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9" r:id="rId2"/>
    <p:sldId id="309" r:id="rId3"/>
    <p:sldId id="300" r:id="rId4"/>
    <p:sldId id="301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doc.: IEEE 802.11-16/0190r0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smtClean="0"/>
              <a:t>Joseph Levy (InterDigital)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5F82844-D3D8-4E2F-BC31-F893CF7E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6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doc.: IEEE 802.11-16/0190r0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smtClean="0"/>
              <a:t>Joseph Levy (InterDigital)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8AE28EE-710A-423D-918F-34720498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960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43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Coffee shop, hotel, shopping mall – APs</a:t>
            </a:r>
            <a:r>
              <a:rPr lang="en-US" baseline="0"/>
              <a:t> all run by the same company, guy/device roaming from one to the next (dotted line path between them)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00FB-C413-EA4E-A12D-FE54BC5236FF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7D9E5-F02D-4AA7-B795-6D72BFD3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6276E39-D40D-45EE-BB98-AEEAB1C4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3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2381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1239433"/>
            <a:ext cx="8245078" cy="4705756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© 2015 InterDigital,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77F988-3EF9-4784-AC86-CD5C1693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C974D1-5F66-4D5B-932A-2DC0BB21F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A4BE456-3FE8-4C7D-BA70-D8903C2A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EB95BF-DBFA-4D98-8EC1-D3D333DB6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3995D0-4C8C-441F-8566-9B527D4A8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78DC56-3D4A-4DDC-A5FE-22F351A5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5DD4CD7-45B6-4358-B054-C482FA7F6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15DCF0-9B53-4E58-859A-C01E67303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5801" y="332601"/>
            <a:ext cx="775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numCol="1" anchor="t" anchorCtr="0">
            <a:spAutoFit/>
          </a:bodyPr>
          <a:lstStyle/>
          <a:p>
            <a:pPr marL="0" lvl="4" algn="just">
              <a:tabLst>
                <a:tab pos="4846320" algn="l"/>
              </a:tabLst>
              <a:defRPr/>
            </a:pPr>
            <a:r>
              <a:rPr lang="en-US" sz="1800" b="1" baseline="0" dirty="0" smtClean="0"/>
              <a:t>March </a:t>
            </a:r>
            <a:r>
              <a:rPr lang="en-US" sz="1800" b="1" dirty="0" smtClean="0"/>
              <a:t>2016                                                              </a:t>
            </a:r>
            <a:r>
              <a:rPr lang="en-US" sz="1800" b="1" dirty="0" smtClean="0"/>
              <a:t>doc.: IEEE privecsg-16/0002r0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7772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3749040" algn="ctr"/>
                <a:tab pos="7662672" algn="r"/>
              </a:tabLst>
              <a:defRPr/>
            </a:pPr>
            <a:r>
              <a:rPr lang="en-US" dirty="0" smtClean="0"/>
              <a:t>Submission	Slide </a:t>
            </a:r>
            <a:fld id="{77B4D580-F81A-477B-82FA-805B1E489321}" type="slidenum">
              <a:rPr lang="en-US" smtClean="0"/>
              <a:t>‹#›</a:t>
            </a:fld>
            <a:r>
              <a:rPr lang="en-US" dirty="0" smtClean="0"/>
              <a:t>	Juan Carlos Zuniga</a:t>
            </a:r>
            <a:r>
              <a:rPr lang="en-US" baseline="0" dirty="0" smtClean="0"/>
              <a:t> (InterDigital)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802E Privacy Mitigations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2016-03-23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44494"/>
              </p:ext>
            </p:extLst>
          </p:nvPr>
        </p:nvGraphicFramePr>
        <p:xfrm>
          <a:off x="1009650" y="2498725"/>
          <a:ext cx="7315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5" imgW="8261444" imgH="2907534" progId="Word.Document.8">
                  <p:embed/>
                </p:oleObj>
              </mc:Choice>
              <mc:Fallback>
                <p:oleObj name="Document" r:id="rId5" imgW="8261444" imgH="29075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498725"/>
                        <a:ext cx="7315200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1017587" y="215423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762000" y="4485382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Abstract</a:t>
            </a:r>
          </a:p>
          <a:p>
            <a:pPr algn="ctr"/>
            <a:endParaRPr lang="en-US" sz="1800" dirty="0"/>
          </a:p>
          <a:p>
            <a:r>
              <a:rPr lang="en-US" sz="1800" dirty="0" smtClean="0"/>
              <a:t>This document discusses some potential privacy threats and proposes preliminary mitigation techniques that can be used in IEEE 802 protocols to protect against those threats.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purpose </a:t>
            </a:r>
            <a:r>
              <a:rPr lang="en-US" dirty="0" smtClean="0"/>
              <a:t>of the IEEE 802E specification is </a:t>
            </a:r>
            <a:r>
              <a:rPr lang="en-US" dirty="0"/>
              <a:t>to promote a consistent approach by IEEE 802 protocol developers to mitigate privacy threats identified in the specified privacy threat model and provide </a:t>
            </a:r>
            <a:r>
              <a:rPr lang="en-US" dirty="0" smtClean="0"/>
              <a:t>privacy protection guidelines. 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Personal Identifiable Information (PII) elements in IEEE 802 protocols</a:t>
            </a:r>
          </a:p>
          <a:p>
            <a:pPr lvl="1"/>
            <a:r>
              <a:rPr lang="en-US" sz="2400" dirty="0" smtClean="0"/>
              <a:t>Privacy Threat Model</a:t>
            </a:r>
          </a:p>
          <a:p>
            <a:pPr lvl="1"/>
            <a:r>
              <a:rPr lang="en-US" sz="2400" dirty="0" smtClean="0"/>
              <a:t>Mitigation Techniques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1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Scope: Individuals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65761" y="1645920"/>
            <a:ext cx="4495416" cy="4908884"/>
          </a:xfrm>
        </p:spPr>
        <p:txBody>
          <a:bodyPr/>
          <a:lstStyle/>
          <a:p>
            <a:r>
              <a:rPr lang="en-US" dirty="0"/>
              <a:t>Narrow: focused on </a:t>
            </a:r>
            <a:r>
              <a:rPr lang="en-US" dirty="0" smtClean="0"/>
              <a:t>individuals</a:t>
            </a:r>
            <a:endParaRPr lang="en-US" dirty="0"/>
          </a:p>
          <a:p>
            <a:r>
              <a:rPr lang="en-US" dirty="0"/>
              <a:t>Broad: any information </a:t>
            </a:r>
            <a:r>
              <a:rPr lang="en-US" dirty="0" smtClean="0"/>
              <a:t>related </a:t>
            </a:r>
            <a:r>
              <a:rPr lang="en-US" dirty="0"/>
              <a:t>to an individual </a:t>
            </a:r>
            <a:r>
              <a:rPr lang="en-US" dirty="0" smtClean="0"/>
              <a:t>that can identify him/her, </a:t>
            </a:r>
            <a:r>
              <a:rPr lang="en-US" dirty="0"/>
              <a:t>directly or indirectly, may be </a:t>
            </a:r>
            <a:r>
              <a:rPr lang="en-US" dirty="0" smtClean="0"/>
              <a:t>relevant</a:t>
            </a:r>
            <a:endParaRPr lang="en-US" dirty="0"/>
          </a:p>
          <a:p>
            <a:r>
              <a:rPr lang="en-US" dirty="0" smtClean="0"/>
              <a:t>Limited to </a:t>
            </a:r>
            <a:r>
              <a:rPr lang="en-US" dirty="0"/>
              <a:t>what can be addressed in protocol design </a:t>
            </a:r>
            <a:r>
              <a:rPr lang="en-US" dirty="0" smtClean="0"/>
              <a:t>- vs</a:t>
            </a:r>
            <a:r>
              <a:rPr lang="en-US" dirty="0"/>
              <a:t>. deployment and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7" y="2369395"/>
            <a:ext cx="3255403" cy="21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Scope: Technical Only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71817" y="1645920"/>
            <a:ext cx="6967183" cy="4389120"/>
          </a:xfrm>
        </p:spPr>
        <p:txBody>
          <a:bodyPr/>
          <a:lstStyle/>
          <a:p>
            <a:r>
              <a:rPr lang="en-US" dirty="0" smtClean="0"/>
              <a:t>Discussion without reference to any particular legal framework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Mitigating </a:t>
            </a:r>
            <a:r>
              <a:rPr lang="en-US" b="1" dirty="0"/>
              <a:t>privacy threats strictly from the technical point of view </a:t>
            </a:r>
            <a:r>
              <a:rPr lang="en-US" dirty="0"/>
              <a:t>(e.g. protecting PIIs), and regardless of the motivation of the </a:t>
            </a:r>
            <a:r>
              <a:rPr lang="en-US" dirty="0" smtClean="0"/>
              <a:t>attacker 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the attacker does it for criminal reasons, privacy-unfriendly commercial reasons, </a:t>
            </a:r>
            <a:r>
              <a:rPr lang="en-US" sz="2400" dirty="0" smtClean="0"/>
              <a:t>legally </a:t>
            </a:r>
            <a:r>
              <a:rPr lang="en-US" sz="2400" dirty="0"/>
              <a:t>or illegally, it is </a:t>
            </a:r>
            <a:r>
              <a:rPr lang="en-US" sz="2400" dirty="0" smtClean="0"/>
              <a:t>irrelevant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actions of the attacker are technically indistinguishable </a:t>
            </a:r>
            <a:r>
              <a:rPr lang="en-US" sz="2400" dirty="0"/>
              <a:t>and </a:t>
            </a:r>
            <a:r>
              <a:rPr lang="en-US" sz="2400" dirty="0" smtClean="0"/>
              <a:t>they should be mitigated in </a:t>
            </a:r>
            <a:r>
              <a:rPr lang="en-US" sz="2400" dirty="0"/>
              <a:t>the same </a:t>
            </a:r>
            <a:r>
              <a:rPr lang="en-US" sz="2400" dirty="0" smtClean="0"/>
              <a:t>way</a:t>
            </a:r>
            <a:endParaRPr lang="en-US" sz="2400" dirty="0"/>
          </a:p>
        </p:txBody>
      </p:sp>
      <p:pic>
        <p:nvPicPr>
          <p:cNvPr id="5122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7" y="3176487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554">
            <a:off x="7413823" y="2123933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94">
            <a:off x="6771526" y="3474582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423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Privacy Threats: Identification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InterDigital, Inc. All rights reserved.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3337" y="1695015"/>
            <a:ext cx="2911876" cy="3860412"/>
            <a:chOff x="3013554" y="1020932"/>
            <a:chExt cx="3960874" cy="5088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2901"/>
            <a:stretch/>
          </p:blipFill>
          <p:spPr>
            <a:xfrm>
              <a:off x="3013554" y="2148374"/>
              <a:ext cx="3960874" cy="39614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4481" b="76422"/>
            <a:stretch/>
          </p:blipFill>
          <p:spPr>
            <a:xfrm>
              <a:off x="3013554" y="1020932"/>
              <a:ext cx="3960874" cy="112746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3887" y="1577871"/>
            <a:ext cx="3897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Tracking </a:t>
            </a:r>
            <a:r>
              <a:rPr lang="en-US" sz="2400" dirty="0" smtClean="0"/>
              <a:t>Wi-Fi mobile </a:t>
            </a:r>
            <a:r>
              <a:rPr lang="en-US" sz="2400" dirty="0"/>
              <a:t>devices of by-passers is an easy job, even if devices are not actively connected to any </a:t>
            </a:r>
            <a:r>
              <a:rPr lang="en-US" sz="2400" dirty="0" smtClean="0"/>
              <a:t>Wi-Fi </a:t>
            </a:r>
            <a:r>
              <a:rPr lang="en-US" sz="2400" dirty="0"/>
              <a:t>network</a:t>
            </a:r>
          </a:p>
        </p:txBody>
      </p:sp>
      <p:pic>
        <p:nvPicPr>
          <p:cNvPr id="11" name="Picture 10" descr="IEEE tutorial correl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3" y="3969926"/>
            <a:ext cx="3061284" cy="1596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910" y="58417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[REF: “Wi-Fi </a:t>
            </a:r>
            <a:r>
              <a:rPr lang="en-US" b="1" dirty="0"/>
              <a:t>Internet connectivity and privacy: hiding </a:t>
            </a:r>
            <a:r>
              <a:rPr lang="en-US" b="1" dirty="0" smtClean="0"/>
              <a:t>your tracks </a:t>
            </a:r>
            <a:r>
              <a:rPr lang="en-US" b="1" dirty="0"/>
              <a:t>on the wireless </a:t>
            </a:r>
            <a:r>
              <a:rPr lang="en-US" b="1" dirty="0" smtClean="0"/>
              <a:t>Internet”; </a:t>
            </a:r>
          </a:p>
          <a:p>
            <a:r>
              <a:rPr lang="en-US" b="1" dirty="0" err="1" smtClean="0"/>
              <a:t>Bernardos</a:t>
            </a:r>
            <a:r>
              <a:rPr lang="en-US" b="1" dirty="0" smtClean="0"/>
              <a:t>, C.J., Zuniga, J.C., and O’Hanlon, P.; IEEE CSCN 2015]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13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1" y="685800"/>
            <a:ext cx="8859399" cy="96701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elvetica Neue Bold Condensed"/>
              </a:rPr>
              <a:t>Privacy Threats: Correlation</a:t>
            </a:r>
            <a:endParaRPr lang="en-US" dirty="0">
              <a:cs typeface="Helvetica Neue Bold Condensed"/>
            </a:endParaRPr>
          </a:p>
        </p:txBody>
      </p:sp>
      <p:pic>
        <p:nvPicPr>
          <p:cNvPr id="5" name="Picture 4" descr="IEEE tutorial identific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4802019" cy="2895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758" y="6058301"/>
            <a:ext cx="6411050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[REF: https</a:t>
            </a:r>
            <a:r>
              <a:rPr lang="en-US" b="1" dirty="0"/>
              <a:t>://</a:t>
            </a:r>
            <a:r>
              <a:rPr lang="en-US" b="1" dirty="0" smtClean="0"/>
              <a:t>mentor.ieee.org/802-ec/dcn/14/ec-14-0043-00-00EC-internet-privacy-tutorial.pdf]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389" y="2283057"/>
            <a:ext cx="2993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combination of several pieces of information reveals patterns and behaviors that can be used to profile users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90382" y="4803543"/>
            <a:ext cx="195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SSID list: 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ORD_Free_WiFi</a:t>
            </a:r>
            <a:r>
              <a:rPr lang="en-US" sz="1400" b="1" dirty="0" smtClean="0">
                <a:latin typeface="Calibri" panose="020F0502020204030204" pitchFamily="34" charset="0"/>
              </a:rPr>
              <a:t>”,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My_House_Is_Empty</a:t>
            </a:r>
            <a:r>
              <a:rPr lang="en-US" sz="1400" b="1" dirty="0" smtClean="0">
                <a:latin typeface="Calibri" panose="020F0502020204030204" pitchFamily="34" charset="0"/>
              </a:rPr>
              <a:t>”,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I_Work_Here</a:t>
            </a:r>
            <a:r>
              <a:rPr lang="en-US" sz="1400" b="1" dirty="0" smtClean="0">
                <a:latin typeface="Calibri" panose="020F0502020204030204" pitchFamily="34" charset="0"/>
              </a:rPr>
              <a:t>”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PIIs in the Internet of “Things”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41683" y="6292334"/>
            <a:ext cx="2102242" cy="184666"/>
          </a:xfrm>
        </p:spPr>
        <p:txBody>
          <a:bodyPr/>
          <a:lstStyle/>
          <a:p>
            <a:pPr>
              <a:defRPr/>
            </a:pPr>
            <a:fld id="{65F4E1E9-EC96-4D83-9EF4-5E32D63AE3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80" name="Picture 8" descr="https://image.freepik.com/free-icon/swiping-a-credit-card_318-411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" y="3395580"/>
            <a:ext cx="1480720" cy="1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.freepik.com/free-icon/id-card_318-474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5338681"/>
            <a:ext cx="915669" cy="9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age.freepik.com/free-icon/medical-results-folders_318-618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0" y="3784402"/>
            <a:ext cx="1475690" cy="1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encrypted-tbn1.gstatic.com/images?q=tbn:ANd9GcTjjdZqPgre9Mhnt0gVTv9WHbnRHeRTMM4NGgWs0fTrk7C-CR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80" y="2189364"/>
            <a:ext cx="1392035" cy="13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28344" y="2037975"/>
            <a:ext cx="0" cy="4306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94" name="Picture 22" descr="http://emojipedia-us.s3.amazonaws.com/cache/11/18/1118908332c831c1a26c9d04050d00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04" y="2053945"/>
            <a:ext cx="1679854" cy="16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image.freepik.com/free-icon/lightbulb_318-106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10561" r="23786" b="18119"/>
          <a:stretch/>
        </p:blipFill>
        <p:spPr bwMode="auto">
          <a:xfrm>
            <a:off x="4979319" y="3245603"/>
            <a:ext cx="1183907" cy="17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s://image.freepik.com/free-icon/microwave-oven_318-613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31" y="3607018"/>
            <a:ext cx="1830457" cy="1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image.freepik.com/free-icon/trash-can-with-cover_318-62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72" y="5024234"/>
            <a:ext cx="1268100" cy="1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886" y="1506752"/>
            <a:ext cx="769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Personally Identifiable Information (PII)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by Design (</a:t>
            </a:r>
            <a:r>
              <a:rPr lang="en-US" dirty="0" err="1" smtClean="0"/>
              <a:t>PbD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672362" cy="4389120"/>
          </a:xfrm>
        </p:spPr>
        <p:txBody>
          <a:bodyPr/>
          <a:lstStyle/>
          <a:p>
            <a:r>
              <a:rPr lang="en-US" sz="2800" dirty="0" smtClean="0">
                <a:cs typeface="Arial"/>
              </a:rPr>
              <a:t>Embrace </a:t>
            </a:r>
            <a:r>
              <a:rPr lang="en-US" sz="2800" dirty="0" err="1" smtClean="0">
                <a:cs typeface="Arial"/>
              </a:rPr>
              <a:t>PbD</a:t>
            </a:r>
            <a:r>
              <a:rPr lang="en-US" sz="2800" dirty="0" smtClean="0">
                <a:cs typeface="Arial"/>
              </a:rPr>
              <a:t> principles - applied specifically to Internet protocols </a:t>
            </a:r>
          </a:p>
          <a:p>
            <a:pPr lvl="1"/>
            <a:r>
              <a:rPr lang="en-US" sz="2400" b="1" dirty="0" smtClean="0">
                <a:cs typeface="Arial"/>
              </a:rPr>
              <a:t>Proactive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>
                <a:cs typeface="Arial"/>
              </a:rPr>
              <a:t>not reactive; </a:t>
            </a:r>
            <a:r>
              <a:rPr lang="en-US" sz="2400" b="1" dirty="0">
                <a:cs typeface="Arial"/>
              </a:rPr>
              <a:t>Preventative</a:t>
            </a:r>
            <a:r>
              <a:rPr lang="en-US" sz="2400" dirty="0">
                <a:cs typeface="Arial"/>
              </a:rPr>
              <a:t> not remedial</a:t>
            </a:r>
          </a:p>
          <a:p>
            <a:pPr lvl="1"/>
            <a:r>
              <a:rPr lang="en-US" sz="2400" dirty="0">
                <a:cs typeface="Arial"/>
              </a:rPr>
              <a:t>Privacy as the </a:t>
            </a:r>
            <a:r>
              <a:rPr lang="en-US" sz="2400" b="1" dirty="0">
                <a:cs typeface="Arial"/>
              </a:rPr>
              <a:t>default setting</a:t>
            </a:r>
          </a:p>
          <a:p>
            <a:pPr lvl="1"/>
            <a:r>
              <a:rPr lang="en-US" sz="2400" dirty="0">
                <a:cs typeface="Arial"/>
              </a:rPr>
              <a:t>Privacy </a:t>
            </a:r>
            <a:r>
              <a:rPr lang="en-US" sz="2400" b="1" dirty="0">
                <a:cs typeface="Arial"/>
              </a:rPr>
              <a:t>embedded into design</a:t>
            </a:r>
          </a:p>
          <a:p>
            <a:pPr lvl="1"/>
            <a:r>
              <a:rPr lang="en-US" sz="2400" dirty="0">
                <a:cs typeface="Arial"/>
              </a:rPr>
              <a:t>Full functionality – </a:t>
            </a:r>
            <a:r>
              <a:rPr lang="en-US" sz="2400" b="1" dirty="0">
                <a:cs typeface="Arial"/>
              </a:rPr>
              <a:t>positive-sum</a:t>
            </a:r>
            <a:r>
              <a:rPr lang="en-US" sz="2400" dirty="0">
                <a:cs typeface="Arial"/>
              </a:rPr>
              <a:t>, not zero-sum</a:t>
            </a:r>
          </a:p>
          <a:p>
            <a:pPr lvl="1"/>
            <a:r>
              <a:rPr lang="en-US" sz="2400" dirty="0">
                <a:cs typeface="Arial"/>
              </a:rPr>
              <a:t>End-to-end security – </a:t>
            </a:r>
            <a:r>
              <a:rPr lang="en-US" sz="2400" b="1" dirty="0">
                <a:cs typeface="Arial"/>
              </a:rPr>
              <a:t>full lifecycle protection</a:t>
            </a:r>
          </a:p>
          <a:p>
            <a:pPr lvl="1"/>
            <a:r>
              <a:rPr lang="en-US" sz="2400" dirty="0">
                <a:cs typeface="Arial"/>
              </a:rPr>
              <a:t>Visibility and </a:t>
            </a:r>
            <a:r>
              <a:rPr lang="en-US" sz="2400" b="1" dirty="0">
                <a:cs typeface="Arial"/>
              </a:rPr>
              <a:t>transparency</a:t>
            </a:r>
            <a:r>
              <a:rPr lang="en-US" sz="2400" dirty="0">
                <a:cs typeface="Arial"/>
              </a:rPr>
              <a:t> – keep it open</a:t>
            </a:r>
          </a:p>
          <a:p>
            <a:pPr lvl="1"/>
            <a:r>
              <a:rPr lang="en-US" sz="2400" dirty="0">
                <a:cs typeface="Arial"/>
              </a:rPr>
              <a:t>Respect for user privacy – keep it </a:t>
            </a:r>
            <a:r>
              <a:rPr lang="en-US" sz="2400" b="1" dirty="0" smtClean="0">
                <a:cs typeface="Arial"/>
              </a:rPr>
              <a:t>user-centric</a:t>
            </a:r>
            <a:endParaRPr lang="en-US" sz="2400" b="1" dirty="0"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8997" y="6096000"/>
            <a:ext cx="4533613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[REF</a:t>
            </a:r>
            <a:r>
              <a:rPr lang="en-US" b="1" dirty="0"/>
              <a:t>: https://www.ipc.on.ca/english/privacy/introduction-to-pbd</a:t>
            </a:r>
            <a:r>
              <a:rPr lang="en-US" b="1" dirty="0" smtClean="0"/>
              <a:t>/]</a:t>
            </a:r>
          </a:p>
        </p:txBody>
      </p:sp>
    </p:spTree>
    <p:extLst>
      <p:ext uri="{BB962C8B-B14F-4D97-AF65-F5344CB8AC3E}">
        <p14:creationId xmlns:p14="http://schemas.microsoft.com/office/powerpoint/2010/main" val="10571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Mitigations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672362" cy="4389120"/>
          </a:xfrm>
        </p:spPr>
        <p:txBody>
          <a:bodyPr/>
          <a:lstStyle/>
          <a:p>
            <a:r>
              <a:rPr lang="en-US" sz="2800" b="1" dirty="0" smtClean="0">
                <a:cs typeface="Arial"/>
              </a:rPr>
              <a:t>Data minimization</a:t>
            </a:r>
          </a:p>
          <a:p>
            <a:pPr lvl="1"/>
            <a:r>
              <a:rPr lang="en-US" sz="2400" dirty="0" smtClean="0">
                <a:cs typeface="Arial"/>
              </a:rPr>
              <a:t>Avoid as much as possible the collection, disclosure, sensitivity, and retention of PIIs</a:t>
            </a:r>
            <a:endParaRPr lang="en-US" sz="2800" dirty="0" smtClean="0">
              <a:cs typeface="Arial"/>
            </a:endParaRPr>
          </a:p>
          <a:p>
            <a:r>
              <a:rPr lang="en-US" sz="2800" b="1" dirty="0" smtClean="0">
                <a:cs typeface="Arial"/>
              </a:rPr>
              <a:t>Privacy as the default</a:t>
            </a:r>
          </a:p>
          <a:p>
            <a:pPr lvl="1"/>
            <a:r>
              <a:rPr lang="en-US" sz="2400" dirty="0" smtClean="0">
                <a:cs typeface="Arial"/>
              </a:rPr>
              <a:t>When there are options in the protocol, Privacy features should be used by default</a:t>
            </a:r>
          </a:p>
          <a:p>
            <a:r>
              <a:rPr lang="en-US" sz="2800" b="1" dirty="0" smtClean="0">
                <a:cs typeface="Arial"/>
              </a:rPr>
              <a:t>Allow user to opt-out - or rather opt-in!</a:t>
            </a:r>
          </a:p>
          <a:p>
            <a:pPr lvl="1"/>
            <a:r>
              <a:rPr lang="en-US" sz="2400" dirty="0" smtClean="0">
                <a:cs typeface="Arial"/>
              </a:rPr>
              <a:t>Users should be allowed to opt-out from providing personal information at any point in time</a:t>
            </a:r>
          </a:p>
        </p:txBody>
      </p:sp>
    </p:spTree>
    <p:extLst>
      <p:ext uri="{BB962C8B-B14F-4D97-AF65-F5344CB8AC3E}">
        <p14:creationId xmlns:p14="http://schemas.microsoft.com/office/powerpoint/2010/main" val="23333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6293</TotalTime>
  <Words>508</Words>
  <Application>Microsoft Office PowerPoint</Application>
  <PresentationFormat>On-screen Show (4:3)</PresentationFormat>
  <Paragraphs>60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 Bold Condensed</vt:lpstr>
      <vt:lpstr>Times New Roman</vt:lpstr>
      <vt:lpstr>802-11-Submission</vt:lpstr>
      <vt:lpstr>Document</vt:lpstr>
      <vt:lpstr>802E Privacy Mitigations</vt:lpstr>
      <vt:lpstr>Privacy Considerations</vt:lpstr>
      <vt:lpstr>Privacy Scope: Individuals</vt:lpstr>
      <vt:lpstr>Privacy Scope: Technical Only</vt:lpstr>
      <vt:lpstr>Privacy Threats: Identification</vt:lpstr>
      <vt:lpstr>Privacy Threats: Correlation</vt:lpstr>
      <vt:lpstr>PIIs in the Internet of “Things”</vt:lpstr>
      <vt:lpstr>Privacy by Design (PbD)</vt:lpstr>
      <vt:lpstr>Key Mitigations</vt:lpstr>
    </vt:vector>
  </TitlesOfParts>
  <Company>Calypso Ventures,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ARC-report-may-2012</dc:title>
  <dc:creator>Mark Hamilton</dc:creator>
  <cp:lastModifiedBy>Zuniga, Juan Carlos</cp:lastModifiedBy>
  <cp:revision>177</cp:revision>
  <cp:lastPrinted>1998-02-10T13:28:06Z</cp:lastPrinted>
  <dcterms:created xsi:type="dcterms:W3CDTF">2009-07-15T16:38:20Z</dcterms:created>
  <dcterms:modified xsi:type="dcterms:W3CDTF">2016-03-22T20:00:50Z</dcterms:modified>
</cp:coreProperties>
</file>