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303" r:id="rId4"/>
    <p:sldId id="304" r:id="rId5"/>
    <p:sldId id="266" r:id="rId6"/>
    <p:sldId id="283" r:id="rId7"/>
    <p:sldId id="281" r:id="rId8"/>
    <p:sldId id="307" r:id="rId9"/>
    <p:sldId id="311" r:id="rId10"/>
    <p:sldId id="312" r:id="rId11"/>
    <p:sldId id="29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111" d="100"/>
          <a:sy n="111" d="100"/>
        </p:scale>
        <p:origin x="120" y="31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A19D50F8-596D-4C06-8288-2B0F2987A724}" type="slidenum">
              <a:rPr lang="en-US" altLang="en-US" sz="1300"/>
              <a:pPr/>
              <a:t>3</a:t>
            </a:fld>
            <a:endParaRPr lang="en-US" altLang="en-US" sz="13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867091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72495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privecsg-15-0038-01-ecsg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privecsg/dcn/15/privecsg-15-0039-00-0000-internet-privacy-recommendations-a-survey.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39adf8f469094837a289a9fa77256f4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yrcplus.com/cnums.asp?bwebid=8369444&amp;ppc=542167&amp;num=1&amp;num2=1719-867-157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about/sasb/patcom/materials.html"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October 21</a:t>
            </a:r>
            <a:r>
              <a:rPr lang="en-US" baseline="30000" dirty="0" smtClean="0">
                <a:latin typeface="Calibri" panose="020F0502020204030204" pitchFamily="34" charset="0"/>
              </a:rPr>
              <a:t>st</a:t>
            </a:r>
            <a:r>
              <a:rPr lang="en-US" dirty="0" smtClean="0">
                <a:latin typeface="Calibri" panose="020F0502020204030204" pitchFamily="34" charset="0"/>
              </a:rPr>
              <a:t>, 2015,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 (2/2)</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endParaRPr lang="en-US" sz="2400" dirty="0" smtClean="0">
              <a:latin typeface="Calibri" panose="020F0502020204030204" pitchFamily="34" charset="0"/>
            </a:endParaRPr>
          </a:p>
          <a:p>
            <a:r>
              <a:rPr lang="en-US" sz="2800" dirty="0">
                <a:latin typeface="Calibri" panose="020F0502020204030204" pitchFamily="34" charset="0"/>
              </a:rPr>
              <a:t>Technical Topics</a:t>
            </a:r>
          </a:p>
          <a:p>
            <a:pPr marL="914400" lvl="1" indent="-514350">
              <a:buFont typeface="+mj-lt"/>
              <a:buAutoNum type="arabicPeriod"/>
            </a:pPr>
            <a:r>
              <a:rPr lang="en-US" dirty="0">
                <a:latin typeface="Calibri" panose="020F0502020204030204" pitchFamily="34" charset="0"/>
              </a:rPr>
              <a:t>Threat Model for Privacy </a:t>
            </a:r>
            <a:r>
              <a:rPr lang="en-US" dirty="0" smtClean="0">
                <a:latin typeface="Calibri" panose="020F0502020204030204" pitchFamily="34" charset="0"/>
              </a:rPr>
              <a:t>(at </a:t>
            </a:r>
            <a:r>
              <a:rPr lang="en-US" dirty="0">
                <a:latin typeface="Calibri" panose="020F0502020204030204" pitchFamily="34" charset="0"/>
              </a:rPr>
              <a:t>Link </a:t>
            </a:r>
            <a:r>
              <a:rPr lang="en-US" dirty="0" smtClean="0">
                <a:latin typeface="Calibri" panose="020F0502020204030204" pitchFamily="34" charset="0"/>
              </a:rPr>
              <a:t>Layer)</a:t>
            </a:r>
            <a:endParaRPr lang="en-US" dirty="0">
              <a:latin typeface="Calibri" panose="020F0502020204030204" pitchFamily="34" charset="0"/>
            </a:endParaRPr>
          </a:p>
          <a:p>
            <a:pPr marL="914400" lvl="1" indent="-514350">
              <a:buFont typeface="+mj-lt"/>
              <a:buAutoNum type="arabicPeriod"/>
            </a:pPr>
            <a:r>
              <a:rPr lang="en-US" dirty="0">
                <a:latin typeface="Calibri" panose="020F0502020204030204" pitchFamily="34" charset="0"/>
              </a:rPr>
              <a:t>Privacy </a:t>
            </a:r>
            <a:r>
              <a:rPr lang="en-US" dirty="0" smtClean="0">
                <a:latin typeface="Calibri" panose="020F0502020204030204" pitchFamily="34" charset="0"/>
              </a:rPr>
              <a:t>Recommendations for 802 protocol </a:t>
            </a:r>
            <a:r>
              <a:rPr lang="en-US" dirty="0" smtClean="0">
                <a:latin typeface="Calibri" panose="020F0502020204030204" pitchFamily="34" charset="0"/>
              </a:rPr>
              <a:t>developers</a:t>
            </a:r>
          </a:p>
          <a:p>
            <a:pPr marL="1257300" lvl="2" indent="-514350"/>
            <a:r>
              <a:rPr lang="en-US" dirty="0" smtClean="0">
                <a:latin typeface="Calibri" panose="020F0502020204030204" pitchFamily="34" charset="0"/>
              </a:rPr>
              <a:t>Privacy Recommendations Survey - </a:t>
            </a:r>
            <a:r>
              <a:rPr lang="en-US" dirty="0" smtClean="0">
                <a:latin typeface="Calibri" panose="020F0502020204030204" pitchFamily="34" charset="0"/>
              </a:rPr>
              <a:t>Juan Carlos Zuniga / Piers O’Hanlon</a:t>
            </a:r>
          </a:p>
          <a:p>
            <a:pPr marL="742950" lvl="2" indent="0">
              <a:buNone/>
            </a:pPr>
            <a:r>
              <a:rPr lang="en-US" dirty="0" smtClean="0">
                <a:latin typeface="Calibri" panose="020F0502020204030204" pitchFamily="34" charset="0"/>
                <a:hlinkClick r:id="rId2"/>
              </a:rPr>
              <a:t>https</a:t>
            </a:r>
            <a:r>
              <a:rPr lang="en-US" dirty="0">
                <a:latin typeface="Calibri" panose="020F0502020204030204" pitchFamily="34" charset="0"/>
                <a:hlinkClick r:id="rId2"/>
              </a:rPr>
              <a:t>://</a:t>
            </a:r>
            <a:r>
              <a:rPr lang="en-US" dirty="0" smtClean="0">
                <a:latin typeface="Calibri" panose="020F0502020204030204" pitchFamily="34" charset="0"/>
                <a:hlinkClick r:id="rId2"/>
              </a:rPr>
              <a:t>mentor.ieee.org/privecsg/dcn/15/privecsg-15-0039-00-0000-internet-privacy-recommendations-a-survey.docx</a:t>
            </a:r>
            <a:endParaRPr lang="en-US" dirty="0">
              <a:latin typeface="Calibri" panose="020F0502020204030204" pitchFamily="34" charset="0"/>
            </a:endParaRPr>
          </a:p>
          <a:p>
            <a:pPr marL="914400" lvl="1" indent="-514350">
              <a:buFont typeface="+mj-lt"/>
              <a:buAutoNum type="arabicPeriod"/>
            </a:pPr>
            <a:r>
              <a:rPr lang="en-US" dirty="0">
                <a:latin typeface="Calibri" panose="020F0502020204030204" pitchFamily="34" charset="0"/>
              </a:rPr>
              <a:t>Other</a:t>
            </a:r>
          </a:p>
        </p:txBody>
      </p:sp>
    </p:spTree>
    <p:extLst>
      <p:ext uri="{BB962C8B-B14F-4D97-AF65-F5344CB8AC3E}">
        <p14:creationId xmlns:p14="http://schemas.microsoft.com/office/powerpoint/2010/main" val="2402077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610600" cy="4754563"/>
          </a:xfrm>
        </p:spPr>
        <p:txBody>
          <a:bodyPr>
            <a:noAutofit/>
          </a:bodyPr>
          <a:lstStyle/>
          <a:p>
            <a:r>
              <a:rPr lang="en-US" sz="2800" dirty="0">
                <a:latin typeface="Calibri" panose="020F0502020204030204" pitchFamily="34" charset="0"/>
              </a:rPr>
              <a:t>Upcoming </a:t>
            </a:r>
            <a:r>
              <a:rPr lang="en-US" sz="2800" dirty="0" smtClean="0">
                <a:latin typeface="Calibri" panose="020F0502020204030204" pitchFamily="34" charset="0"/>
              </a:rPr>
              <a:t>meetings</a:t>
            </a:r>
            <a:endParaRPr lang="en-US" dirty="0">
              <a:latin typeface="Calibri" panose="020F0502020204030204" pitchFamily="34" charset="0"/>
            </a:endParaRPr>
          </a:p>
          <a:p>
            <a:pPr lvl="1"/>
            <a:r>
              <a:rPr lang="en-US" dirty="0" smtClean="0">
                <a:latin typeface="Calibri" panose="020F0502020204030204" pitchFamily="34" charset="0"/>
              </a:rPr>
              <a:t>9-13 </a:t>
            </a:r>
            <a:r>
              <a:rPr lang="en-US" dirty="0">
                <a:latin typeface="Calibri" panose="020F0502020204030204" pitchFamily="34" charset="0"/>
              </a:rPr>
              <a:t>November, 2015, IEEE 802 Plenary meeting in Dallas, TX, USA</a:t>
            </a:r>
          </a:p>
          <a:p>
            <a:pPr lvl="1"/>
            <a:endParaRPr lang="en-US" sz="2800" i="1" dirty="0" smtClean="0">
              <a:latin typeface="Calibri" panose="020F0502020204030204" pitchFamily="34" charset="0"/>
            </a:endParaRP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7630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October 21</a:t>
            </a:r>
            <a:r>
              <a:rPr lang="en-US" sz="1800" baseline="30000" dirty="0" smtClean="0">
                <a:latin typeface="Calibri" panose="020F0502020204030204" pitchFamily="34" charset="0"/>
              </a:rPr>
              <a:t>st</a:t>
            </a:r>
            <a:r>
              <a:rPr lang="en-US" sz="1800" dirty="0" smtClean="0">
                <a:latin typeface="Calibri" panose="020F0502020204030204" pitchFamily="34" charset="0"/>
              </a:rPr>
              <a:t>, 2015, 10:00-11:00am 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a:t>
            </a:r>
            <a:r>
              <a:rPr lang="en-US" sz="1600" dirty="0" smtClean="0">
                <a:latin typeface="Calibri" panose="020F0502020204030204" pitchFamily="34" charset="0"/>
              </a:rPr>
              <a:t>742 695 747 </a:t>
            </a:r>
            <a:endParaRPr lang="en-US" sz="1600" dirty="0">
              <a:latin typeface="Calibri" panose="020F0502020204030204" pitchFamily="34" charset="0"/>
            </a:endParaRPr>
          </a:p>
          <a:p>
            <a:pPr lvl="1"/>
            <a:r>
              <a:rPr lang="en-US" sz="1600" dirty="0">
                <a:latin typeface="Calibri" panose="020F0502020204030204" pitchFamily="34" charset="0"/>
              </a:rPr>
              <a:t>Meeting Password: </a:t>
            </a:r>
            <a:r>
              <a:rPr lang="en-US" sz="1600" dirty="0" err="1" smtClean="0">
                <a:latin typeface="Calibri" panose="020F0502020204030204" pitchFamily="34" charset="0"/>
              </a:rPr>
              <a:t>privecsg</a:t>
            </a:r>
            <a:endParaRPr lang="en-US" sz="1600" dirty="0" smtClean="0">
              <a:latin typeface="Calibri" panose="020F0502020204030204" pitchFamily="34" charset="0"/>
            </a:endParaRPr>
          </a:p>
          <a:p>
            <a:pPr lvl="1"/>
            <a:r>
              <a:rPr lang="en-US" sz="1600" b="1" dirty="0">
                <a:hlinkClick r:id="rId3"/>
              </a:rPr>
              <a:t>https://</a:t>
            </a:r>
            <a:r>
              <a:rPr lang="en-US" sz="1600" b="1" dirty="0" smtClean="0">
                <a:hlinkClick r:id="rId3"/>
              </a:rPr>
              <a:t>premconf.webex.com/premconf/j.php?MTID=m39adf8f469094837a289a9fa77256f47</a:t>
            </a:r>
            <a:endParaRPr lang="en-US" sz="1600" b="1" dirty="0" smtClean="0"/>
          </a:p>
          <a:p>
            <a:pPr lvl="1"/>
            <a:endParaRPr lang="en-US" sz="2000" dirty="0" smtClean="0">
              <a:latin typeface="Calibri" panose="020F0502020204030204" pitchFamily="34" charset="0"/>
            </a:endParaRPr>
          </a:p>
          <a:p>
            <a:r>
              <a:rPr lang="en-US" sz="2000" dirty="0" smtClean="0">
                <a:latin typeface="Calibri" panose="020F0502020204030204" pitchFamily="34" charset="0"/>
              </a:rPr>
              <a:t>Teleconference information</a:t>
            </a:r>
            <a:endParaRPr lang="en-US" sz="2000" dirty="0">
              <a:latin typeface="Calibri" panose="020F0502020204030204" pitchFamily="34" charset="0"/>
            </a:endParaRPr>
          </a:p>
          <a:p>
            <a:pPr lvl="1"/>
            <a:r>
              <a:rPr lang="en-US" sz="1600" dirty="0">
                <a:latin typeface="Calibri" panose="020F0502020204030204" pitchFamily="34" charset="0"/>
              </a:rPr>
              <a:t>Provide your phone number when you join the meeting to receive a call back. </a:t>
            </a:r>
            <a:endParaRPr lang="en-US" sz="1600" dirty="0" smtClean="0">
              <a:latin typeface="Calibri" panose="020F0502020204030204" pitchFamily="34" charset="0"/>
            </a:endParaRPr>
          </a:p>
          <a:p>
            <a:pPr lvl="1"/>
            <a:r>
              <a:rPr lang="en-US" sz="1600" dirty="0" smtClean="0">
                <a:latin typeface="Calibri" panose="020F0502020204030204" pitchFamily="34" charset="0"/>
              </a:rPr>
              <a:t>Alternatively</a:t>
            </a:r>
            <a:r>
              <a:rPr lang="en-US" sz="1600" dirty="0">
                <a:latin typeface="Calibri" panose="020F0502020204030204" pitchFamily="34" charset="0"/>
              </a:rPr>
              <a:t>, you can call: </a:t>
            </a:r>
            <a:endParaRPr lang="en-US" sz="1600" dirty="0" smtClean="0">
              <a:latin typeface="Calibri" panose="020F0502020204030204" pitchFamily="34" charset="0"/>
            </a:endParaRPr>
          </a:p>
          <a:p>
            <a:pPr lvl="2"/>
            <a:r>
              <a:rPr lang="en-US" sz="1050" dirty="0" smtClean="0">
                <a:latin typeface="Calibri" panose="020F0502020204030204" pitchFamily="34" charset="0"/>
              </a:rPr>
              <a:t>Call-in </a:t>
            </a:r>
            <a:r>
              <a:rPr lang="en-US" sz="1050" dirty="0">
                <a:latin typeface="Calibri" panose="020F0502020204030204" pitchFamily="34" charset="0"/>
              </a:rPr>
              <a:t>number (Premiere): 1-719-867-1571  (US/Canada) </a:t>
            </a:r>
            <a:endParaRPr lang="en-US" sz="1050" dirty="0" smtClean="0">
              <a:latin typeface="Calibri" panose="020F0502020204030204" pitchFamily="34" charset="0"/>
            </a:endParaRPr>
          </a:p>
          <a:p>
            <a:pPr lvl="2"/>
            <a:r>
              <a:rPr lang="en-US" sz="1050" dirty="0" smtClean="0">
                <a:latin typeface="Calibri" panose="020F0502020204030204" pitchFamily="34" charset="0"/>
              </a:rPr>
              <a:t>Show </a:t>
            </a:r>
            <a:r>
              <a:rPr lang="en-US" sz="1050" dirty="0">
                <a:latin typeface="Calibri" panose="020F0502020204030204" pitchFamily="34" charset="0"/>
              </a:rPr>
              <a:t>global numbers: </a:t>
            </a:r>
            <a:r>
              <a:rPr lang="en-US" sz="1050" u="sng" dirty="0">
                <a:latin typeface="Calibri" panose="020F0502020204030204" pitchFamily="34" charset="0"/>
                <a:hlinkClick r:id="rId4"/>
              </a:rPr>
              <a:t>https://www.myrcplus.com/cnums.asp?bwebid=8369444&amp;ppc=542167&amp;num=1&amp;num2=1719-867-1571</a:t>
            </a:r>
            <a:r>
              <a:rPr lang="en-US" sz="1050" dirty="0">
                <a:latin typeface="Calibri" panose="020F0502020204030204" pitchFamily="34" charset="0"/>
              </a:rPr>
              <a:t> </a:t>
            </a:r>
            <a:endParaRPr lang="en-US" sz="1050" dirty="0" smtClean="0">
              <a:latin typeface="Calibri" panose="020F0502020204030204" pitchFamily="34" charset="0"/>
            </a:endParaRPr>
          </a:p>
          <a:p>
            <a:pPr lvl="1"/>
            <a:r>
              <a:rPr lang="en-US" sz="1600" dirty="0" smtClean="0">
                <a:latin typeface="Calibri" panose="020F0502020204030204" pitchFamily="34" charset="0"/>
              </a:rPr>
              <a:t>Attendee </a:t>
            </a:r>
            <a:r>
              <a:rPr lang="en-US" sz="1600" dirty="0">
                <a:latin typeface="Calibri" panose="020F0502020204030204" pitchFamily="34" charset="0"/>
              </a:rPr>
              <a:t>access code: 542167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81000" y="533400"/>
            <a:ext cx="8458200" cy="609600"/>
          </a:xfrm>
        </p:spPr>
        <p:txBody>
          <a:bodyPr/>
          <a:lstStyle/>
          <a:p>
            <a:r>
              <a:rPr lang="en-US" altLang="en-US" sz="3200" dirty="0" smtClean="0"/>
              <a:t>Guidelines for IEEE-SA Meetings</a:t>
            </a:r>
          </a:p>
        </p:txBody>
      </p:sp>
      <p:sp>
        <p:nvSpPr>
          <p:cNvPr id="2051" name="Rectangle 3"/>
          <p:cNvSpPr>
            <a:spLocks noChangeArrowheads="1"/>
          </p:cNvSpPr>
          <p:nvPr/>
        </p:nvSpPr>
        <p:spPr bwMode="auto">
          <a:xfrm>
            <a:off x="533400" y="4572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GB" altLang="en-US" b="1" u="sng">
              <a:solidFill>
                <a:srgbClr val="000099"/>
              </a:solidFill>
              <a:latin typeface="Helvetica" panose="020B0604020202020204" pitchFamily="34" charset="0"/>
            </a:endParaRPr>
          </a:p>
        </p:txBody>
      </p:sp>
      <p:sp>
        <p:nvSpPr>
          <p:cNvPr id="2052" name="Rectangle 4"/>
          <p:cNvSpPr>
            <a:spLocks noChangeArrowheads="1"/>
          </p:cNvSpPr>
          <p:nvPr/>
        </p:nvSpPr>
        <p:spPr bwMode="auto">
          <a:xfrm>
            <a:off x="533400" y="12954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2400">
                <a:solidFill>
                  <a:schemeClr val="tx1"/>
                </a:solidFill>
                <a:latin typeface="Times New Roman" panose="02020603050405020304" pitchFamily="18" charset="0"/>
              </a:defRPr>
            </a:lvl1pPr>
            <a:lvl2pPr marL="630238"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Clr>
                <a:srgbClr val="CC3300"/>
              </a:buClr>
              <a:buSzPct val="50000"/>
              <a:buFont typeface="Monotype Sorts" pitchFamily="2" charset="2"/>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the interpretation, validity, or essentiality of patents/patent claims. </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specific license rates, terms, or conditions.</a:t>
            </a:r>
          </a:p>
          <a:p>
            <a:pPr lvl="1">
              <a:lnSpc>
                <a:spcPct val="80000"/>
              </a:lnSpc>
              <a:spcBef>
                <a:spcPct val="20000"/>
              </a:spcBef>
              <a:spcAft>
                <a:spcPct val="40000"/>
              </a:spcAft>
              <a:buClr>
                <a:srgbClr val="CC3300"/>
              </a:buClr>
              <a:buSzPct val="50000"/>
              <a:buFont typeface="Monotype Sorts" pitchFamily="2" charset="2"/>
              <a:buChar char="l"/>
            </a:pPr>
            <a:r>
              <a:rPr lang="en-US" altLang="en-US" sz="13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Bef>
                <a:spcPct val="20000"/>
              </a:spcBef>
              <a:spcAft>
                <a:spcPct val="40000"/>
              </a:spcAft>
              <a:buClr>
                <a:srgbClr val="CC3300"/>
              </a:buClr>
              <a:buSzPct val="50000"/>
              <a:buFont typeface="Monotype Sorts" pitchFamily="2" charset="2"/>
              <a:buChar char="l"/>
            </a:pPr>
            <a:r>
              <a:rPr lang="en-GB" altLang="en-US" sz="1300">
                <a:solidFill>
                  <a:srgbClr val="000099"/>
                </a:solidFill>
                <a:latin typeface="Arial" panose="020B0604020202020204" pitchFamily="34" charset="0"/>
              </a:rPr>
              <a:t>Technical considerations remain primary focus</a:t>
            </a:r>
            <a:endParaRPr lang="en-US" altLang="en-US" sz="1300">
              <a:solidFill>
                <a:srgbClr val="000099"/>
              </a:solidFill>
              <a:latin typeface="Arial" panose="020B0604020202020204" pitchFamily="34" charset="0"/>
            </a:endParaRP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the status or substance of ongoing or threatened litigation.</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be silent if inappropriate topics are discussed… do formally object.</a:t>
            </a:r>
          </a:p>
          <a:p>
            <a:pPr algn="ctr">
              <a:lnSpc>
                <a:spcPct val="80000"/>
              </a:lnSpc>
              <a:spcBef>
                <a:spcPct val="20000"/>
              </a:spcBef>
              <a:buClr>
                <a:srgbClr val="CC3300"/>
              </a:buClr>
              <a:buSzPct val="50000"/>
              <a:buFont typeface="Monotype Sorts" pitchFamily="2" charset="2"/>
              <a:buNone/>
            </a:pPr>
            <a:r>
              <a:rPr lang="en-US" altLang="en-US" sz="1000" b="1">
                <a:solidFill>
                  <a:srgbClr val="000099"/>
                </a:solidFill>
                <a:latin typeface="Arial" panose="020B0604020202020204" pitchFamily="34" charset="0"/>
              </a:rPr>
              <a:t>---------------------------------------------------------------   </a:t>
            </a: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200" b="1">
                <a:solidFill>
                  <a:srgbClr val="000099"/>
                </a:solidFill>
                <a:latin typeface="Arial" panose="020B0604020202020204" pitchFamily="34" charset="0"/>
              </a:rPr>
            </a:br>
            <a:endParaRPr lang="en-US" altLang="en-US" sz="1200"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See </a:t>
            </a:r>
            <a:r>
              <a:rPr lang="en-US" altLang="en-US" sz="1200" b="1" i="1">
                <a:solidFill>
                  <a:srgbClr val="000099"/>
                </a:solidFill>
                <a:latin typeface="Arial" panose="020B0604020202020204" pitchFamily="34" charset="0"/>
              </a:rPr>
              <a:t>IEEE-SA Standards Board Operations Manual</a:t>
            </a:r>
            <a:r>
              <a:rPr lang="en-US" altLang="en-US" sz="1200" b="1">
                <a:solidFill>
                  <a:srgbClr val="000099"/>
                </a:solidFill>
                <a:latin typeface="Arial" panose="020B0604020202020204" pitchFamily="34" charset="0"/>
              </a:rPr>
              <a:t>, clause 5.3.10 and </a:t>
            </a:r>
            <a:r>
              <a:rPr lang="en-GB" altLang="en-US" sz="1200"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1">
                <a:solidFill>
                  <a:srgbClr val="000099"/>
                </a:solidFill>
                <a:latin typeface="Arial" panose="020B0604020202020204" pitchFamily="34" charset="0"/>
              </a:rPr>
              <a:t> for more details.</a:t>
            </a:r>
          </a:p>
          <a:p>
            <a:pPr algn="ctr">
              <a:lnSpc>
                <a:spcPct val="80000"/>
              </a:lnSpc>
              <a:spcBef>
                <a:spcPct val="20000"/>
              </a:spcBef>
              <a:buClr>
                <a:srgbClr val="CC3300"/>
              </a:buClr>
              <a:buSzPct val="50000"/>
              <a:buFont typeface="Monotype Sorts" pitchFamily="2" charset="2"/>
              <a:buNone/>
            </a:pPr>
            <a:endParaRPr lang="en-US" altLang="en-US" sz="1200"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This slide set is available </a:t>
            </a:r>
            <a:br>
              <a:rPr lang="en-US" altLang="en-US" sz="1200" b="1">
                <a:solidFill>
                  <a:srgbClr val="000099"/>
                </a:solidFill>
                <a:latin typeface="Arial" panose="020B0604020202020204" pitchFamily="34" charset="0"/>
              </a:rPr>
            </a:br>
            <a:r>
              <a:rPr lang="en-US" altLang="en-US" sz="1200" b="1">
                <a:solidFill>
                  <a:srgbClr val="000099"/>
                </a:solidFill>
                <a:latin typeface="Arial" panose="020B0604020202020204" pitchFamily="34" charset="0"/>
              </a:rPr>
              <a:t>at https://development.standards.ieee.org/myproject/Public/mytools/mob/slideset.ppt</a:t>
            </a:r>
          </a:p>
        </p:txBody>
      </p:sp>
    </p:spTree>
    <p:extLst>
      <p:ext uri="{BB962C8B-B14F-4D97-AF65-F5344CB8AC3E}">
        <p14:creationId xmlns:p14="http://schemas.microsoft.com/office/powerpoint/2010/main" val="213891411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dirty="0">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a:t>
            </a:r>
            <a:r>
              <a:rPr lang="en-US" dirty="0" smtClean="0">
                <a:solidFill>
                  <a:srgbClr val="1F497D"/>
                </a:solidFill>
                <a:latin typeface="Calibri" panose="020F0502020204030204" pitchFamily="34" charset="0"/>
                <a:hlinkClick r:id="rId6"/>
              </a:rPr>
              <a:t>standards.ieee.org/about/sasb/patcom/materials.html</a:t>
            </a:r>
            <a:r>
              <a:rPr lang="en-US" dirty="0" smtClean="0">
                <a:solidFill>
                  <a:srgbClr val="1F497D"/>
                </a:solidFill>
                <a:latin typeface="Calibri" panose="020F0502020204030204" pitchFamily="34" charset="0"/>
              </a:rPr>
              <a:t> </a:t>
            </a:r>
            <a:endParaRPr lang="en-US" dirty="0">
              <a:solidFill>
                <a:srgbClr val="1F497D"/>
              </a:solidFill>
              <a:latin typeface="Calibri" panose="020F0502020204030204" pitchFamily="34" charset="0"/>
            </a:endParaRPr>
          </a:p>
        </p:txBody>
      </p:sp>
    </p:spTree>
    <p:extLst>
      <p:ext uri="{BB962C8B-B14F-4D97-AF65-F5344CB8AC3E}">
        <p14:creationId xmlns:p14="http://schemas.microsoft.com/office/powerpoint/2010/main" val="1110555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smtClean="0">
                <a:latin typeface="Calibri" panose="020F0502020204030204" pitchFamily="34" charset="0"/>
              </a:rPr>
              <a:t>IEEE 802 Privacy EC SG PAR/CSD -&gt; IEEE 802.1 SEC TG</a:t>
            </a:r>
          </a:p>
          <a:p>
            <a:r>
              <a:rPr lang="en-US" sz="2000" dirty="0" smtClean="0">
                <a:latin typeface="Calibri" panose="020F0502020204030204" pitchFamily="34" charset="0"/>
              </a:rPr>
              <a:t>Technical Topics</a:t>
            </a:r>
          </a:p>
          <a:p>
            <a:pPr marL="914400" lvl="1" indent="-514350">
              <a:buFont typeface="+mj-lt"/>
              <a:buAutoNum type="arabicPeriod"/>
            </a:pPr>
            <a:r>
              <a:rPr lang="en-US" sz="1600" dirty="0" smtClean="0">
                <a:latin typeface="Calibri" panose="020F0502020204030204" pitchFamily="34" charset="0"/>
              </a:rPr>
              <a:t>Threat Model for Privacy at Link Layer </a:t>
            </a:r>
          </a:p>
          <a:p>
            <a:pPr marL="914400" lvl="1" indent="-514350">
              <a:buFont typeface="+mj-lt"/>
              <a:buAutoNum type="arabicPeriod"/>
            </a:pPr>
            <a:r>
              <a:rPr lang="en-US" sz="1600" dirty="0" smtClean="0">
                <a:latin typeface="Calibri" panose="020F0502020204030204" pitchFamily="34" charset="0"/>
              </a:rPr>
              <a:t>Privacy Recommendations</a:t>
            </a:r>
          </a:p>
          <a:p>
            <a:pPr marL="914400" lvl="1" indent="-514350">
              <a:buFont typeface="+mj-lt"/>
              <a:buAutoNum type="arabicPeriod"/>
            </a:pPr>
            <a:r>
              <a:rPr lang="en-US" sz="1600" dirty="0" smtClean="0">
                <a:latin typeface="Calibri" panose="020F0502020204030204" pitchFamily="34" charset="0"/>
              </a:rPr>
              <a:t>Other</a:t>
            </a: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a:xfrm>
            <a:off x="304800" y="1600200"/>
            <a:ext cx="8610600" cy="4525963"/>
          </a:xfrm>
        </p:spPr>
        <p:txBody>
          <a:bodyPr>
            <a:normAutofit/>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Group’s updates</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r>
              <a:rPr lang="en-US" sz="2400" dirty="0" smtClean="0">
                <a:latin typeface="Calibri" panose="020F0502020204030204" pitchFamily="34" charset="0"/>
              </a:rPr>
              <a:t>802E</a:t>
            </a:r>
          </a:p>
          <a:p>
            <a:pPr lvl="1"/>
            <a:r>
              <a:rPr lang="en-US" sz="2400" dirty="0" smtClean="0">
                <a:latin typeface="Calibri" panose="020F0502020204030204" pitchFamily="34" charset="0"/>
              </a:rPr>
              <a:t>IEEE 802 EC and </a:t>
            </a:r>
            <a:r>
              <a:rPr lang="en-US" sz="2400" dirty="0" err="1" smtClean="0">
                <a:latin typeface="Calibri" panose="020F0502020204030204" pitchFamily="34" charset="0"/>
              </a:rPr>
              <a:t>NesCom</a:t>
            </a:r>
            <a:r>
              <a:rPr lang="en-US" sz="2400" dirty="0" smtClean="0">
                <a:latin typeface="Calibri" panose="020F0502020204030204" pitchFamily="34" charset="0"/>
              </a:rPr>
              <a:t> approved the proposed PAR/CSD</a:t>
            </a:r>
          </a:p>
          <a:p>
            <a:pPr lvl="1"/>
            <a:r>
              <a:rPr lang="en-US" sz="2400" dirty="0" smtClean="0">
                <a:latin typeface="Calibri" panose="020F0502020204030204" pitchFamily="34" charset="0"/>
              </a:rPr>
              <a:t>802.1 endorsed </a:t>
            </a:r>
            <a:r>
              <a:rPr lang="en-US" sz="2400" dirty="0">
                <a:latin typeface="Calibri" panose="020F0502020204030204" pitchFamily="34" charset="0"/>
              </a:rPr>
              <a:t>the Privacy PAR/CSD and </a:t>
            </a:r>
            <a:r>
              <a:rPr lang="en-US" sz="2400" dirty="0" smtClean="0">
                <a:latin typeface="Calibri" panose="020F0502020204030204" pitchFamily="34" charset="0"/>
              </a:rPr>
              <a:t>agreed </a:t>
            </a:r>
            <a:r>
              <a:rPr lang="en-US" sz="2400" dirty="0">
                <a:latin typeface="Calibri" panose="020F0502020204030204" pitchFamily="34" charset="0"/>
              </a:rPr>
              <a:t>to adopt it in the </a:t>
            </a:r>
            <a:r>
              <a:rPr lang="en-US" sz="2400" dirty="0" smtClean="0">
                <a:latin typeface="Calibri" panose="020F0502020204030204" pitchFamily="34" charset="0"/>
              </a:rPr>
              <a:t>802.1 Security (SEC) TG</a:t>
            </a:r>
            <a:endParaRPr lang="en-US" sz="2400" dirty="0">
              <a:latin typeface="Calibri" panose="020F0502020204030204" pitchFamily="34" charset="0"/>
            </a:endParaRPr>
          </a:p>
          <a:p>
            <a:pPr lvl="1"/>
            <a:endParaRPr lang="en-US" sz="2400" dirty="0" smtClean="0">
              <a:latin typeface="Calibri" panose="020F0502020204030204" pitchFamily="34" charset="0"/>
            </a:endParaRPr>
          </a:p>
          <a:p>
            <a:r>
              <a:rPr lang="en-US" sz="2400" dirty="0" smtClean="0">
                <a:latin typeface="Calibri" panose="020F0502020204030204" pitchFamily="34" charset="0"/>
              </a:rPr>
              <a:t>Privacy EC SG ending life at Nov 2015 Plenary meeting</a:t>
            </a:r>
          </a:p>
          <a:p>
            <a:r>
              <a:rPr lang="en-US" sz="2400" dirty="0" smtClean="0">
                <a:latin typeface="Calibri" panose="020F0502020204030204" pitchFamily="34" charset="0"/>
              </a:rPr>
              <a:t>Work to be continued in 802.1</a:t>
            </a:r>
          </a:p>
          <a:p>
            <a:pPr lvl="1"/>
            <a:r>
              <a:rPr lang="en-US" sz="2000" dirty="0" smtClean="0">
                <a:latin typeface="Calibri" panose="020F0502020204030204" pitchFamily="34" charset="0"/>
              </a:rPr>
              <a:t>Privacy session to be held on Tuesday EVE to allow participation from other WGs</a:t>
            </a:r>
          </a:p>
          <a:p>
            <a:pPr lvl="1"/>
            <a:r>
              <a:rPr lang="en-US" sz="2000" dirty="0" smtClean="0">
                <a:latin typeface="Calibri" panose="020F0502020204030204" pitchFamily="34" charset="0"/>
              </a:rPr>
              <a:t>Planning to work on </a:t>
            </a:r>
            <a:r>
              <a:rPr lang="en-US" sz="2000" dirty="0">
                <a:latin typeface="Calibri" panose="020F0502020204030204" pitchFamily="34" charset="0"/>
              </a:rPr>
              <a:t>draft contribution capturing the main concepts that have been discussed </a:t>
            </a:r>
            <a:r>
              <a:rPr lang="en-US" sz="2000" dirty="0" smtClean="0">
                <a:latin typeface="Calibri" panose="020F0502020204030204" pitchFamily="34" charset="0"/>
              </a:rPr>
              <a:t>in the SG</a:t>
            </a:r>
          </a:p>
          <a:p>
            <a:pPr lvl="1"/>
            <a:r>
              <a:rPr lang="en-US" sz="2000" dirty="0" smtClean="0">
                <a:latin typeface="Calibri" panose="020F0502020204030204" pitchFamily="34" charset="0"/>
              </a:rPr>
              <a:t>Can also continue discussions about privacy threat model (e.g. IETF/IAB draft), functionalities to improve privacy, etc.</a:t>
            </a:r>
          </a:p>
          <a:p>
            <a:pPr lvl="2"/>
            <a:endParaRPr lang="en-US" sz="1800" dirty="0" smtClean="0">
              <a:latin typeface="Calibri" panose="020F0502020204030204" pitchFamily="34" charset="0"/>
            </a:endParaRPr>
          </a:p>
        </p:txBody>
      </p:sp>
    </p:spTree>
    <p:extLst>
      <p:ext uri="{BB962C8B-B14F-4D97-AF65-F5344CB8AC3E}">
        <p14:creationId xmlns:p14="http://schemas.microsoft.com/office/powerpoint/2010/main" val="3095008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 (1/2)</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endParaRPr lang="en-US" sz="2400" dirty="0" smtClean="0">
              <a:latin typeface="Calibri" panose="020F0502020204030204" pitchFamily="34" charset="0"/>
            </a:endParaRPr>
          </a:p>
          <a:p>
            <a:r>
              <a:rPr lang="en-US" sz="2400" dirty="0" smtClean="0">
                <a:latin typeface="Calibri" panose="020F0502020204030204" pitchFamily="34" charset="0"/>
              </a:rPr>
              <a:t>Group would like to continue working with different groups in IEEE 802 as well as external communities (e.g. IETF, Academia, etc.). In order to facilitate the work, the group would like to:</a:t>
            </a:r>
          </a:p>
          <a:p>
            <a:pPr lvl="1"/>
            <a:r>
              <a:rPr lang="en-US" sz="2200" dirty="0" smtClean="0">
                <a:latin typeface="Calibri" panose="020F0502020204030204" pitchFamily="34" charset="0"/>
              </a:rPr>
              <a:t>Maintain document archive </a:t>
            </a:r>
          </a:p>
          <a:p>
            <a:pPr lvl="1"/>
            <a:r>
              <a:rPr lang="en-US" sz="2200" dirty="0" smtClean="0">
                <a:latin typeface="Calibri" panose="020F0502020204030204" pitchFamily="34" charset="0"/>
              </a:rPr>
              <a:t>Maintain </a:t>
            </a:r>
            <a:r>
              <a:rPr lang="en-US" sz="2200" b="1" i="1" dirty="0"/>
              <a:t>stds-802-privacy@listserv.ieee.org</a:t>
            </a:r>
            <a:r>
              <a:rPr lang="en-US" sz="2200" dirty="0" smtClean="0">
                <a:latin typeface="Calibri" panose="020F0502020204030204" pitchFamily="34" charset="0"/>
              </a:rPr>
              <a:t> email reflector</a:t>
            </a:r>
          </a:p>
          <a:p>
            <a:pPr lvl="1"/>
            <a:r>
              <a:rPr lang="en-US" sz="2200" dirty="0" smtClean="0">
                <a:latin typeface="Calibri" panose="020F0502020204030204" pitchFamily="34" charset="0"/>
              </a:rPr>
              <a:t>Meet </a:t>
            </a:r>
            <a:r>
              <a:rPr lang="en-US" sz="2200" i="1" u="sng" dirty="0" smtClean="0">
                <a:latin typeface="Calibri" panose="020F0502020204030204" pitchFamily="34" charset="0"/>
              </a:rPr>
              <a:t>preferably</a:t>
            </a:r>
            <a:r>
              <a:rPr lang="en-US" sz="2200" dirty="0" smtClean="0">
                <a:latin typeface="Calibri" panose="020F0502020204030204" pitchFamily="34" charset="0"/>
              </a:rPr>
              <a:t> during IEEE 802 collocated meetings to </a:t>
            </a:r>
            <a:r>
              <a:rPr lang="en-US" sz="2200" dirty="0">
                <a:latin typeface="Calibri" panose="020F0502020204030204" pitchFamily="34" charset="0"/>
              </a:rPr>
              <a:t>take advantage of the </a:t>
            </a:r>
            <a:r>
              <a:rPr lang="en-US" sz="2200" dirty="0" smtClean="0">
                <a:latin typeface="Calibri" panose="020F0502020204030204" pitchFamily="34" charset="0"/>
              </a:rPr>
              <a:t>presence of </a:t>
            </a:r>
            <a:r>
              <a:rPr lang="en-US" sz="2200" dirty="0">
                <a:latin typeface="Calibri" panose="020F0502020204030204" pitchFamily="34" charset="0"/>
              </a:rPr>
              <a:t>different </a:t>
            </a:r>
            <a:r>
              <a:rPr lang="en-US" sz="2200" dirty="0" smtClean="0">
                <a:latin typeface="Calibri" panose="020F0502020204030204" pitchFamily="34" charset="0"/>
              </a:rPr>
              <a:t>WGs, e.g. 802.11</a:t>
            </a:r>
          </a:p>
          <a:p>
            <a:pPr lvl="2"/>
            <a:r>
              <a:rPr lang="en-US" sz="1800" dirty="0" smtClean="0">
                <a:latin typeface="Calibri" panose="020F0502020204030204" pitchFamily="34" charset="0"/>
              </a:rPr>
              <a:t>January 2016 seems like a good venue, with less plenary overhead</a:t>
            </a:r>
          </a:p>
          <a:p>
            <a:pPr lvl="2"/>
            <a:r>
              <a:rPr lang="en-US" sz="1800" dirty="0" smtClean="0">
                <a:latin typeface="Calibri" panose="020F0502020204030204" pitchFamily="34" charset="0"/>
              </a:rPr>
              <a:t>March 2016 plenary could potentially have less attendance due to location</a:t>
            </a:r>
          </a:p>
          <a:p>
            <a:pPr lvl="1"/>
            <a:r>
              <a:rPr lang="en-US" sz="2200" dirty="0" smtClean="0">
                <a:latin typeface="Calibri" panose="020F0502020204030204" pitchFamily="34" charset="0"/>
              </a:rPr>
              <a:t>Teleconferences to discuss Privacy topics (802E) will continue and will get announced in advance</a:t>
            </a:r>
            <a:endParaRPr lang="en-US" sz="2200" dirty="0">
              <a:latin typeface="Calibri" panose="020F0502020204030204" pitchFamily="34" charset="0"/>
            </a:endParaRPr>
          </a:p>
        </p:txBody>
      </p:sp>
    </p:spTree>
    <p:extLst>
      <p:ext uri="{BB962C8B-B14F-4D97-AF65-F5344CB8AC3E}">
        <p14:creationId xmlns:p14="http://schemas.microsoft.com/office/powerpoint/2010/main" val="2847974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1567</TotalTime>
  <Words>668</Words>
  <Application>Microsoft Office PowerPoint</Application>
  <PresentationFormat>On-screen Show (4:3)</PresentationFormat>
  <Paragraphs>141</Paragraphs>
  <Slides>11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ＭＳ Ｐゴシック</vt:lpstr>
      <vt:lpstr>Arial</vt:lpstr>
      <vt:lpstr>Calibri</vt:lpstr>
      <vt:lpstr>Helvetica</vt:lpstr>
      <vt:lpstr>Monotype Sorts</vt:lpstr>
      <vt:lpstr>Times</vt:lpstr>
      <vt:lpstr>Times New Roman</vt:lpstr>
      <vt:lpstr>Template</vt:lpstr>
      <vt:lpstr>IEEE 802 EC Privacy Recommendation Study Group October 21st, 2015, Conference Call</vt:lpstr>
      <vt:lpstr>Conference Call Details </vt:lpstr>
      <vt:lpstr>Guidelines for IEEE-SA Meetings</vt:lpstr>
      <vt:lpstr>Resources – URLs</vt:lpstr>
      <vt:lpstr>Agenda</vt:lpstr>
      <vt:lpstr>Business#1</vt:lpstr>
      <vt:lpstr>Business#2</vt:lpstr>
      <vt:lpstr>Group’s updates</vt:lpstr>
      <vt:lpstr>Next Steps (1/2)</vt:lpstr>
      <vt:lpstr>Next Steps (2/2)</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267</cp:revision>
  <cp:lastPrinted>1998-02-10T13:28:06Z</cp:lastPrinted>
  <dcterms:created xsi:type="dcterms:W3CDTF">2011-12-30T17:06:23Z</dcterms:created>
  <dcterms:modified xsi:type="dcterms:W3CDTF">2015-10-21T14:01:06Z</dcterms:modified>
</cp:coreProperties>
</file>