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</p:sldMasterIdLst>
  <p:notesMasterIdLst>
    <p:notesMasterId r:id="rId10"/>
  </p:notesMasterIdLst>
  <p:handoutMasterIdLst>
    <p:handoutMasterId r:id="rId11"/>
  </p:handoutMasterIdLst>
  <p:sldIdLst>
    <p:sldId id="1004" r:id="rId2"/>
    <p:sldId id="997" r:id="rId3"/>
    <p:sldId id="998" r:id="rId4"/>
    <p:sldId id="1002" r:id="rId5"/>
    <p:sldId id="999" r:id="rId6"/>
    <p:sldId id="1005" r:id="rId7"/>
    <p:sldId id="1006" r:id="rId8"/>
    <p:sldId id="1007" r:id="rId9"/>
  </p:sldIdLst>
  <p:sldSz cx="9906000" cy="6858000" type="A4"/>
  <p:notesSz cx="7102475" cy="102314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8">
          <p15:clr>
            <a:srgbClr val="A4A3A4"/>
          </p15:clr>
        </p15:guide>
        <p15:guide id="2" pos="329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los J. Bernardos" initials="cjb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CC"/>
    <a:srgbClr val="CCFFCC"/>
    <a:srgbClr val="66FF33"/>
    <a:srgbClr val="FF0000"/>
    <a:srgbClr val="0066FF"/>
    <a:srgbClr val="00DFCA"/>
    <a:srgbClr val="CC6600"/>
    <a:srgbClr val="EAEAEA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609" autoAdjust="0"/>
    <p:restoredTop sz="64886" autoAdjust="0"/>
  </p:normalViewPr>
  <p:slideViewPr>
    <p:cSldViewPr snapToObjects="1">
      <p:cViewPr varScale="1">
        <p:scale>
          <a:sx n="86" d="100"/>
          <a:sy n="86" d="100"/>
        </p:scale>
        <p:origin x="282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Objects="1">
      <p:cViewPr>
        <p:scale>
          <a:sx n="100" d="100"/>
          <a:sy n="100" d="100"/>
        </p:scale>
        <p:origin x="-1560" y="1542"/>
      </p:cViewPr>
      <p:guideLst>
        <p:guide orient="horz" pos="2218"/>
        <p:guide pos="329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VR\guindous\privacy_trial\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vboxsrv\guindous\privacy_trial\ietf92\ietf92_experiment_DHCPAC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rgbClr val="92D050"/>
              </a:solidFill>
              <a:ln>
                <a:solidFill>
                  <a:srgbClr val="00B050"/>
                </a:solidFill>
              </a:ln>
            </c:spPr>
          </c:dPt>
          <c:dPt>
            <c:idx val="3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rgbClr val="FF0000"/>
                </a:solidFill>
              </a:ln>
            </c:spPr>
          </c:dPt>
          <c:dLbls>
            <c:dLbl>
              <c:idx val="0"/>
              <c:layout>
                <c:manualLayout>
                  <c:x val="-7.3144976168072848E-2"/>
                  <c:y val="9.603617840140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546104948031897"/>
                  <c:y val="-0.247730351685633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020058714864293"/>
                  <c:y val="3.27299868837127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0118985126859146E-2"/>
                  <c:y val="9.94903762029746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Hoja1!$I$5:$I$8</c:f>
              <c:strCache>
                <c:ptCount val="4"/>
                <c:pt idx="0">
                  <c:v>Windows</c:v>
                </c:pt>
                <c:pt idx="1">
                  <c:v>OS X</c:v>
                </c:pt>
                <c:pt idx="2">
                  <c:v>Linux</c:v>
                </c:pt>
                <c:pt idx="3">
                  <c:v>Android</c:v>
                </c:pt>
              </c:strCache>
            </c:strRef>
          </c:cat>
          <c:val>
            <c:numRef>
              <c:f>Hoja1!$K$5:$K$8</c:f>
              <c:numCache>
                <c:formatCode>0%</c:formatCode>
                <c:ptCount val="4"/>
                <c:pt idx="0">
                  <c:v>0.14299999999999999</c:v>
                </c:pt>
                <c:pt idx="1">
                  <c:v>0.5</c:v>
                </c:pt>
                <c:pt idx="2">
                  <c:v>0.28599999999999998</c:v>
                </c:pt>
                <c:pt idx="3">
                  <c:v>7.0999999999999994E-2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6265223097112866"/>
          <c:y val="0.30205854476523775"/>
          <c:w val="0.18456999125109361"/>
          <c:h val="0.28477143482064743"/>
        </c:manualLayout>
      </c:layout>
      <c:overlay val="0"/>
      <c:txPr>
        <a:bodyPr/>
        <a:lstStyle/>
        <a:p>
          <a:pPr rtl="0"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Stats!$K$3:$K$23</c:f>
              <c:strCache>
                <c:ptCount val="21"/>
                <c:pt idx="0">
                  <c:v>31.133.140.197</c:v>
                </c:pt>
                <c:pt idx="1">
                  <c:v>31.133.143.128</c:v>
                </c:pt>
                <c:pt idx="2">
                  <c:v>31.133.143.131</c:v>
                </c:pt>
                <c:pt idx="3">
                  <c:v>31.133.143.140</c:v>
                </c:pt>
                <c:pt idx="4">
                  <c:v>31.133.143.149</c:v>
                </c:pt>
                <c:pt idx="5">
                  <c:v>31.133.160.163</c:v>
                </c:pt>
                <c:pt idx="6">
                  <c:v>31.133.167.134</c:v>
                </c:pt>
                <c:pt idx="7">
                  <c:v>31.133.168.103</c:v>
                </c:pt>
                <c:pt idx="8">
                  <c:v>31.133.175.127</c:v>
                </c:pt>
                <c:pt idx="9">
                  <c:v>31.133.180.232</c:v>
                </c:pt>
                <c:pt idx="10">
                  <c:v>31.133.183.132</c:v>
                </c:pt>
                <c:pt idx="11">
                  <c:v>31.133.167.16</c:v>
                </c:pt>
                <c:pt idx="12">
                  <c:v>31.133.167.19</c:v>
                </c:pt>
                <c:pt idx="13">
                  <c:v>31.133.167.5</c:v>
                </c:pt>
                <c:pt idx="14">
                  <c:v>31.133.175.1</c:v>
                </c:pt>
                <c:pt idx="15">
                  <c:v>31.133.177.55</c:v>
                </c:pt>
                <c:pt idx="16">
                  <c:v>31.133.178.27</c:v>
                </c:pt>
                <c:pt idx="17">
                  <c:v>31.133.178.76</c:v>
                </c:pt>
                <c:pt idx="18">
                  <c:v>31.133.183.17</c:v>
                </c:pt>
                <c:pt idx="19">
                  <c:v>31.133.183.2</c:v>
                </c:pt>
                <c:pt idx="20">
                  <c:v>31.133.183.3</c:v>
                </c:pt>
              </c:strCache>
            </c:strRef>
          </c:cat>
          <c:val>
            <c:numRef>
              <c:f>Stats!$L$3:$L$23</c:f>
              <c:numCache>
                <c:formatCode>General</c:formatCode>
                <c:ptCount val="21"/>
                <c:pt idx="0">
                  <c:v>2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3</c:v>
                </c:pt>
                <c:pt idx="6">
                  <c:v>9</c:v>
                </c:pt>
                <c:pt idx="7">
                  <c:v>2</c:v>
                </c:pt>
                <c:pt idx="8">
                  <c:v>3</c:v>
                </c:pt>
                <c:pt idx="9">
                  <c:v>4</c:v>
                </c:pt>
                <c:pt idx="10">
                  <c:v>3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3</c:v>
                </c:pt>
                <c:pt idx="16">
                  <c:v>3</c:v>
                </c:pt>
                <c:pt idx="17">
                  <c:v>5</c:v>
                </c:pt>
                <c:pt idx="18">
                  <c:v>2</c:v>
                </c:pt>
                <c:pt idx="19">
                  <c:v>3</c:v>
                </c:pt>
                <c:pt idx="20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33151944"/>
        <c:axId val="433152336"/>
      </c:barChart>
      <c:catAx>
        <c:axId val="4331519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433152336"/>
        <c:crosses val="autoZero"/>
        <c:auto val="1"/>
        <c:lblAlgn val="ctr"/>
        <c:lblOffset val="100"/>
        <c:noMultiLvlLbl val="0"/>
      </c:catAx>
      <c:valAx>
        <c:axId val="43315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33151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5826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936" y="-158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t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008"/>
            <a:ext cx="3079540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l" defTabSz="788988">
              <a:defRPr sz="1000" i="1">
                <a:latin typeface="Times New Roman" pitchFamily="18" charset="0"/>
              </a:defRPr>
            </a:lvl1pPr>
          </a:lstStyle>
          <a:p>
            <a:endParaRPr lang="es-ES_trad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936" y="9722008"/>
            <a:ext cx="3079539" cy="50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03" tIns="0" rIns="19703" bIns="0" numCol="1" anchor="b" anchorCtr="0" compatLnSpc="1">
            <a:prstTxWarp prst="textNoShape">
              <a:avLst/>
            </a:prstTxWarp>
          </a:bodyPr>
          <a:lstStyle>
            <a:lvl1pPr algn="r" defTabSz="788988">
              <a:defRPr sz="1000" i="1">
                <a:latin typeface="Times New Roman" pitchFamily="18" charset="0"/>
              </a:defRPr>
            </a:lvl1pPr>
          </a:lstStyle>
          <a:p>
            <a:fld id="{6B60238E-1173-444B-A809-E9698CD930B7}" type="slidenum">
              <a:rPr lang="es-ES_tradnl"/>
              <a:pPr/>
              <a:t>‹#›</a:t>
            </a:fld>
            <a:endParaRPr lang="es-ES_trad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574" y="4861006"/>
            <a:ext cx="5209329" cy="430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32" tIns="47617" rIns="95232" bIns="47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Texto del cuerpo</a:t>
            </a:r>
          </a:p>
          <a:p>
            <a:pPr lvl="0"/>
            <a:r>
              <a:rPr lang="es-ES_tradnl" smtClean="0"/>
              <a:t>Segundo nivel</a:t>
            </a:r>
          </a:p>
          <a:p>
            <a:pPr lvl="0"/>
            <a:r>
              <a:rPr lang="es-ES_tradnl" smtClean="0"/>
              <a:t>Tercer nivel</a:t>
            </a:r>
          </a:p>
          <a:p>
            <a:pPr lvl="0"/>
            <a:r>
              <a:rPr lang="es-ES_tradnl" smtClean="0"/>
              <a:t>Cuarto nivel</a:t>
            </a:r>
          </a:p>
          <a:p>
            <a:pPr lvl="0"/>
            <a:r>
              <a:rPr lang="es-ES_tradnl" smtClean="0"/>
              <a:t>Quinto nivel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290772" y="9993388"/>
            <a:ext cx="452640" cy="231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305" tIns="45975" rIns="90305" bIns="45975">
            <a:spAutoFit/>
          </a:bodyPr>
          <a:lstStyle/>
          <a:p>
            <a:pPr defTabSz="901700">
              <a:lnSpc>
                <a:spcPct val="90000"/>
              </a:lnSpc>
            </a:pPr>
            <a:fld id="{AF60F159-7F68-4071-AD56-F917054846EF}" type="slidenum">
              <a:rPr lang="es-ES_tradnl" sz="1000">
                <a:latin typeface="Times New Roman" pitchFamily="18" charset="0"/>
              </a:rPr>
              <a:pPr defTabSz="901700">
                <a:lnSpc>
                  <a:spcPct val="90000"/>
                </a:lnSpc>
              </a:pPr>
              <a:t>‹#›</a:t>
            </a:fld>
            <a:endParaRPr lang="es-ES_tradnl" sz="1000">
              <a:latin typeface="Times New Roman" pitchFamily="18" charset="0"/>
            </a:endParaRPr>
          </a:p>
        </p:txBody>
      </p:sp>
      <p:sp>
        <p:nvSpPr>
          <p:cNvPr id="2056" name="Rectangle 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0" y="774700"/>
            <a:ext cx="5518150" cy="382111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9024471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85" name="Oval 5"/>
          <p:cNvSpPr>
            <a:spLocks noChangeArrowheads="1"/>
          </p:cNvSpPr>
          <p:nvPr/>
        </p:nvSpPr>
        <p:spPr bwMode="auto">
          <a:xfrm>
            <a:off x="5457825" y="44450"/>
            <a:ext cx="1655763" cy="1512888"/>
          </a:xfrm>
          <a:prstGeom prst="ellipse">
            <a:avLst/>
          </a:prstGeom>
          <a:solidFill>
            <a:schemeClr val="bg1"/>
          </a:solidFill>
          <a:ln w="25400">
            <a:solidFill>
              <a:schemeClr val="bg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GB"/>
          </a:p>
        </p:txBody>
      </p:sp>
      <p:grpSp>
        <p:nvGrpSpPr>
          <p:cNvPr id="1710086" name="Group 6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10087" name="Picture 7" descr="imagen1"/>
            <p:cNvPicPr>
              <a:picLocks noChangeAspect="1" noChangeArrowheads="1"/>
            </p:cNvPicPr>
            <p:nvPr userDrawn="1"/>
          </p:nvPicPr>
          <p:blipFill>
            <a:blip r:embed="rId2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10088" name="Picture 8" descr="imagen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253288" y="566738"/>
            <a:ext cx="2144712" cy="588645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19150" y="566738"/>
            <a:ext cx="6281738" cy="5886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de título">
    <p:bg bwMode="lt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6" descr="Imagen 004"/>
          <p:cNvPicPr>
            <a:picLocks noChangeAspect="1" noChangeArrowheads="1"/>
          </p:cNvPicPr>
          <p:nvPr userDrawn="1"/>
        </p:nvPicPr>
        <p:blipFill>
          <a:blip r:embed="rId3" cstate="print"/>
          <a:srcRect t="14174"/>
          <a:stretch>
            <a:fillRect/>
          </a:stretch>
        </p:blipFill>
        <p:spPr bwMode="auto">
          <a:xfrm>
            <a:off x="0" y="0"/>
            <a:ext cx="9926638" cy="6858024"/>
          </a:xfrm>
          <a:prstGeom prst="rect">
            <a:avLst/>
          </a:prstGeom>
          <a:noFill/>
        </p:spPr>
      </p:pic>
      <p:pic>
        <p:nvPicPr>
          <p:cNvPr id="9" name="Picture 4" descr="E:\Imagenes\Imágenes UC3M\EscudoLogoCorporativo.jpg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3823"/>
          <a:stretch>
            <a:fillRect/>
          </a:stretch>
        </p:blipFill>
        <p:spPr bwMode="auto">
          <a:xfrm>
            <a:off x="1625180" y="-63837"/>
            <a:ext cx="3215401" cy="1708265"/>
          </a:xfrm>
          <a:prstGeom prst="rect">
            <a:avLst/>
          </a:prstGeom>
          <a:noFill/>
        </p:spPr>
      </p:pic>
      <p:pic>
        <p:nvPicPr>
          <p:cNvPr id="4098" name="Picture 2" descr="E:\Imagenes\Imágenes UC3M\uc3m-logo_trans.gif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0423" y="79038"/>
            <a:ext cx="1534756" cy="1534756"/>
          </a:xfrm>
          <a:prstGeom prst="rect">
            <a:avLst/>
          </a:prstGeom>
          <a:noFill/>
        </p:spPr>
      </p:pic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99719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95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055B853F-2162-479E-B468-D4FBC23BBF4F}" type="datetimeFigureOut">
              <a:rPr lang="es-ES" smtClean="0"/>
              <a:pPr/>
              <a:t>15/07/2015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384550" y="6356357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099300" y="6356357"/>
            <a:ext cx="2311400" cy="365125"/>
          </a:xfrm>
          <a:prstGeom prst="rect">
            <a:avLst/>
          </a:prstGeom>
        </p:spPr>
        <p:txBody>
          <a:bodyPr/>
          <a:lstStyle/>
          <a:p>
            <a:fld id="{9AFAA40B-9D1F-4BC2-82BC-4F203A4BDA07}" type="slidenum">
              <a:rPr lang="es-ES" smtClean="0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392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997196"/>
          </a:xfrm>
        </p:spPr>
        <p:txBody>
          <a:bodyPr/>
          <a:lstStyle>
            <a:lvl1pPr>
              <a:defRPr>
                <a:effectLst>
                  <a:reflection blurRad="6350" stA="55000" endA="300" endPos="45500" dir="5400000" sy="-100000" algn="bl" rotWithShape="0"/>
                </a:effectLst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n-GB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19150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84775" y="1412875"/>
            <a:ext cx="4213225" cy="5040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GB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09058" name="Group 2"/>
          <p:cNvGrpSpPr>
            <a:grpSpLocks/>
          </p:cNvGrpSpPr>
          <p:nvPr/>
        </p:nvGrpSpPr>
        <p:grpSpPr bwMode="auto">
          <a:xfrm>
            <a:off x="-4763" y="-17463"/>
            <a:ext cx="9920288" cy="1079501"/>
            <a:chOff x="-3" y="-11"/>
            <a:chExt cx="6249" cy="680"/>
          </a:xfrm>
        </p:grpSpPr>
        <p:pic>
          <p:nvPicPr>
            <p:cNvPr id="1709059" name="Picture 3" descr="imagen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 l="15410" t="6561" b="3281"/>
            <a:stretch>
              <a:fillRect/>
            </a:stretch>
          </p:blipFill>
          <p:spPr bwMode="auto">
            <a:xfrm>
              <a:off x="-3" y="-11"/>
              <a:ext cx="2225" cy="680"/>
            </a:xfrm>
            <a:prstGeom prst="rect">
              <a:avLst/>
            </a:prstGeom>
            <a:noFill/>
          </p:spPr>
        </p:pic>
        <p:pic>
          <p:nvPicPr>
            <p:cNvPr id="1709060" name="Picture 4" descr="imagen2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2083" y="-11"/>
              <a:ext cx="4163" cy="680"/>
            </a:xfrm>
            <a:prstGeom prst="rect">
              <a:avLst/>
            </a:prstGeom>
            <a:noFill/>
          </p:spPr>
        </p:pic>
      </p:grpSp>
      <p:sp>
        <p:nvSpPr>
          <p:cNvPr id="1709061" name="Rectangle 5"/>
          <p:cNvSpPr>
            <a:spLocks noGrp="1" noChangeArrowheads="1"/>
          </p:cNvSpPr>
          <p:nvPr>
            <p:ph type="body" idx="1"/>
          </p:nvPr>
        </p:nvSpPr>
        <p:spPr bwMode="gray">
          <a:xfrm>
            <a:off x="819150" y="1412875"/>
            <a:ext cx="8578850" cy="504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 Click to edit Master text styles</a:t>
            </a:r>
          </a:p>
          <a:p>
            <a:pPr lvl="1"/>
            <a:r>
              <a:rPr lang="en-US" smtClean="0"/>
              <a:t>This is the first level bullet</a:t>
            </a:r>
          </a:p>
          <a:p>
            <a:pPr lvl="2"/>
            <a:r>
              <a:rPr lang="en-US" smtClean="0"/>
              <a:t> This is the second level bullet</a:t>
            </a:r>
          </a:p>
          <a:p>
            <a:pPr lvl="3"/>
            <a:r>
              <a:rPr lang="en-US" smtClean="0"/>
              <a:t> This is the third level bullet</a:t>
            </a:r>
          </a:p>
          <a:p>
            <a:pPr lvl="3"/>
            <a:endParaRPr lang="en-US" smtClean="0"/>
          </a:p>
        </p:txBody>
      </p:sp>
      <p:sp>
        <p:nvSpPr>
          <p:cNvPr id="1709062" name="Rectangle 6"/>
          <p:cNvSpPr>
            <a:spLocks noGrp="1" noChangeArrowheads="1"/>
          </p:cNvSpPr>
          <p:nvPr>
            <p:ph type="title"/>
          </p:nvPr>
        </p:nvSpPr>
        <p:spPr bwMode="gray">
          <a:xfrm>
            <a:off x="2073275" y="566738"/>
            <a:ext cx="63357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6038" tIns="0" rIns="46038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Title Subtitle</a:t>
            </a:r>
          </a:p>
        </p:txBody>
      </p:sp>
      <p:sp>
        <p:nvSpPr>
          <p:cNvPr id="1709063" name="Text Box 7"/>
          <p:cNvSpPr txBox="1">
            <a:spLocks noChangeArrowheads="1"/>
          </p:cNvSpPr>
          <p:nvPr/>
        </p:nvSpPr>
        <p:spPr bwMode="auto">
          <a:xfrm>
            <a:off x="7137400" y="6559550"/>
            <a:ext cx="2651125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550" tIns="0" rIns="82550" bIns="0">
            <a:spAutoFit/>
          </a:bodyPr>
          <a:lstStyle/>
          <a:p>
            <a:pPr algn="r"/>
            <a:fld id="{7E19DC54-8BA7-40B4-8870-56C13057E14A}" type="slidenum">
              <a:rPr lang="en-US" sz="1100">
                <a:solidFill>
                  <a:srgbClr val="003BB2"/>
                </a:solidFill>
                <a:latin typeface="Arial" charset="0"/>
              </a:rPr>
              <a:pPr algn="r"/>
              <a:t>‹#›</a:t>
            </a:fld>
            <a:endParaRPr lang="en-US" sz="1100">
              <a:solidFill>
                <a:srgbClr val="003BB2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ransition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Arial" charset="0"/>
        </a:defRPr>
      </a:lvl9pPr>
    </p:titleStyle>
    <p:bodyStyle>
      <a:lvl1pPr marL="349250" indent="-349250" algn="l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u"/>
        <a:defRPr sz="2800" b="1">
          <a:solidFill>
            <a:srgbClr val="3333CC"/>
          </a:solidFill>
          <a:latin typeface="+mn-lt"/>
          <a:ea typeface="+mn-ea"/>
          <a:cs typeface="+mn-cs"/>
        </a:defRPr>
      </a:lvl1pPr>
      <a:lvl2pPr marL="800100" indent="-336550" algn="l" rtl="0" eaLnBrk="0" fontAlgn="base" hangingPunct="0">
        <a:spcBef>
          <a:spcPct val="25000"/>
        </a:spcBef>
        <a:spcAft>
          <a:spcPct val="0"/>
        </a:spcAft>
        <a:buClr>
          <a:srgbClr val="3333CC"/>
        </a:buClr>
        <a:buSzPct val="70000"/>
        <a:buFont typeface="Wingdings" pitchFamily="2" charset="2"/>
        <a:buChar char="v"/>
        <a:defRPr sz="2400" b="1">
          <a:solidFill>
            <a:schemeClr val="tx1"/>
          </a:solidFill>
          <a:latin typeface="+mn-lt"/>
        </a:defRPr>
      </a:lvl2pPr>
      <a:lvl3pPr marL="1146175" indent="-231775" algn="l" rtl="0" eaLnBrk="0" fontAlgn="base" hangingPunct="0">
        <a:spcBef>
          <a:spcPct val="25000"/>
        </a:spcBef>
        <a:spcAft>
          <a:spcPct val="0"/>
        </a:spcAft>
        <a:buClr>
          <a:srgbClr val="CC0066"/>
        </a:buClr>
        <a:buSzPct val="80000"/>
        <a:buFont typeface="Wingdings" pitchFamily="2" charset="2"/>
        <a:buChar char="ü"/>
        <a:defRPr sz="2100" b="1">
          <a:solidFill>
            <a:schemeClr val="tx1"/>
          </a:solidFill>
          <a:latin typeface="+mn-lt"/>
        </a:defRPr>
      </a:lvl3pPr>
      <a:lvl4pPr marL="1485900" indent="-225425" algn="l" rtl="0" eaLnBrk="0" fontAlgn="base" hangingPunct="0">
        <a:spcBef>
          <a:spcPct val="20000"/>
        </a:spcBef>
        <a:spcAft>
          <a:spcPct val="0"/>
        </a:spcAft>
        <a:buClr>
          <a:srgbClr val="3333CC"/>
        </a:buClr>
        <a:buSzPct val="120000"/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5045430"/>
              </p:ext>
            </p:extLst>
          </p:nvPr>
        </p:nvGraphicFramePr>
        <p:xfrm>
          <a:off x="577850" y="482600"/>
          <a:ext cx="8750301" cy="3523226"/>
        </p:xfrm>
        <a:graphic>
          <a:graphicData uri="http://schemas.openxmlformats.org/drawingml/2006/table">
            <a:tbl>
              <a:tblPr/>
              <a:tblGrid>
                <a:gridCol w="2227131"/>
                <a:gridCol w="2227130"/>
                <a:gridCol w="1577073"/>
                <a:gridCol w="2718967"/>
              </a:tblGrid>
              <a:tr h="400050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WiFi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Privacy network experiment</a:t>
                      </a:r>
                      <a:b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at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IEEE 802 Berlin Plenary and IETF92</a:t>
                      </a:r>
                      <a:endParaRPr kumimoji="0" lang="en-US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8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Date: [</a:t>
                      </a:r>
                      <a:r>
                        <a:rPr kumimoji="0" lang="en-US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2015-07-15]</a:t>
                      </a:r>
                      <a:endParaRPr kumimoji="0" lang="en-US" alt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36000" marB="360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36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Authors: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778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Name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Affiliation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Phone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Email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Jesús</a:t>
                      </a: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Bernardos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cjbc@it.uc3m.es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Antonio de la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Oliva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UC3M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aoliva@it.uc3m.es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 Carlos </a:t>
                      </a: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Zúñiga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InterDigital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JuanCarlos.Zuniga@InterDigital.com</a:t>
                      </a:r>
                    </a:p>
                  </a:txBody>
                  <a:tcPr marL="39000" marR="3900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6113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Notice: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This document does not represent the agreed view of the IEEE 802 EC Privacy Recommendation SG. It represents only the views of the participants listed in the ‘Authors:’ field above. It is offered as a basis for discussion. It is not binding on the contributor, who reserve the right to add, amend or withdraw material contained herein.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4175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Copyright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Copyright Policy &lt;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2"/>
                        </a:rPr>
                        <a:t>http://standards.ieee.org/IPR/copyrightpolicy.html</a:t>
                      </a:r>
                      <a:r>
                        <a:rPr kumimoji="0" lang="en-US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4188">
                <a:tc grid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Patent policy: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The contributor is familiar with the IEEE-SA Patent Policy and Procedures: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3"/>
                        </a:rPr>
                        <a:t>http://standards.ieee.org/guides/bylaws/sect6-7.html#6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 and &lt;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  <a:hlinkClick r:id="rId4"/>
                        </a:rPr>
                        <a:t>http://standards.ieee.org/guides/opman/sect6.html#6.3</a:t>
                      </a:r>
                      <a:r>
                        <a:rPr kumimoji="0" lang="en-US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&gt;.</a:t>
                      </a:r>
                    </a:p>
                  </a:txBody>
                  <a:tcPr marL="39000" marR="3900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77850" y="4293096"/>
            <a:ext cx="8750300" cy="1955304"/>
          </a:xfrm>
          <a:prstGeom prst="rect">
            <a:avLst/>
          </a:prstGeom>
          <a:noFill/>
        </p:spPr>
        <p:txBody>
          <a:bodyPr lIns="36000" tIns="36000" rIns="36000" bIns="36000">
            <a:normAutofit/>
          </a:bodyPr>
          <a:lstStyle/>
          <a:p>
            <a:pPr algn="ctr">
              <a:defRPr/>
            </a:pPr>
            <a:r>
              <a:rPr lang="en-US" sz="2000" dirty="0">
                <a:latin typeface="+mn-lt"/>
                <a:ea typeface="ＭＳ Ｐゴシック" charset="0"/>
                <a:cs typeface="Arial" charset="0"/>
              </a:rPr>
              <a:t>Abstract</a:t>
            </a:r>
          </a:p>
          <a:p>
            <a:pPr>
              <a:defRPr/>
            </a:pPr>
            <a:endParaRPr lang="en-US" sz="1600" dirty="0">
              <a:latin typeface="+mn-lt"/>
              <a:ea typeface="ＭＳ Ｐゴシック" charset="0"/>
              <a:cs typeface="Arial" charset="0"/>
            </a:endParaRPr>
          </a:p>
          <a:p>
            <a:pPr>
              <a:defRPr/>
            </a:pPr>
            <a:r>
              <a:rPr lang="en-US" sz="1600" dirty="0">
                <a:latin typeface="+mn-lt"/>
                <a:ea typeface="ＭＳ Ｐゴシック" charset="0"/>
                <a:cs typeface="Arial" charset="0"/>
              </a:rPr>
              <a:t>The present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document reports on the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trials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performed at </a:t>
            </a:r>
            <a:r>
              <a:rPr lang="en-US" sz="1600" dirty="0" smtClean="0">
                <a:latin typeface="+mn-lt"/>
                <a:ea typeface="ＭＳ Ｐゴシック" charset="0"/>
                <a:cs typeface="Arial" charset="0"/>
              </a:rPr>
              <a:t>IEEE 802 plenary in Berlin and IETF92.</a:t>
            </a:r>
            <a:endParaRPr lang="en-US" sz="1600" dirty="0">
              <a:latin typeface="+mn-lt"/>
              <a:ea typeface="ＭＳ Ｐゴシック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0441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Experiment </a:t>
            </a:r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819150" y="1412875"/>
            <a:ext cx="8814370" cy="5040313"/>
          </a:xfrm>
        </p:spPr>
        <p:txBody>
          <a:bodyPr/>
          <a:lstStyle/>
          <a:p>
            <a:r>
              <a:rPr lang="en-US" dirty="0" smtClean="0"/>
              <a:t>Continue with the Wi-Fi MAC randomization trial at </a:t>
            </a:r>
            <a:r>
              <a:rPr lang="en-US" dirty="0" smtClean="0"/>
              <a:t>IEEE 802 March 2015 Plenary and IETF92 meetings</a:t>
            </a:r>
            <a:endParaRPr lang="en-US" dirty="0" smtClean="0"/>
          </a:p>
          <a:p>
            <a:pPr lvl="1"/>
            <a:r>
              <a:rPr lang="en-US" dirty="0" smtClean="0"/>
              <a:t>First trial at IETF91, on an experimental network</a:t>
            </a:r>
          </a:p>
          <a:p>
            <a:pPr lvl="2"/>
            <a:r>
              <a:rPr lang="en-US" dirty="0" smtClean="0"/>
              <a:t>Now running on all the regular attendees’ networks</a:t>
            </a:r>
          </a:p>
          <a:p>
            <a:pPr lvl="1"/>
            <a:r>
              <a:rPr lang="en-US" dirty="0" smtClean="0"/>
              <a:t>Evaluating support of different OSes</a:t>
            </a:r>
          </a:p>
          <a:p>
            <a:pPr lvl="2"/>
            <a:r>
              <a:rPr lang="en-US" dirty="0" smtClean="0"/>
              <a:t> Windows, OS X and Linux already supported in IETF91</a:t>
            </a:r>
          </a:p>
          <a:p>
            <a:pPr lvl="2"/>
            <a:r>
              <a:rPr lang="en-US" dirty="0" smtClean="0"/>
              <a:t>Android support added for IETF92</a:t>
            </a:r>
          </a:p>
          <a:p>
            <a:pPr lvl="1"/>
            <a:r>
              <a:rPr lang="en-US" dirty="0" smtClean="0"/>
              <a:t>Analyzing the impact of L2 address randomization on the user experience and the network infrastructure</a:t>
            </a:r>
          </a:p>
          <a:p>
            <a:pPr lvl="2"/>
            <a:r>
              <a:rPr lang="en-US" dirty="0" smtClean="0"/>
              <a:t>Specially in case of L2 address collision</a:t>
            </a:r>
          </a:p>
          <a:p>
            <a:pPr lvl="1"/>
            <a:r>
              <a:rPr lang="en-US" dirty="0" smtClean="0"/>
              <a:t>Keep on learning from this experience</a:t>
            </a:r>
          </a:p>
        </p:txBody>
      </p:sp>
      <p:sp>
        <p:nvSpPr>
          <p:cNvPr id="7" name="6 Rectángulo">
            <a:hlinkClick r:id="" action="ppaction://noaction"/>
          </p:cNvPr>
          <p:cNvSpPr/>
          <p:nvPr/>
        </p:nvSpPr>
        <p:spPr>
          <a:xfrm>
            <a:off x="4860634" y="3275112"/>
            <a:ext cx="18473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Network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on all wireless </a:t>
            </a:r>
            <a:r>
              <a:rPr lang="en-US" dirty="0" smtClean="0"/>
              <a:t>Internet </a:t>
            </a:r>
            <a:r>
              <a:rPr lang="en-US" dirty="0" smtClean="0"/>
              <a:t>infrastructure</a:t>
            </a:r>
          </a:p>
          <a:p>
            <a:pPr lvl="1"/>
            <a:r>
              <a:rPr lang="en-US" dirty="0" smtClean="0"/>
              <a:t>No isolated </a:t>
            </a:r>
            <a:r>
              <a:rPr lang="en-US" dirty="0"/>
              <a:t>SSID 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ietf-PrivRandMAC</a:t>
            </a:r>
            <a:r>
              <a:rPr lang="en-US" dirty="0"/>
              <a:t>) </a:t>
            </a:r>
            <a:r>
              <a:rPr lang="en-US" dirty="0" smtClean="0"/>
              <a:t>deployed </a:t>
            </a:r>
            <a:r>
              <a:rPr lang="en-US" dirty="0" smtClean="0"/>
              <a:t>on the IETF network.</a:t>
            </a:r>
            <a:endParaRPr lang="en-US" dirty="0" smtClean="0"/>
          </a:p>
          <a:p>
            <a:pPr lvl="1"/>
            <a:r>
              <a:rPr lang="en-US" dirty="0" smtClean="0"/>
              <a:t>Deployed on all </a:t>
            </a:r>
            <a:r>
              <a:rPr lang="en-US" dirty="0" smtClean="0"/>
              <a:t>physical </a:t>
            </a:r>
            <a:r>
              <a:rPr lang="en-US" dirty="0" smtClean="0"/>
              <a:t>Access Points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Minor </a:t>
            </a:r>
            <a:r>
              <a:rPr lang="en-US" dirty="0" smtClean="0"/>
              <a:t>change for the </a:t>
            </a:r>
            <a:r>
              <a:rPr lang="en-US" dirty="0" smtClean="0"/>
              <a:t>second and third trial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Shorter </a:t>
            </a:r>
            <a:r>
              <a:rPr lang="en-US" dirty="0"/>
              <a:t>DHCP </a:t>
            </a:r>
            <a:r>
              <a:rPr lang="en-US" dirty="0" smtClean="0"/>
              <a:t>lease (one </a:t>
            </a:r>
            <a:r>
              <a:rPr lang="en-US" dirty="0"/>
              <a:t>hour) for those IP addresses assigned to a local </a:t>
            </a:r>
            <a:r>
              <a:rPr lang="en-US" dirty="0" smtClean="0"/>
              <a:t>MAC</a:t>
            </a:r>
          </a:p>
        </p:txBody>
      </p:sp>
    </p:spTree>
    <p:extLst>
      <p:ext uri="{BB962C8B-B14F-4D97-AF65-F5344CB8AC3E}">
        <p14:creationId xmlns:p14="http://schemas.microsoft.com/office/powerpoint/2010/main" val="424740138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Trial </a:t>
            </a:r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556792"/>
            <a:ext cx="8578850" cy="4536257"/>
          </a:xfrm>
        </p:spPr>
        <p:txBody>
          <a:bodyPr/>
          <a:lstStyle/>
          <a:p>
            <a:r>
              <a:rPr lang="en-US" dirty="0" smtClean="0"/>
              <a:t>WLAN </a:t>
            </a:r>
            <a:r>
              <a:rPr lang="en-US" dirty="0" smtClean="0"/>
              <a:t>address randomization scripts developed and provided for </a:t>
            </a:r>
            <a:r>
              <a:rPr lang="en-US" dirty="0"/>
              <a:t>4</a:t>
            </a:r>
            <a:r>
              <a:rPr lang="en-US" dirty="0" smtClean="0"/>
              <a:t> different OSes:</a:t>
            </a:r>
          </a:p>
          <a:p>
            <a:pPr lvl="1"/>
            <a:r>
              <a:rPr lang="en-US" dirty="0" smtClean="0"/>
              <a:t>Microsoft Windows (tested on Windows 7)</a:t>
            </a:r>
          </a:p>
          <a:p>
            <a:pPr lvl="1"/>
            <a:r>
              <a:rPr lang="en-US" dirty="0" smtClean="0"/>
              <a:t>Apple Mac </a:t>
            </a:r>
            <a:r>
              <a:rPr lang="en-US" dirty="0"/>
              <a:t>OS X (tested on </a:t>
            </a:r>
            <a:r>
              <a:rPr lang="en-US" dirty="0" smtClean="0"/>
              <a:t>Version 10.9.5 and 10.10)</a:t>
            </a:r>
          </a:p>
          <a:p>
            <a:pPr lvl="1"/>
            <a:r>
              <a:rPr lang="en-US" dirty="0"/>
              <a:t>GNU Linux (tested on </a:t>
            </a:r>
            <a:r>
              <a:rPr lang="en-US" dirty="0" err="1"/>
              <a:t>Debian</a:t>
            </a:r>
            <a:r>
              <a:rPr lang="en-US" dirty="0"/>
              <a:t> testing/unstable, Ubuntu </a:t>
            </a:r>
            <a:r>
              <a:rPr lang="en-US" dirty="0" smtClean="0"/>
              <a:t>13.10, </a:t>
            </a:r>
            <a:r>
              <a:rPr lang="en-US" dirty="0"/>
              <a:t>and Fedora </a:t>
            </a:r>
            <a:r>
              <a:rPr lang="en-US" dirty="0" smtClean="0"/>
              <a:t>20)</a:t>
            </a:r>
          </a:p>
          <a:p>
            <a:pPr lvl="1"/>
            <a:r>
              <a:rPr lang="en-US" dirty="0" smtClean="0"/>
              <a:t>Android (rooted devices, working on Nexus 4 &amp; 5)</a:t>
            </a:r>
          </a:p>
          <a:p>
            <a:pPr lvl="2"/>
            <a:r>
              <a:rPr lang="en-US" dirty="0" smtClean="0"/>
              <a:t>Impact of Android version + HW</a:t>
            </a:r>
          </a:p>
          <a:p>
            <a:r>
              <a:rPr lang="en-US" dirty="0" smtClean="0"/>
              <a:t>Use of DHCP client identifier for debugging</a:t>
            </a:r>
          </a:p>
        </p:txBody>
      </p:sp>
      <p:sp>
        <p:nvSpPr>
          <p:cNvPr id="4" name="3 Rectángulo"/>
          <p:cNvSpPr/>
          <p:nvPr/>
        </p:nvSpPr>
        <p:spPr>
          <a:xfrm>
            <a:off x="242935" y="6381328"/>
            <a:ext cx="931857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b="1" dirty="0">
                <a:latin typeface="Courier New" panose="02070309020205020404" pitchFamily="49" charset="0"/>
                <a:cs typeface="Courier New" panose="02070309020205020404" pitchFamily="49" charset="0"/>
              </a:rPr>
              <a:t>https://oruga.it.uc3m.es/802-privacy/index.php/MAC_address_change_tutorial</a:t>
            </a:r>
          </a:p>
        </p:txBody>
      </p:sp>
    </p:spTree>
    <p:extLst>
      <p:ext uri="{BB962C8B-B14F-4D97-AF65-F5344CB8AC3E}">
        <p14:creationId xmlns:p14="http://schemas.microsoft.com/office/powerpoint/2010/main" val="414423927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Participants’ </a:t>
            </a:r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OS distribution</a:t>
            </a:r>
            <a:endParaRPr lang="en-US" dirty="0"/>
          </a:p>
        </p:txBody>
      </p:sp>
      <p:graphicFrame>
        <p:nvGraphicFramePr>
          <p:cNvPr id="5" name="3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235395"/>
              </p:ext>
            </p:extLst>
          </p:nvPr>
        </p:nvGraphicFramePr>
        <p:xfrm>
          <a:off x="1208584" y="1628652"/>
          <a:ext cx="8040894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899171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DHCP </a:t>
            </a:r>
            <a:r>
              <a:rPr lang="en-US" dirty="0" smtClean="0"/>
              <a:t>Logs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19150" y="1413023"/>
            <a:ext cx="8578850" cy="5040313"/>
          </a:xfrm>
        </p:spPr>
        <p:txBody>
          <a:bodyPr/>
          <a:lstStyle/>
          <a:p>
            <a:r>
              <a:rPr lang="en-US" sz="2400" dirty="0" smtClean="0"/>
              <a:t>144 </a:t>
            </a:r>
            <a:r>
              <a:rPr lang="en-US" sz="2400" dirty="0"/>
              <a:t>l</a:t>
            </a:r>
            <a:r>
              <a:rPr lang="en-US" sz="2400" dirty="0" smtClean="0"/>
              <a:t>ocal </a:t>
            </a:r>
            <a:r>
              <a:rPr lang="en-US" sz="2400" dirty="0"/>
              <a:t>MACs </a:t>
            </a:r>
            <a:r>
              <a:rPr lang="en-US" sz="2400" dirty="0" smtClean="0"/>
              <a:t>seen during the </a:t>
            </a:r>
            <a:r>
              <a:rPr lang="en-US" sz="2400" dirty="0" smtClean="0"/>
              <a:t>week (IETF92)</a:t>
            </a:r>
            <a:endParaRPr lang="en-US" sz="2400" dirty="0" smtClean="0"/>
          </a:p>
          <a:p>
            <a:r>
              <a:rPr lang="en-US" sz="2400" dirty="0"/>
              <a:t>97 IP addresses were assigned to local MAC addresses. </a:t>
            </a:r>
            <a:r>
              <a:rPr lang="en-US" sz="2400" dirty="0" smtClean="0"/>
              <a:t>Out of them:</a:t>
            </a:r>
          </a:p>
          <a:p>
            <a:pPr lvl="1"/>
            <a:r>
              <a:rPr lang="en-US" sz="2000" dirty="0" smtClean="0"/>
              <a:t>76 </a:t>
            </a:r>
            <a:r>
              <a:rPr lang="en-US" sz="2000" dirty="0"/>
              <a:t>IP addresses were assigned to one local </a:t>
            </a:r>
            <a:r>
              <a:rPr lang="en-US" sz="2000" dirty="0" smtClean="0"/>
              <a:t>MAC address</a:t>
            </a:r>
            <a:r>
              <a:rPr lang="en-US" sz="2000" dirty="0"/>
              <a:t>, e.g., because no DHCP client identifier was </a:t>
            </a:r>
            <a:r>
              <a:rPr lang="en-US" sz="2000" dirty="0" smtClean="0"/>
              <a:t>used by </a:t>
            </a:r>
            <a:r>
              <a:rPr lang="en-US" sz="2000" dirty="0"/>
              <a:t>the </a:t>
            </a:r>
            <a:r>
              <a:rPr lang="en-US" sz="2000" dirty="0" smtClean="0"/>
              <a:t>client</a:t>
            </a:r>
          </a:p>
          <a:p>
            <a:pPr lvl="1"/>
            <a:r>
              <a:rPr lang="en-US" sz="2000" dirty="0" smtClean="0"/>
              <a:t>21 </a:t>
            </a:r>
            <a:r>
              <a:rPr lang="en-US" sz="2000" dirty="0"/>
              <a:t>IP addresses were assigned to </a:t>
            </a:r>
            <a:r>
              <a:rPr lang="en-US" sz="2000" dirty="0" smtClean="0"/>
              <a:t>multiple local </a:t>
            </a:r>
            <a:r>
              <a:rPr lang="en-US" sz="2000" dirty="0"/>
              <a:t>MAC address</a:t>
            </a:r>
          </a:p>
          <a:p>
            <a:pPr lvl="1"/>
            <a:endParaRPr lang="en-US" dirty="0" smtClean="0"/>
          </a:p>
        </p:txBody>
      </p:sp>
      <p:graphicFrame>
        <p:nvGraphicFramePr>
          <p:cNvPr id="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47165474"/>
              </p:ext>
            </p:extLst>
          </p:nvPr>
        </p:nvGraphicFramePr>
        <p:xfrm>
          <a:off x="663574" y="4083496"/>
          <a:ext cx="8578850" cy="2774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3099447" y="3851756"/>
            <a:ext cx="37071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 sz="1800" b="1" i="0" u="none" strike="noStrike" kern="1200" baseline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rgbClr val="000000"/>
                </a:solidFill>
              </a:rPr>
              <a:t># MAC addresses for IP address</a:t>
            </a:r>
          </a:p>
        </p:txBody>
      </p:sp>
    </p:spTree>
    <p:extLst>
      <p:ext uri="{BB962C8B-B14F-4D97-AF65-F5344CB8AC3E}">
        <p14:creationId xmlns:p14="http://schemas.microsoft.com/office/powerpoint/2010/main" val="4145802304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94331"/>
            <a:ext cx="6335713" cy="886397"/>
          </a:xfrm>
        </p:spPr>
        <p:txBody>
          <a:bodyPr/>
          <a:lstStyle/>
          <a:p>
            <a:r>
              <a:rPr lang="en-US" sz="3200" dirty="0" smtClean="0"/>
              <a:t>Impact on Network Infrastructure</a:t>
            </a:r>
            <a:endParaRPr lang="en-US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Users were </a:t>
            </a:r>
            <a:r>
              <a:rPr lang="en-US" sz="2400" dirty="0"/>
              <a:t>asked to use a </a:t>
            </a:r>
            <a:r>
              <a:rPr lang="en-US" sz="2400" dirty="0" smtClean="0"/>
              <a:t>specific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dhcp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-client-identifier</a:t>
            </a:r>
          </a:p>
          <a:p>
            <a:pPr lvl="1"/>
            <a:r>
              <a:rPr lang="en-US" sz="2000" dirty="0" smtClean="0"/>
              <a:t>Issue: Server </a:t>
            </a:r>
            <a:r>
              <a:rPr lang="en-US" sz="2000" dirty="0"/>
              <a:t>delegates </a:t>
            </a:r>
            <a:r>
              <a:rPr lang="en-US" sz="2000" dirty="0" smtClean="0"/>
              <a:t>the same </a:t>
            </a:r>
            <a:r>
              <a:rPr lang="en-US" sz="2000" dirty="0"/>
              <a:t>IP address to a client even if it changes its L2 </a:t>
            </a:r>
            <a:r>
              <a:rPr lang="en-US" sz="2000" dirty="0" smtClean="0"/>
              <a:t>address</a:t>
            </a:r>
          </a:p>
          <a:p>
            <a:r>
              <a:rPr lang="en-US" sz="2400" dirty="0" smtClean="0"/>
              <a:t>Observed behavior on </a:t>
            </a:r>
            <a:r>
              <a:rPr lang="en-US" sz="2400" dirty="0" smtClean="0"/>
              <a:t>DHCP server</a:t>
            </a:r>
          </a:p>
          <a:p>
            <a:pPr lvl="1"/>
            <a:r>
              <a:rPr lang="en-US" sz="2000" dirty="0" smtClean="0"/>
              <a:t>If DHCP </a:t>
            </a:r>
            <a:r>
              <a:rPr lang="en-US" sz="2000" dirty="0"/>
              <a:t>server </a:t>
            </a:r>
            <a:r>
              <a:rPr lang="en-US" sz="2000" dirty="0" smtClean="0"/>
              <a:t>receives </a:t>
            </a:r>
            <a:r>
              <a:rPr lang="en-US" sz="2000" dirty="0"/>
              <a:t>a request for </a:t>
            </a:r>
            <a:r>
              <a:rPr lang="en-US" sz="2000" dirty="0" smtClean="0"/>
              <a:t>which it finds a </a:t>
            </a:r>
            <a:r>
              <a:rPr lang="en-US" sz="2000" dirty="0"/>
              <a:t>matching DHCP lease (i.e., existing </a:t>
            </a:r>
            <a:r>
              <a:rPr lang="en-US" sz="2000" dirty="0" smtClean="0"/>
              <a:t>client-id) within </a:t>
            </a:r>
            <a:r>
              <a:rPr lang="en-US" sz="2000" dirty="0"/>
              <a:t>the </a:t>
            </a:r>
            <a:r>
              <a:rPr lang="en-US" sz="2000" dirty="0" smtClean="0"/>
              <a:t>25</a:t>
            </a:r>
            <a:r>
              <a:rPr lang="en-US" sz="2000" dirty="0"/>
              <a:t>% of the DHCP lease time, the server </a:t>
            </a:r>
            <a:r>
              <a:rPr lang="en-US" sz="2000" dirty="0" smtClean="0"/>
              <a:t>does not reply</a:t>
            </a:r>
          </a:p>
          <a:p>
            <a:pPr lvl="1"/>
            <a:r>
              <a:rPr lang="en-US" sz="2000" dirty="0" smtClean="0"/>
              <a:t>This </a:t>
            </a:r>
            <a:r>
              <a:rPr lang="en-US" sz="2000" dirty="0"/>
              <a:t>limits the speed a client can change its L2 </a:t>
            </a:r>
            <a:r>
              <a:rPr lang="en-US" sz="2000" dirty="0" smtClean="0"/>
              <a:t>address, which </a:t>
            </a:r>
            <a:r>
              <a:rPr lang="en-US" sz="2000" dirty="0"/>
              <a:t>besides depends on a configuration parameter on </a:t>
            </a:r>
            <a:r>
              <a:rPr lang="en-US" sz="2000" dirty="0" smtClean="0"/>
              <a:t>the network </a:t>
            </a:r>
            <a:r>
              <a:rPr lang="en-US" sz="2000" dirty="0"/>
              <a:t>side (the DHCP lease </a:t>
            </a:r>
            <a:r>
              <a:rPr lang="en-US" sz="2000" dirty="0" smtClean="0"/>
              <a:t>time)</a:t>
            </a:r>
          </a:p>
          <a:p>
            <a:pPr lvl="1"/>
            <a:r>
              <a:rPr lang="en-US" sz="2000" dirty="0" smtClean="0"/>
              <a:t>The </a:t>
            </a:r>
            <a:r>
              <a:rPr lang="en-US" sz="2000" dirty="0"/>
              <a:t>implications of </a:t>
            </a:r>
            <a:r>
              <a:rPr lang="en-US" sz="2000" dirty="0" smtClean="0"/>
              <a:t>this issue </a:t>
            </a:r>
            <a:r>
              <a:rPr lang="en-US" sz="2000" dirty="0"/>
              <a:t>requires further </a:t>
            </a:r>
            <a:r>
              <a:rPr lang="en-US" sz="2000" dirty="0" smtClean="0"/>
              <a:t>analysis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63043993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38422" y="285728"/>
            <a:ext cx="6335713" cy="498598"/>
          </a:xfrm>
        </p:spPr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Planning to leave </a:t>
            </a:r>
            <a:r>
              <a:rPr lang="en-US" dirty="0" smtClean="0"/>
              <a:t>the network setup permanently </a:t>
            </a:r>
            <a:r>
              <a:rPr lang="en-US" dirty="0" smtClean="0"/>
              <a:t>at IETF and IEEE 802 meetings</a:t>
            </a:r>
          </a:p>
          <a:p>
            <a:endParaRPr lang="en-US" dirty="0" smtClean="0"/>
          </a:p>
          <a:p>
            <a:r>
              <a:rPr lang="en-US" dirty="0" smtClean="0"/>
              <a:t>Continue analyzing </a:t>
            </a:r>
            <a:r>
              <a:rPr lang="en-US" dirty="0" smtClean="0"/>
              <a:t>the impact of MAC address collision under different scenarios and with different network equipment vendors</a:t>
            </a:r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conference/technical papers </a:t>
            </a:r>
            <a:r>
              <a:rPr lang="en-US" dirty="0" smtClean="0"/>
              <a:t>under submission/preparation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49272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1_plantilla_nueva">
  <a:themeElements>
    <a:clrScheme name="">
      <a:dk1>
        <a:srgbClr val="000000"/>
      </a:dk1>
      <a:lt1>
        <a:srgbClr val="FFFFFF"/>
      </a:lt1>
      <a:dk2>
        <a:srgbClr val="990000"/>
      </a:dk2>
      <a:lt2>
        <a:srgbClr val="B2B2B2"/>
      </a:lt2>
      <a:accent1>
        <a:srgbClr val="3333FF"/>
      </a:accent1>
      <a:accent2>
        <a:srgbClr val="FF9900"/>
      </a:accent2>
      <a:accent3>
        <a:srgbClr val="FFFFFF"/>
      </a:accent3>
      <a:accent4>
        <a:srgbClr val="000000"/>
      </a:accent4>
      <a:accent5>
        <a:srgbClr val="ADADFF"/>
      </a:accent5>
      <a:accent6>
        <a:srgbClr val="E78A00"/>
      </a:accent6>
      <a:hlink>
        <a:srgbClr val="860086"/>
      </a:hlink>
      <a:folHlink>
        <a:srgbClr val="CC0000"/>
      </a:folHlink>
    </a:clrScheme>
    <a:fontScheme name="1_plantilla_nuev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lantilla_nueva 1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33CC33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2">
        <a:dk1>
          <a:srgbClr val="969696"/>
        </a:dk1>
        <a:lt1>
          <a:srgbClr val="F8F8F8"/>
        </a:lt1>
        <a:dk2>
          <a:srgbClr val="000000"/>
        </a:dk2>
        <a:lt2>
          <a:srgbClr val="FFCC00"/>
        </a:lt2>
        <a:accent1>
          <a:srgbClr val="660066"/>
        </a:accent1>
        <a:accent2>
          <a:srgbClr val="3333CC"/>
        </a:accent2>
        <a:accent3>
          <a:srgbClr val="AAAAAA"/>
        </a:accent3>
        <a:accent4>
          <a:srgbClr val="D4D4D4"/>
        </a:accent4>
        <a:accent5>
          <a:srgbClr val="B8AAB8"/>
        </a:accent5>
        <a:accent6>
          <a:srgbClr val="2D2DB9"/>
        </a:accent6>
        <a:hlink>
          <a:srgbClr val="CCCCFF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lantilla_nueva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0">
        <a:dk1>
          <a:srgbClr val="000000"/>
        </a:dk1>
        <a:lt1>
          <a:srgbClr val="FFFFFF"/>
        </a:lt1>
        <a:dk2>
          <a:srgbClr val="FFCC00"/>
        </a:dk2>
        <a:lt2>
          <a:srgbClr val="336699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1">
        <a:dk1>
          <a:srgbClr val="000000"/>
        </a:dk1>
        <a:lt1>
          <a:srgbClr val="FFFFFF"/>
        </a:lt1>
        <a:dk2>
          <a:srgbClr val="FFCC00"/>
        </a:dk2>
        <a:lt2>
          <a:srgbClr val="005084"/>
        </a:lt2>
        <a:accent1>
          <a:srgbClr val="660066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5CE7"/>
        </a:accent6>
        <a:hlink>
          <a:srgbClr val="FF33CC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2">
        <a:dk1>
          <a:srgbClr val="000000"/>
        </a:dk1>
        <a:lt1>
          <a:srgbClr val="FFFFFF"/>
        </a:lt1>
        <a:dk2>
          <a:srgbClr val="FF9933"/>
        </a:dk2>
        <a:lt2>
          <a:srgbClr val="005084"/>
        </a:lt2>
        <a:accent1>
          <a:srgbClr val="660066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2DB9B9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lantilla_nueva 13">
        <a:dk1>
          <a:srgbClr val="000000"/>
        </a:dk1>
        <a:lt1>
          <a:srgbClr val="FFFFFF"/>
        </a:lt1>
        <a:dk2>
          <a:srgbClr val="FF9933"/>
        </a:dk2>
        <a:lt2>
          <a:srgbClr val="0066CC"/>
        </a:lt2>
        <a:accent1>
          <a:srgbClr val="660066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B8AAB8"/>
        </a:accent5>
        <a:accent6>
          <a:srgbClr val="008A8A"/>
        </a:accent6>
        <a:hlink>
          <a:srgbClr val="CC3399"/>
        </a:hlink>
        <a:folHlink>
          <a:srgbClr val="FF33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Presentacion_a_nuevos_alumnos_de_grado_INDUSTRIALES V2</Template>
  <TotalTime>11159</TotalTime>
  <Pages>29</Pages>
  <Words>590</Words>
  <Application>Microsoft Office PowerPoint</Application>
  <PresentationFormat>A4 Paper (210x297 mm)</PresentationFormat>
  <Paragraphs>77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Courier New</vt:lpstr>
      <vt:lpstr>Tahoma</vt:lpstr>
      <vt:lpstr>Times New Roman</vt:lpstr>
      <vt:lpstr>Wingdings</vt:lpstr>
      <vt:lpstr>1_plantilla_nueva</vt:lpstr>
      <vt:lpstr>PowerPoint Presentation</vt:lpstr>
      <vt:lpstr>Experiment Goals</vt:lpstr>
      <vt:lpstr>Network Setup</vt:lpstr>
      <vt:lpstr>Trial Setup</vt:lpstr>
      <vt:lpstr>Participants’ Statistics</vt:lpstr>
      <vt:lpstr>DHCP Logs</vt:lpstr>
      <vt:lpstr>Impact on Network Infrastructure</vt:lpstr>
      <vt:lpstr>Next Steps</vt:lpstr>
    </vt:vector>
  </TitlesOfParts>
  <Company>IT - UC3M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Wireless &amp; Network Virtualization Project</dc:title>
  <dc:creator>Carlos J. Bernardos</dc:creator>
  <cp:lastModifiedBy>Zuniga, Juan Carlos</cp:lastModifiedBy>
  <cp:revision>7687169</cp:revision>
  <cp:lastPrinted>2000-01-14T17:04:16Z</cp:lastPrinted>
  <dcterms:created xsi:type="dcterms:W3CDTF">1995-07-28T11:42:46Z</dcterms:created>
  <dcterms:modified xsi:type="dcterms:W3CDTF">2015-07-15T21:33:07Z</dcterms:modified>
</cp:coreProperties>
</file>