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2" r:id="rId2"/>
    <p:sldId id="265" r:id="rId3"/>
    <p:sldId id="303" r:id="rId4"/>
    <p:sldId id="304" r:id="rId5"/>
    <p:sldId id="266" r:id="rId6"/>
    <p:sldId id="283" r:id="rId7"/>
    <p:sldId id="281" r:id="rId8"/>
    <p:sldId id="298" r:id="rId9"/>
    <p:sldId id="305" r:id="rId10"/>
    <p:sldId id="285" r:id="rId11"/>
    <p:sldId id="295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36" autoAdjust="0"/>
    <p:restoredTop sz="99290" autoAdjust="0"/>
  </p:normalViewPr>
  <p:slideViewPr>
    <p:cSldViewPr>
      <p:cViewPr varScale="1">
        <p:scale>
          <a:sx n="83" d="100"/>
          <a:sy n="83" d="100"/>
        </p:scale>
        <p:origin x="8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6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5626747" y="112743"/>
            <a:ext cx="654537" cy="198784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400"/>
              <a:t>doc.: IEEE 802.11-12/0996r3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537" y="109776"/>
            <a:ext cx="769567" cy="20175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400"/>
              <a:t>September 2012</a:t>
            </a:r>
            <a:endParaRPr lang="en-GB" sz="140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38363" y="8985317"/>
            <a:ext cx="942922" cy="17059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lvl="4"/>
            <a:r>
              <a:rPr lang="en-GB"/>
              <a:t>Stephen McCann, RIM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116048" y="8839200"/>
            <a:ext cx="41455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/>
              <a:t>Page </a:t>
            </a:r>
            <a:fld id="{B548331C-8982-B94F-AA75-6CAFC454CC9B}" type="slidenum">
              <a:rPr lang="en-GB"/>
              <a:pPr/>
              <a:t>2</a:t>
            </a:fld>
            <a:endParaRPr lang="en-GB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95335" rIns="95335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59809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19D50F8-596D-4C06-8288-2B0F2987A724}" type="slidenum">
              <a:rPr lang="en-US" altLang="en-US" sz="1300"/>
              <a:pPr/>
              <a:t>3</a:t>
            </a:fld>
            <a:endParaRPr lang="en-US" altLang="en-US" sz="13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70917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5626747" y="112743"/>
            <a:ext cx="654537" cy="198784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400"/>
              <a:t>doc.: IEEE 802.11-12/0996r3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537" y="109776"/>
            <a:ext cx="769567" cy="20175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400"/>
              <a:t>September 2012</a:t>
            </a:r>
            <a:endParaRPr lang="en-GB" sz="1400"/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38363" y="8985317"/>
            <a:ext cx="942922" cy="17059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lvl="4"/>
            <a:r>
              <a:rPr lang="en-GB"/>
              <a:t>Clint Chaplin, Chair (Samsung)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116048" y="8839200"/>
            <a:ext cx="41455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/>
              <a:t>Page </a:t>
            </a:r>
            <a:fld id="{6F8A5A64-6647-EB4C-8DAC-71FCF18E0649}" type="slidenum">
              <a:rPr lang="en-GB"/>
              <a:pPr/>
              <a:t>4</a:t>
            </a:fld>
            <a:endParaRPr lang="en-GB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95325"/>
            <a:ext cx="4643438" cy="34813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420" y="4408843"/>
            <a:ext cx="5547360" cy="417594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24959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5626747" y="112743"/>
            <a:ext cx="654537" cy="198784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400"/>
              <a:t>doc.: IEEE 802.11-12/0996r3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537" y="109776"/>
            <a:ext cx="769567" cy="20175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400"/>
              <a:t>September 2012</a:t>
            </a:r>
            <a:endParaRPr lang="en-GB" sz="140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38363" y="8985317"/>
            <a:ext cx="942922" cy="17059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lvl="4"/>
            <a:r>
              <a:rPr lang="en-GB"/>
              <a:t>Stephen McCann, RIM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116048" y="8839200"/>
            <a:ext cx="41455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/>
              <a:t>Page </a:t>
            </a:r>
            <a:fld id="{91352244-AF32-5649-949F-D523B04CDBFC}" type="slidenum">
              <a:rPr lang="en-GB"/>
              <a:pPr/>
              <a:t>5</a:t>
            </a:fld>
            <a:endParaRPr lang="en-GB"/>
          </a:p>
        </p:txBody>
      </p:sp>
      <p:sp>
        <p:nvSpPr>
          <p:cNvPr id="194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25101" y="4408843"/>
            <a:ext cx="5084000" cy="417445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91678" tIns="45035" rIns="91678" bIns="45035"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946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9350" y="696913"/>
            <a:ext cx="4637088" cy="3478212"/>
          </a:xfrm>
          <a:ln cap="flat"/>
        </p:spPr>
      </p:sp>
    </p:spTree>
    <p:extLst>
      <p:ext uri="{BB962C8B-B14F-4D97-AF65-F5344CB8AC3E}">
        <p14:creationId xmlns:p14="http://schemas.microsoft.com/office/powerpoint/2010/main" val="3930473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6815146" y="76200"/>
            <a:ext cx="210025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 smtClean="0"/>
              <a:t>privecsg-15-0022-00-ecsg</a:t>
            </a:r>
            <a:endParaRPr lang="en-US" sz="1400" b="1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remconf.webex.com/premconf/j.php?MTID=m7f2c08ee43de329bda3909fa9fef6cf1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myrcplus.com/cnums.asp?bwebid=8369444&amp;ppc=542167&amp;num=1&amp;num2=1719-867-1571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faqs/affiliationFAQ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about/sasb/patcom/materials.html" TargetMode="External"/><Relationship Id="rId5" Type="http://schemas.openxmlformats.org/officeDocument/2006/relationships/hyperlink" Target="http://www.ieee.org/web/membership/ethics/code_ethics.html" TargetMode="External"/><Relationship Id="rId4" Type="http://schemas.openxmlformats.org/officeDocument/2006/relationships/hyperlink" Target="http://standards.ieee.org/resources/antitrust-guidelines.pdf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privecsg/dcn/15/privecsg-15-0013-01-0000-response-to-par-csd-comments.pptx" TargetMode="External"/><Relationship Id="rId2" Type="http://schemas.openxmlformats.org/officeDocument/2006/relationships/hyperlink" Target="https://mentor.ieee.org/privecsg/dcn/15/privecsg-15-0010-00-ecsg-par-csd-comments-received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privecsg/dcn/15/privecsg-15-0004-03-0000-privacy-recommendation-par-csd-proposal.pptx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54175"/>
            <a:ext cx="7772400" cy="1470025"/>
          </a:xfrm>
        </p:spPr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IEEE 802 EC Privacy Recommendation Study Group</a:t>
            </a:r>
            <a:r>
              <a:rPr lang="en-US" dirty="0">
                <a:latin typeface="Calibri" panose="020F0502020204030204" pitchFamily="34" charset="0"/>
              </a:rPr>
              <a:t/>
            </a:r>
            <a:br>
              <a:rPr lang="en-US" dirty="0">
                <a:latin typeface="Calibri" panose="020F0502020204030204" pitchFamily="34" charset="0"/>
              </a:rPr>
            </a:br>
            <a:r>
              <a:rPr lang="en-US" dirty="0" smtClean="0">
                <a:latin typeface="Calibri" panose="020F0502020204030204" pitchFamily="34" charset="0"/>
              </a:rPr>
              <a:t>June 3</a:t>
            </a:r>
            <a:r>
              <a:rPr lang="en-US" baseline="30000" dirty="0" smtClean="0">
                <a:latin typeface="Calibri" panose="020F0502020204030204" pitchFamily="34" charset="0"/>
              </a:rPr>
              <a:t>rd</a:t>
            </a:r>
            <a:r>
              <a:rPr lang="en-US" dirty="0" smtClean="0">
                <a:latin typeface="Calibri" panose="020F0502020204030204" pitchFamily="34" charset="0"/>
              </a:rPr>
              <a:t>, </a:t>
            </a:r>
            <a:r>
              <a:rPr lang="en-US" dirty="0" smtClean="0">
                <a:latin typeface="Calibri" panose="020F0502020204030204" pitchFamily="34" charset="0"/>
              </a:rPr>
              <a:t>2015, Conference Call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886200"/>
            <a:ext cx="7239000" cy="1752600"/>
          </a:xfrm>
        </p:spPr>
        <p:txBody>
          <a:bodyPr/>
          <a:lstStyle/>
          <a:p>
            <a:r>
              <a:rPr lang="en-US" sz="2800" dirty="0">
                <a:latin typeface="Calibri" panose="020F0502020204030204" pitchFamily="34" charset="0"/>
              </a:rPr>
              <a:t/>
            </a:r>
            <a:br>
              <a:rPr lang="en-US" sz="2800" dirty="0">
                <a:latin typeface="Calibri" panose="020F0502020204030204" pitchFamily="34" charset="0"/>
              </a:rPr>
            </a:br>
            <a:r>
              <a:rPr lang="en-US" sz="2800" dirty="0" smtClean="0">
                <a:latin typeface="Calibri" panose="020F0502020204030204" pitchFamily="34" charset="0"/>
              </a:rPr>
              <a:t>Juan Carlos Zuniga, InterDigital Labs</a:t>
            </a:r>
            <a:endParaRPr lang="en-US" sz="2800" dirty="0">
              <a:latin typeface="Calibri" panose="020F0502020204030204" pitchFamily="34" charset="0"/>
            </a:endParaRPr>
          </a:p>
          <a:p>
            <a:r>
              <a:rPr lang="en-US" sz="2800" dirty="0" smtClean="0">
                <a:latin typeface="Calibri" panose="020F0502020204030204" pitchFamily="34" charset="0"/>
              </a:rPr>
              <a:t>(EC SG Chair</a:t>
            </a:r>
            <a:r>
              <a:rPr lang="en-US" sz="2800" dirty="0">
                <a:latin typeface="Calibri" panose="020F0502020204030204" pitchFamily="34" charset="0"/>
              </a:rPr>
              <a:t>)</a:t>
            </a:r>
          </a:p>
          <a:p>
            <a:endParaRPr lang="en-US" sz="28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Business#4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382000" cy="4754563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Calibri" panose="020F0502020204030204" pitchFamily="34" charset="0"/>
              </a:rPr>
              <a:t>Next steps</a:t>
            </a:r>
          </a:p>
          <a:p>
            <a:pPr lvl="1"/>
            <a:r>
              <a:rPr lang="en-US" sz="2400" dirty="0" smtClean="0">
                <a:latin typeface="Calibri" panose="020F0502020204030204" pitchFamily="34" charset="0"/>
              </a:rPr>
              <a:t>Submit PAR for pre-circulation at IEEE 802 July plenary</a:t>
            </a:r>
          </a:p>
          <a:p>
            <a:pPr lvl="1"/>
            <a:endParaRPr lang="en-US" sz="2400" dirty="0" smtClean="0">
              <a:latin typeface="Calibri" panose="020F0502020204030204" pitchFamily="34" charset="0"/>
            </a:endParaRPr>
          </a:p>
          <a:p>
            <a:pPr lvl="1"/>
            <a:r>
              <a:rPr lang="en-US" sz="2400" dirty="0" smtClean="0">
                <a:latin typeface="Calibri" panose="020F0502020204030204" pitchFamily="34" charset="0"/>
              </a:rPr>
              <a:t>Continue call for proposals to discuss technical topics</a:t>
            </a:r>
          </a:p>
          <a:p>
            <a:pPr marL="1257300" lvl="2" indent="-457200" eaLnBrk="1" hangingPunct="1">
              <a:buAutoNum type="arabicParenBoth"/>
            </a:pPr>
            <a:r>
              <a:rPr lang="en-US" sz="2000" dirty="0">
                <a:latin typeface="Calibri" panose="020F0502020204030204" pitchFamily="34" charset="0"/>
              </a:rPr>
              <a:t>Threat Model for Privacy at Link Layer </a:t>
            </a:r>
          </a:p>
          <a:p>
            <a:pPr marL="1257300" lvl="2" indent="-457200" eaLnBrk="1" hangingPunct="1">
              <a:buAutoNum type="arabicParenBoth"/>
            </a:pPr>
            <a:r>
              <a:rPr lang="en-US" sz="2000" dirty="0">
                <a:latin typeface="Calibri" panose="020F0502020204030204" pitchFamily="34" charset="0"/>
              </a:rPr>
              <a:t>Privacy Issues at Link </a:t>
            </a:r>
            <a:r>
              <a:rPr lang="en-US" sz="2000" dirty="0" smtClean="0">
                <a:latin typeface="Calibri" panose="020F0502020204030204" pitchFamily="34" charset="0"/>
              </a:rPr>
              <a:t>Layer</a:t>
            </a:r>
          </a:p>
          <a:p>
            <a:pPr marL="1257300" lvl="2" indent="-457200" eaLnBrk="1" hangingPunct="1">
              <a:buAutoNum type="arabicParenBoth"/>
            </a:pPr>
            <a:r>
              <a:rPr lang="en-US" sz="2000" dirty="0" smtClean="0">
                <a:latin typeface="Calibri" panose="020F0502020204030204" pitchFamily="34" charset="0"/>
              </a:rPr>
              <a:t>Proposals </a:t>
            </a:r>
            <a:r>
              <a:rPr lang="en-US" sz="2000" dirty="0">
                <a:latin typeface="Calibri" panose="020F0502020204030204" pitchFamily="34" charset="0"/>
              </a:rPr>
              <a:t>regarding functionalities in IEEE 802 protocols to improve </a:t>
            </a:r>
            <a:r>
              <a:rPr lang="en-US" sz="2000" dirty="0" smtClean="0">
                <a:latin typeface="Calibri" panose="020F0502020204030204" pitchFamily="34" charset="0"/>
              </a:rPr>
              <a:t>Privacy</a:t>
            </a:r>
          </a:p>
          <a:p>
            <a:pPr marL="1257300" lvl="2" indent="-457200" eaLnBrk="1" hangingPunct="1">
              <a:buAutoNum type="arabicParenBoth"/>
            </a:pPr>
            <a:r>
              <a:rPr lang="en-US" sz="2000" dirty="0" smtClean="0">
                <a:latin typeface="Calibri" panose="020F0502020204030204" pitchFamily="34" charset="0"/>
              </a:rPr>
              <a:t>Proposals </a:t>
            </a:r>
            <a:r>
              <a:rPr lang="en-US" sz="2000" dirty="0">
                <a:latin typeface="Calibri" panose="020F0502020204030204" pitchFamily="34" charset="0"/>
              </a:rPr>
              <a:t>regarding measuring levels of Privacy on Internet </a:t>
            </a:r>
            <a:r>
              <a:rPr lang="en-US" sz="2000" dirty="0" smtClean="0">
                <a:latin typeface="Calibri" panose="020F0502020204030204" pitchFamily="34" charset="0"/>
              </a:rPr>
              <a:t>protocols</a:t>
            </a:r>
          </a:p>
          <a:p>
            <a:pPr marL="1257300" lvl="2" indent="-457200" eaLnBrk="1" hangingPunct="1">
              <a:buAutoNum type="arabicParenBoth"/>
            </a:pPr>
            <a:r>
              <a:rPr lang="en-US" sz="2000" dirty="0" smtClean="0">
                <a:latin typeface="Calibri" panose="020F0502020204030204" pitchFamily="34" charset="0"/>
              </a:rPr>
              <a:t>Implications </a:t>
            </a:r>
            <a:r>
              <a:rPr lang="en-US" sz="2000" dirty="0">
                <a:latin typeface="Calibri" panose="020F0502020204030204" pitchFamily="34" charset="0"/>
              </a:rPr>
              <a:t>of MAC address </a:t>
            </a:r>
            <a:r>
              <a:rPr lang="en-US" sz="2000" dirty="0" smtClean="0">
                <a:latin typeface="Calibri" panose="020F0502020204030204" pitchFamily="34" charset="0"/>
              </a:rPr>
              <a:t>changes</a:t>
            </a:r>
          </a:p>
          <a:p>
            <a:pPr marL="1257300" lvl="2" indent="-457200" eaLnBrk="1" hangingPunct="1">
              <a:buAutoNum type="arabicParenBoth"/>
            </a:pPr>
            <a:r>
              <a:rPr lang="en-US" sz="2000" dirty="0" smtClean="0">
                <a:latin typeface="Calibri" panose="020F0502020204030204" pitchFamily="34" charset="0"/>
              </a:rPr>
              <a:t>Other…</a:t>
            </a:r>
            <a:endParaRPr lang="en-US" sz="20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Business#4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17637"/>
            <a:ext cx="8610600" cy="4754563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Calibri" panose="020F0502020204030204" pitchFamily="34" charset="0"/>
              </a:rPr>
              <a:t>Upcoming meetings</a:t>
            </a:r>
            <a:endParaRPr lang="en-US" sz="2400" dirty="0">
              <a:latin typeface="Calibri" panose="020F0502020204030204" pitchFamily="34" charset="0"/>
            </a:endParaRPr>
          </a:p>
          <a:p>
            <a:pPr lvl="1"/>
            <a:r>
              <a:rPr lang="en-US" sz="2400" dirty="0" smtClean="0">
                <a:latin typeface="Calibri" panose="020F0502020204030204" pitchFamily="34" charset="0"/>
              </a:rPr>
              <a:t>10 </a:t>
            </a:r>
            <a:r>
              <a:rPr lang="en-US" sz="2400" dirty="0">
                <a:latin typeface="Calibri" panose="020F0502020204030204" pitchFamily="34" charset="0"/>
              </a:rPr>
              <a:t>June 2015, (10:00 AM ET), Teleconference (if needed)</a:t>
            </a:r>
          </a:p>
          <a:p>
            <a:pPr lvl="2"/>
            <a:r>
              <a:rPr lang="en-US" sz="2000" dirty="0">
                <a:latin typeface="Calibri" panose="020F0502020204030204" pitchFamily="34" charset="0"/>
              </a:rPr>
              <a:t>Potential PAR/CSD submission</a:t>
            </a:r>
          </a:p>
          <a:p>
            <a:pPr lvl="1"/>
            <a:r>
              <a:rPr lang="en-US" sz="2400" dirty="0">
                <a:latin typeface="Calibri" panose="020F0502020204030204" pitchFamily="34" charset="0"/>
              </a:rPr>
              <a:t>1 July 2015, (10:00 AM ET), Teleconference</a:t>
            </a:r>
          </a:p>
          <a:p>
            <a:pPr lvl="1"/>
            <a:r>
              <a:rPr lang="en-US" sz="2400" dirty="0">
                <a:latin typeface="Calibri" panose="020F0502020204030204" pitchFamily="34" charset="0"/>
              </a:rPr>
              <a:t>13-17 July 2015, IEEE 802 Plenary meeting in Waikoloa, HI, </a:t>
            </a:r>
            <a:r>
              <a:rPr lang="en-US" sz="2400" dirty="0" smtClean="0">
                <a:latin typeface="Calibri" panose="020F0502020204030204" pitchFamily="34" charset="0"/>
              </a:rPr>
              <a:t>USA</a:t>
            </a:r>
          </a:p>
          <a:p>
            <a:pPr lvl="1"/>
            <a:endParaRPr lang="en-US" sz="2800" i="1" dirty="0" smtClean="0">
              <a:latin typeface="Calibri" panose="020F0502020204030204" pitchFamily="34" charset="0"/>
            </a:endParaRPr>
          </a:p>
          <a:p>
            <a:r>
              <a:rPr lang="en-US" sz="2800" dirty="0" smtClean="0">
                <a:latin typeface="Calibri" panose="020F0502020204030204" pitchFamily="34" charset="0"/>
              </a:rPr>
              <a:t>Meeting adjourned at</a:t>
            </a:r>
            <a:endParaRPr lang="en-US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795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alibri" panose="020F0502020204030204" pitchFamily="34" charset="0"/>
              </a:rPr>
              <a:t>Conference Call Details </a:t>
            </a:r>
            <a:endParaRPr lang="en-GB" dirty="0">
              <a:latin typeface="Calibri" panose="020F0502020204030204" pitchFamily="34" charset="0"/>
            </a:endParaRP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89037"/>
            <a:ext cx="8763000" cy="4525963"/>
          </a:xfrm>
        </p:spPr>
        <p:txBody>
          <a:bodyPr>
            <a:noAutofit/>
          </a:bodyPr>
          <a:lstStyle/>
          <a:p>
            <a:r>
              <a:rPr lang="en-GB" sz="1800" dirty="0" smtClean="0">
                <a:latin typeface="Calibri" panose="020F0502020204030204" pitchFamily="34" charset="0"/>
              </a:rPr>
              <a:t>Wednesday</a:t>
            </a:r>
            <a:r>
              <a:rPr lang="en-GB" sz="1800" dirty="0">
                <a:latin typeface="Calibri" panose="020F0502020204030204" pitchFamily="34" charset="0"/>
              </a:rPr>
              <a:t>, </a:t>
            </a:r>
            <a:r>
              <a:rPr lang="en-US" sz="1800" dirty="0" smtClean="0">
                <a:latin typeface="Calibri" panose="020F0502020204030204" pitchFamily="34" charset="0"/>
              </a:rPr>
              <a:t>June 3</a:t>
            </a:r>
            <a:r>
              <a:rPr lang="en-US" sz="1800" baseline="30000" dirty="0" smtClean="0">
                <a:latin typeface="Calibri" panose="020F0502020204030204" pitchFamily="34" charset="0"/>
              </a:rPr>
              <a:t>rd</a:t>
            </a:r>
            <a:r>
              <a:rPr lang="en-US" sz="1800" dirty="0" smtClean="0">
                <a:latin typeface="Calibri" panose="020F0502020204030204" pitchFamily="34" charset="0"/>
              </a:rPr>
              <a:t>, </a:t>
            </a:r>
            <a:r>
              <a:rPr lang="en-US" sz="1800" dirty="0" smtClean="0">
                <a:latin typeface="Calibri" panose="020F0502020204030204" pitchFamily="34" charset="0"/>
              </a:rPr>
              <a:t>2015, 10:00-11:00am EDT</a:t>
            </a:r>
          </a:p>
          <a:p>
            <a:pPr lvl="3"/>
            <a:endParaRPr lang="en-US" sz="600" dirty="0" smtClean="0">
              <a:latin typeface="Calibri" panose="020F0502020204030204" pitchFamily="34" charset="0"/>
            </a:endParaRPr>
          </a:p>
          <a:p>
            <a:r>
              <a:rPr lang="en-US" sz="1800" dirty="0" err="1" smtClean="0">
                <a:latin typeface="Calibri" panose="020F0502020204030204" pitchFamily="34" charset="0"/>
              </a:rPr>
              <a:t>WebEX</a:t>
            </a:r>
            <a:r>
              <a:rPr lang="en-US" sz="1800" dirty="0" smtClean="0">
                <a:latin typeface="Calibri" panose="020F0502020204030204" pitchFamily="34" charset="0"/>
              </a:rPr>
              <a:t>:</a:t>
            </a:r>
          </a:p>
          <a:p>
            <a:pPr lvl="1"/>
            <a:r>
              <a:rPr lang="en-US" sz="1600" dirty="0">
                <a:latin typeface="Calibri" panose="020F0502020204030204" pitchFamily="34" charset="0"/>
              </a:rPr>
              <a:t>Meeting Number: </a:t>
            </a:r>
            <a:r>
              <a:rPr lang="en-US" sz="1600" dirty="0">
                <a:latin typeface="Calibri" panose="020F0502020204030204" pitchFamily="34" charset="0"/>
              </a:rPr>
              <a:t>271 901 019 </a:t>
            </a:r>
            <a:endParaRPr lang="en-US" sz="1600" dirty="0">
              <a:latin typeface="Calibri" panose="020F0502020204030204" pitchFamily="34" charset="0"/>
            </a:endParaRPr>
          </a:p>
          <a:p>
            <a:pPr lvl="1"/>
            <a:r>
              <a:rPr lang="en-US" sz="1600" dirty="0">
                <a:latin typeface="Calibri" panose="020F0502020204030204" pitchFamily="34" charset="0"/>
              </a:rPr>
              <a:t>Meeting Password: </a:t>
            </a:r>
            <a:r>
              <a:rPr lang="en-US" sz="1600" dirty="0" err="1">
                <a:latin typeface="Calibri" panose="020F0502020204030204" pitchFamily="34" charset="0"/>
              </a:rPr>
              <a:t>privecsg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</a:p>
          <a:p>
            <a:pPr lvl="1"/>
            <a:r>
              <a:rPr lang="en-US" sz="1600" dirty="0" smtClean="0">
                <a:latin typeface="Calibri" panose="020F0502020204030204" pitchFamily="34" charset="0"/>
              </a:rPr>
              <a:t>To join this meeting (also from mobile devices):</a:t>
            </a:r>
          </a:p>
          <a:p>
            <a:pPr marL="1143000" lvl="2" indent="-342900">
              <a:buAutoNum type="arabicPeriod"/>
            </a:pPr>
            <a:r>
              <a:rPr lang="en-US" sz="1400" dirty="0" smtClean="0">
                <a:latin typeface="Calibri" panose="020F0502020204030204" pitchFamily="34" charset="0"/>
              </a:rPr>
              <a:t>Go to </a:t>
            </a:r>
            <a:r>
              <a:rPr lang="en-US" sz="1200" u="sng" dirty="0">
                <a:hlinkClick r:id="rId3"/>
              </a:rPr>
              <a:t>https://</a:t>
            </a:r>
            <a:r>
              <a:rPr lang="en-US" sz="1200" u="sng" dirty="0" smtClean="0">
                <a:hlinkClick r:id="rId3"/>
              </a:rPr>
              <a:t>premconf.webex.com/premconf/j.php?MTID=m7f2c08ee43de329bda3909fa9fef6cf1</a:t>
            </a:r>
            <a:r>
              <a:rPr lang="en-US" sz="1200" u="sng" dirty="0" smtClean="0"/>
              <a:t> </a:t>
            </a:r>
            <a:endParaRPr lang="en-US" sz="1200" u="sng" dirty="0" smtClean="0"/>
          </a:p>
          <a:p>
            <a:pPr marL="1143000" lvl="2" indent="-342900">
              <a:buAutoNum type="arabicPeriod"/>
            </a:pPr>
            <a:r>
              <a:rPr lang="en-US" sz="1400" dirty="0" smtClean="0">
                <a:latin typeface="Calibri" panose="020F0502020204030204" pitchFamily="34" charset="0"/>
              </a:rPr>
              <a:t>If </a:t>
            </a:r>
            <a:r>
              <a:rPr lang="en-US" sz="1400" dirty="0">
                <a:latin typeface="Calibri" panose="020F0502020204030204" pitchFamily="34" charset="0"/>
              </a:rPr>
              <a:t>requested, enter your name and email address. </a:t>
            </a:r>
          </a:p>
          <a:p>
            <a:pPr marL="800100" lvl="2" indent="0">
              <a:buNone/>
            </a:pPr>
            <a:r>
              <a:rPr lang="en-US" sz="1400" dirty="0">
                <a:latin typeface="Calibri" panose="020F0502020204030204" pitchFamily="34" charset="0"/>
              </a:rPr>
              <a:t>3. If a password is required, enter the meeting password: </a:t>
            </a:r>
            <a:r>
              <a:rPr lang="en-US" sz="1400" dirty="0" err="1">
                <a:latin typeface="Calibri" panose="020F0502020204030204" pitchFamily="34" charset="0"/>
              </a:rPr>
              <a:t>privecsg</a:t>
            </a:r>
            <a:r>
              <a:rPr lang="en-US" sz="1400" dirty="0">
                <a:latin typeface="Calibri" panose="020F0502020204030204" pitchFamily="34" charset="0"/>
              </a:rPr>
              <a:t> </a:t>
            </a:r>
          </a:p>
          <a:p>
            <a:pPr marL="800100" lvl="2" indent="0">
              <a:buNone/>
            </a:pPr>
            <a:r>
              <a:rPr lang="en-US" sz="1400" dirty="0">
                <a:latin typeface="Calibri" panose="020F0502020204030204" pitchFamily="34" charset="0"/>
              </a:rPr>
              <a:t>4. Click "Join". </a:t>
            </a:r>
          </a:p>
          <a:p>
            <a:pPr marL="800100" lvl="2" indent="0">
              <a:buNone/>
            </a:pPr>
            <a:r>
              <a:rPr lang="en-US" sz="1400" dirty="0">
                <a:latin typeface="Calibri" panose="020F0502020204030204" pitchFamily="34" charset="0"/>
              </a:rPr>
              <a:t>5. Follow the instructions that appear on your screen. </a:t>
            </a:r>
            <a:endParaRPr lang="en-US" sz="1600" dirty="0">
              <a:latin typeface="Calibri" panose="020F0502020204030204" pitchFamily="34" charset="0"/>
            </a:endParaRPr>
          </a:p>
          <a:p>
            <a:r>
              <a:rPr lang="en-US" sz="2000" dirty="0" smtClean="0">
                <a:latin typeface="Calibri" panose="020F0502020204030204" pitchFamily="34" charset="0"/>
              </a:rPr>
              <a:t>Teleconference information</a:t>
            </a:r>
            <a:endParaRPr lang="en-US" sz="2000" dirty="0">
              <a:latin typeface="Calibri" panose="020F0502020204030204" pitchFamily="34" charset="0"/>
            </a:endParaRPr>
          </a:p>
          <a:p>
            <a:pPr lvl="1"/>
            <a:r>
              <a:rPr lang="en-US" sz="1600" dirty="0">
                <a:latin typeface="Calibri" panose="020F0502020204030204" pitchFamily="34" charset="0"/>
              </a:rPr>
              <a:t>Provide your phone number when you join the meeting to receive a call back. </a:t>
            </a:r>
            <a:endParaRPr lang="en-US" sz="1600" dirty="0" smtClean="0">
              <a:latin typeface="Calibri" panose="020F0502020204030204" pitchFamily="34" charset="0"/>
            </a:endParaRPr>
          </a:p>
          <a:p>
            <a:pPr lvl="1"/>
            <a:r>
              <a:rPr lang="en-US" sz="1600" dirty="0" smtClean="0">
                <a:latin typeface="Calibri" panose="020F0502020204030204" pitchFamily="34" charset="0"/>
              </a:rPr>
              <a:t>Alternatively</a:t>
            </a:r>
            <a:r>
              <a:rPr lang="en-US" sz="1600" dirty="0">
                <a:latin typeface="Calibri" panose="020F0502020204030204" pitchFamily="34" charset="0"/>
              </a:rPr>
              <a:t>, you can call: </a:t>
            </a:r>
            <a:endParaRPr lang="en-US" sz="1600" dirty="0" smtClean="0">
              <a:latin typeface="Calibri" panose="020F0502020204030204" pitchFamily="34" charset="0"/>
            </a:endParaRPr>
          </a:p>
          <a:p>
            <a:pPr lvl="2"/>
            <a:r>
              <a:rPr lang="en-US" sz="1050" dirty="0" smtClean="0">
                <a:latin typeface="Calibri" panose="020F0502020204030204" pitchFamily="34" charset="0"/>
              </a:rPr>
              <a:t>Call-in </a:t>
            </a:r>
            <a:r>
              <a:rPr lang="en-US" sz="1050" dirty="0">
                <a:latin typeface="Calibri" panose="020F0502020204030204" pitchFamily="34" charset="0"/>
              </a:rPr>
              <a:t>number (Premiere): 1-719-867-1571  (US/Canada) </a:t>
            </a:r>
            <a:endParaRPr lang="en-US" sz="1050" dirty="0" smtClean="0">
              <a:latin typeface="Calibri" panose="020F0502020204030204" pitchFamily="34" charset="0"/>
            </a:endParaRPr>
          </a:p>
          <a:p>
            <a:pPr lvl="2"/>
            <a:r>
              <a:rPr lang="en-US" sz="1050" dirty="0" smtClean="0">
                <a:latin typeface="Calibri" panose="020F0502020204030204" pitchFamily="34" charset="0"/>
              </a:rPr>
              <a:t>Show </a:t>
            </a:r>
            <a:r>
              <a:rPr lang="en-US" sz="1050" dirty="0">
                <a:latin typeface="Calibri" panose="020F0502020204030204" pitchFamily="34" charset="0"/>
              </a:rPr>
              <a:t>global numbers: </a:t>
            </a:r>
            <a:r>
              <a:rPr lang="en-US" sz="1050" u="sng" dirty="0">
                <a:latin typeface="Calibri" panose="020F0502020204030204" pitchFamily="34" charset="0"/>
                <a:hlinkClick r:id="rId4"/>
              </a:rPr>
              <a:t>https://www.myrcplus.com/cnums.asp?bwebid=8369444&amp;ppc=542167&amp;num=1&amp;num2=1719-867-1571</a:t>
            </a:r>
            <a:r>
              <a:rPr lang="en-US" sz="1050" dirty="0">
                <a:latin typeface="Calibri" panose="020F0502020204030204" pitchFamily="34" charset="0"/>
              </a:rPr>
              <a:t> </a:t>
            </a:r>
            <a:endParaRPr lang="en-US" sz="1050" dirty="0" smtClean="0">
              <a:latin typeface="Calibri" panose="020F0502020204030204" pitchFamily="34" charset="0"/>
            </a:endParaRPr>
          </a:p>
          <a:p>
            <a:pPr lvl="1"/>
            <a:r>
              <a:rPr lang="en-US" sz="1600" dirty="0" smtClean="0">
                <a:latin typeface="Calibri" panose="020F0502020204030204" pitchFamily="34" charset="0"/>
              </a:rPr>
              <a:t>Attendee </a:t>
            </a:r>
            <a:r>
              <a:rPr lang="en-US" sz="1600" dirty="0">
                <a:latin typeface="Calibri" panose="020F0502020204030204" pitchFamily="34" charset="0"/>
              </a:rPr>
              <a:t>access code: 542167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458200" cy="609600"/>
          </a:xfrm>
        </p:spPr>
        <p:txBody>
          <a:bodyPr/>
          <a:lstStyle/>
          <a:p>
            <a:r>
              <a:rPr lang="en-US" altLang="en-US" sz="3200" dirty="0" smtClean="0"/>
              <a:t>Guidelines for IEEE-SA Meetings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533400" y="4572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GB" altLang="en-US" b="1" u="sng">
              <a:solidFill>
                <a:srgbClr val="000099"/>
              </a:solidFill>
              <a:latin typeface="Helvetica" panose="020B0604020202020204" pitchFamily="34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533400" y="1295400"/>
            <a:ext cx="8229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630238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altLang="en-US" sz="700" u="sng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 b="1">
                <a:solidFill>
                  <a:srgbClr val="000099"/>
                </a:solidFill>
                <a:latin typeface="Arial" panose="020B0604020202020204" pitchFamily="34" charset="0"/>
              </a:rPr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 b="1">
                <a:solidFill>
                  <a:srgbClr val="000099"/>
                </a:solidFill>
                <a:latin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 b="1">
                <a:solidFill>
                  <a:srgbClr val="000099"/>
                </a:solidFill>
                <a:latin typeface="Arial" panose="020B0604020202020204" pitchFamily="34" charset="0"/>
              </a:rPr>
              <a:t>Don’t discuss specific license rates, terms, or conditions.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300">
                <a:solidFill>
                  <a:srgbClr val="000099"/>
                </a:solidFill>
                <a:latin typeface="Arial" panose="020B0604020202020204" pitchFamily="34" charset="0"/>
              </a:rPr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GB" altLang="en-US" sz="1300">
                <a:solidFill>
                  <a:srgbClr val="000099"/>
                </a:solidFill>
                <a:latin typeface="Arial" panose="020B0604020202020204" pitchFamily="34" charset="0"/>
              </a:rPr>
              <a:t>Technical considerations remain primary focus</a:t>
            </a:r>
            <a:endParaRPr lang="en-US" altLang="en-US" sz="1300">
              <a:solidFill>
                <a:srgbClr val="000099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 b="1">
                <a:solidFill>
                  <a:srgbClr val="000099"/>
                </a:solidFill>
                <a:latin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 b="1">
                <a:solidFill>
                  <a:srgbClr val="000099"/>
                </a:solidFill>
                <a:latin typeface="Arial" panose="020B0604020202020204" pitchFamily="34" charset="0"/>
              </a:rPr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 b="1">
                <a:solidFill>
                  <a:srgbClr val="000099"/>
                </a:solidFill>
                <a:latin typeface="Arial" panose="020B0604020202020204" pitchFamily="34" charset="0"/>
              </a:rPr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000" b="1">
                <a:solidFill>
                  <a:srgbClr val="000099"/>
                </a:solidFill>
                <a:latin typeface="Arial" panose="020B060402020202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200" b="1">
                <a:solidFill>
                  <a:srgbClr val="000099"/>
                </a:solidFill>
                <a:latin typeface="Arial" panose="020B0604020202020204" pitchFamily="34" charset="0"/>
              </a:rPr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200" b="1">
                <a:solidFill>
                  <a:srgbClr val="000099"/>
                </a:solidFill>
                <a:latin typeface="Arial" panose="020B0604020202020204" pitchFamily="34" charset="0"/>
              </a:rPr>
            </a:br>
            <a:endParaRPr lang="en-US" altLang="en-US" sz="1200" b="1">
              <a:solidFill>
                <a:srgbClr val="000099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200" b="1">
                <a:solidFill>
                  <a:srgbClr val="000099"/>
                </a:solidFill>
                <a:latin typeface="Arial" panose="020B0604020202020204" pitchFamily="34" charset="0"/>
              </a:rPr>
              <a:t>See </a:t>
            </a:r>
            <a:r>
              <a:rPr lang="en-US" altLang="en-US" sz="1200" b="1" i="1">
                <a:solidFill>
                  <a:srgbClr val="000099"/>
                </a:solidFill>
                <a:latin typeface="Arial" panose="020B0604020202020204" pitchFamily="34" charset="0"/>
              </a:rPr>
              <a:t>IEEE-SA Standards Board Operations Manual</a:t>
            </a:r>
            <a:r>
              <a:rPr lang="en-US" altLang="en-US" sz="1200" b="1">
                <a:solidFill>
                  <a:srgbClr val="000099"/>
                </a:solidFill>
                <a:latin typeface="Arial" panose="020B0604020202020204" pitchFamily="34" charset="0"/>
              </a:rPr>
              <a:t>, clause 5.3.10 and </a:t>
            </a:r>
            <a:r>
              <a:rPr lang="en-GB" altLang="en-US" sz="1200" b="1">
                <a:solidFill>
                  <a:srgbClr val="000099"/>
                </a:solidFill>
                <a:latin typeface="Arial" panose="020B0604020202020204" pitchFamily="34" charset="0"/>
              </a:rPr>
              <a:t>“Promoting Competition and Innovation: What You Need to Know about the IEEE Standards Association's Antitrust and Competition Policy”</a:t>
            </a:r>
            <a:r>
              <a:rPr lang="en-US" altLang="en-US" sz="1200" b="1">
                <a:solidFill>
                  <a:srgbClr val="000099"/>
                </a:solidFill>
                <a:latin typeface="Arial" panose="020B0604020202020204" pitchFamily="34" charset="0"/>
              </a:rPr>
              <a:t> for more details.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None/>
            </a:pPr>
            <a:endParaRPr lang="en-US" altLang="en-US" sz="1200" b="1">
              <a:solidFill>
                <a:srgbClr val="000099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200" b="1">
                <a:solidFill>
                  <a:srgbClr val="000099"/>
                </a:solidFill>
                <a:latin typeface="Arial" panose="020B0604020202020204" pitchFamily="34" charset="0"/>
              </a:rPr>
              <a:t>This slide set is available </a:t>
            </a:r>
            <a:br>
              <a:rPr lang="en-US" altLang="en-US" sz="1200" b="1">
                <a:solidFill>
                  <a:srgbClr val="000099"/>
                </a:solidFill>
                <a:latin typeface="Arial" panose="020B0604020202020204" pitchFamily="34" charset="0"/>
              </a:rPr>
            </a:br>
            <a:r>
              <a:rPr lang="en-US" altLang="en-US" sz="1200" b="1">
                <a:solidFill>
                  <a:srgbClr val="000099"/>
                </a:solidFill>
                <a:latin typeface="Arial" panose="020B0604020202020204" pitchFamily="34" charset="0"/>
              </a:rPr>
              <a:t>at https://development.standards.ieee.org/myproject/Public/mytools/mob/slideset.ppt</a:t>
            </a:r>
          </a:p>
        </p:txBody>
      </p:sp>
    </p:spTree>
    <p:extLst>
      <p:ext uri="{BB962C8B-B14F-4D97-AF65-F5344CB8AC3E}">
        <p14:creationId xmlns:p14="http://schemas.microsoft.com/office/powerpoint/2010/main" val="21389141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Resources – URLs</a:t>
            </a:r>
          </a:p>
        </p:txBody>
      </p:sp>
      <p:sp>
        <p:nvSpPr>
          <p:cNvPr id="92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</a:rPr>
              <a:t>Link to IEEE Disclosure of Affiliation </a:t>
            </a:r>
          </a:p>
          <a:p>
            <a:pPr lvl="1"/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hlinkClick r:id="rId3"/>
              </a:rPr>
              <a:t>http://standards.ieee.org/faqs/affiliationFAQ.html</a:t>
            </a:r>
            <a:endParaRPr lang="en-US" dirty="0">
              <a:solidFill>
                <a:srgbClr val="1F497D"/>
              </a:solidFill>
              <a:latin typeface="Calibri" panose="020F0502020204030204" pitchFamily="34" charset="0"/>
            </a:endParaRPr>
          </a:p>
          <a:p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</a:rPr>
              <a:t>Links to IEEE Antitrust Guidelines</a:t>
            </a:r>
          </a:p>
          <a:p>
            <a:pPr lvl="1"/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hlinkClick r:id="rId4"/>
              </a:rPr>
              <a:t>http://standards.ieee.org/resources/antitrust-guidelines.pdf</a:t>
            </a:r>
            <a:endParaRPr lang="en-US" dirty="0">
              <a:solidFill>
                <a:srgbClr val="1F497D"/>
              </a:solidFill>
              <a:latin typeface="Calibri" panose="020F0502020204030204" pitchFamily="34" charset="0"/>
            </a:endParaRPr>
          </a:p>
          <a:p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</a:rPr>
              <a:t>Link to IEEE Code of Ethics</a:t>
            </a:r>
          </a:p>
          <a:p>
            <a:pPr lvl="1"/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hlinkClick r:id="rId5"/>
              </a:rPr>
              <a:t>http://www.ieee.org/web/membership/ethics/code_ethics.html</a:t>
            </a:r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</a:rPr>
              <a:t> </a:t>
            </a:r>
          </a:p>
          <a:p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</a:rPr>
              <a:t>Link to IEEE Patent Policy</a:t>
            </a:r>
          </a:p>
          <a:p>
            <a:pPr lvl="1"/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hlinkClick r:id="rId6"/>
              </a:rPr>
              <a:t>http://</a:t>
            </a:r>
            <a:r>
              <a:rPr lang="en-US" dirty="0" smtClean="0">
                <a:solidFill>
                  <a:srgbClr val="1F497D"/>
                </a:solidFill>
                <a:latin typeface="Calibri" panose="020F0502020204030204" pitchFamily="34" charset="0"/>
                <a:hlinkClick r:id="rId6"/>
              </a:rPr>
              <a:t>standards.ieee.org/about/sasb/patcom/materials.html</a:t>
            </a:r>
            <a:r>
              <a:rPr lang="en-US" dirty="0" smtClean="0">
                <a:solidFill>
                  <a:srgbClr val="1F497D"/>
                </a:solidFill>
                <a:latin typeface="Calibri" panose="020F0502020204030204" pitchFamily="34" charset="0"/>
              </a:rPr>
              <a:t> </a:t>
            </a:r>
            <a:endParaRPr lang="en-US" dirty="0">
              <a:solidFill>
                <a:srgbClr val="1F497D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0555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Agenda</a:t>
            </a:r>
          </a:p>
        </p:txBody>
      </p:sp>
      <p:sp>
        <p:nvSpPr>
          <p:cNvPr id="4104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036637"/>
            <a:ext cx="8382000" cy="4525963"/>
          </a:xfrm>
        </p:spPr>
        <p:txBody>
          <a:bodyPr>
            <a:noAutofit/>
          </a:bodyPr>
          <a:lstStyle/>
          <a:p>
            <a:r>
              <a:rPr lang="en-US" sz="2000" dirty="0" smtClean="0">
                <a:latin typeface="Calibri" panose="020F0502020204030204" pitchFamily="34" charset="0"/>
              </a:rPr>
              <a:t>Welcome</a:t>
            </a:r>
            <a:endParaRPr lang="en-US" sz="2000" dirty="0">
              <a:latin typeface="Calibri" panose="020F0502020204030204" pitchFamily="34" charset="0"/>
            </a:endParaRPr>
          </a:p>
          <a:p>
            <a:r>
              <a:rPr lang="en-US" sz="2000" dirty="0" smtClean="0">
                <a:latin typeface="Calibri" panose="020F0502020204030204" pitchFamily="34" charset="0"/>
              </a:rPr>
              <a:t>Chair's </a:t>
            </a:r>
            <a:r>
              <a:rPr lang="en-US" sz="2000" dirty="0">
                <a:latin typeface="Calibri" panose="020F0502020204030204" pitchFamily="34" charset="0"/>
              </a:rPr>
              <a:t>slides</a:t>
            </a:r>
          </a:p>
          <a:p>
            <a:pPr lvl="1"/>
            <a:r>
              <a:rPr lang="en-US" sz="1800" dirty="0" smtClean="0">
                <a:latin typeface="Calibri" panose="020F0502020204030204" pitchFamily="34" charset="0"/>
              </a:rPr>
              <a:t>IEEE Slides</a:t>
            </a:r>
          </a:p>
          <a:p>
            <a:pPr lvl="1"/>
            <a:r>
              <a:rPr lang="en-US" sz="1800" dirty="0" smtClean="0">
                <a:latin typeface="Calibri" panose="020F0502020204030204" pitchFamily="34" charset="0"/>
              </a:rPr>
              <a:t>Call meeting to order</a:t>
            </a:r>
            <a:endParaRPr lang="en-US" sz="1800" dirty="0">
              <a:latin typeface="Calibri" panose="020F0502020204030204" pitchFamily="34" charset="0"/>
            </a:endParaRPr>
          </a:p>
          <a:p>
            <a:r>
              <a:rPr lang="en-US" sz="2000" dirty="0">
                <a:latin typeface="Calibri" panose="020F0502020204030204" pitchFamily="34" charset="0"/>
              </a:rPr>
              <a:t>Group’s updates</a:t>
            </a:r>
          </a:p>
          <a:p>
            <a:pPr lvl="1"/>
            <a:r>
              <a:rPr lang="en-US" sz="1800" dirty="0" smtClean="0">
                <a:latin typeface="Calibri" panose="020F0502020204030204" pitchFamily="34" charset="0"/>
              </a:rPr>
              <a:t>Privacy EC SG PAR/CSD</a:t>
            </a:r>
            <a:endParaRPr lang="en-US" sz="1800" dirty="0">
              <a:latin typeface="Calibri" panose="020F0502020204030204" pitchFamily="34" charset="0"/>
            </a:endParaRPr>
          </a:p>
          <a:p>
            <a:pPr lvl="1"/>
            <a:r>
              <a:rPr lang="en-US" sz="1800" dirty="0" smtClean="0">
                <a:latin typeface="Calibri" panose="020F0502020204030204" pitchFamily="34" charset="0"/>
              </a:rPr>
              <a:t>IEEE802/IETF MAC Privacy Trials</a:t>
            </a:r>
          </a:p>
          <a:p>
            <a:r>
              <a:rPr lang="en-US" sz="2000" dirty="0" smtClean="0">
                <a:latin typeface="Calibri" panose="020F0502020204030204" pitchFamily="34" charset="0"/>
              </a:rPr>
              <a:t>Technical </a:t>
            </a:r>
            <a:r>
              <a:rPr lang="en-US" sz="2000" dirty="0">
                <a:latin typeface="Calibri" panose="020F0502020204030204" pitchFamily="34" charset="0"/>
              </a:rPr>
              <a:t>Topics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1600" dirty="0">
                <a:latin typeface="Calibri" panose="020F0502020204030204" pitchFamily="34" charset="0"/>
              </a:rPr>
              <a:t>Threat Model for Privacy at Link </a:t>
            </a:r>
            <a:r>
              <a:rPr lang="en-US" sz="1600" dirty="0" smtClean="0">
                <a:latin typeface="Calibri" panose="020F0502020204030204" pitchFamily="34" charset="0"/>
              </a:rPr>
              <a:t>Layer </a:t>
            </a:r>
            <a:endParaRPr lang="en-US" sz="1600" dirty="0">
              <a:latin typeface="Calibri" panose="020F0502020204030204" pitchFamily="34" charset="0"/>
            </a:endParaRPr>
          </a:p>
          <a:p>
            <a:pPr lvl="1"/>
            <a:r>
              <a:rPr lang="en-US" sz="1800" dirty="0" smtClean="0">
                <a:latin typeface="Calibri" panose="020F0502020204030204" pitchFamily="34" charset="0"/>
              </a:rPr>
              <a:t>IETF IAB Confidentiality Threat Model and Problem Statement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1600" dirty="0" smtClean="0">
                <a:latin typeface="Calibri" panose="020F0502020204030204" pitchFamily="34" charset="0"/>
              </a:rPr>
              <a:t>Privacy </a:t>
            </a:r>
            <a:r>
              <a:rPr lang="en-US" sz="1600" dirty="0">
                <a:latin typeface="Calibri" panose="020F0502020204030204" pitchFamily="34" charset="0"/>
              </a:rPr>
              <a:t>Issues at Link Layer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1600" dirty="0" smtClean="0">
                <a:latin typeface="Calibri" panose="020F0502020204030204" pitchFamily="34" charset="0"/>
              </a:rPr>
              <a:t>Proposals </a:t>
            </a:r>
            <a:r>
              <a:rPr lang="en-US" sz="1600" dirty="0">
                <a:latin typeface="Calibri" panose="020F0502020204030204" pitchFamily="34" charset="0"/>
              </a:rPr>
              <a:t>regarding functionalities in IEEE 802 protocols to improve Privacy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1600" dirty="0" smtClean="0">
                <a:latin typeface="Calibri" panose="020F0502020204030204" pitchFamily="34" charset="0"/>
              </a:rPr>
              <a:t>Proposals </a:t>
            </a:r>
            <a:r>
              <a:rPr lang="en-US" sz="1600" dirty="0">
                <a:latin typeface="Calibri" panose="020F0502020204030204" pitchFamily="34" charset="0"/>
              </a:rPr>
              <a:t>regarding measuring levels of Privacy on Internet </a:t>
            </a:r>
            <a:r>
              <a:rPr lang="en-US" sz="1600" dirty="0" smtClean="0">
                <a:latin typeface="Calibri" panose="020F0502020204030204" pitchFamily="34" charset="0"/>
              </a:rPr>
              <a:t>protocols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1600" dirty="0" smtClean="0">
                <a:latin typeface="Calibri" panose="020F0502020204030204" pitchFamily="34" charset="0"/>
              </a:rPr>
              <a:t>Implications of MAC address changes</a:t>
            </a:r>
            <a:endParaRPr lang="en-US" sz="1600" dirty="0">
              <a:latin typeface="Calibri" panose="020F0502020204030204" pitchFamily="34" charset="0"/>
            </a:endParaRPr>
          </a:p>
          <a:p>
            <a:pPr marL="914400" lvl="1" indent="-514350">
              <a:buFont typeface="+mj-lt"/>
              <a:buAutoNum type="arabicPeriod"/>
            </a:pPr>
            <a:r>
              <a:rPr lang="en-US" sz="1600" dirty="0" smtClean="0">
                <a:latin typeface="Calibri" panose="020F0502020204030204" pitchFamily="34" charset="0"/>
              </a:rPr>
              <a:t>Other</a:t>
            </a:r>
            <a:endParaRPr lang="en-US" sz="1600" dirty="0">
              <a:latin typeface="Calibri" panose="020F0502020204030204" pitchFamily="34" charset="0"/>
            </a:endParaRPr>
          </a:p>
          <a:p>
            <a:r>
              <a:rPr lang="en-US" sz="2000" dirty="0" smtClean="0">
                <a:latin typeface="Calibri" panose="020F0502020204030204" pitchFamily="34" charset="0"/>
              </a:rPr>
              <a:t>Next </a:t>
            </a:r>
            <a:r>
              <a:rPr lang="en-US" sz="2000" dirty="0">
                <a:latin typeface="Calibri" panose="020F0502020204030204" pitchFamily="34" charset="0"/>
              </a:rPr>
              <a:t>Steps</a:t>
            </a:r>
            <a:r>
              <a:rPr lang="en-US" sz="2000" dirty="0" smtClean="0">
                <a:latin typeface="Calibri" panose="020F0502020204030204" pitchFamily="34" charset="0"/>
              </a:rPr>
              <a:t/>
            </a:r>
            <a:br>
              <a:rPr lang="en-US" sz="2000" dirty="0" smtClean="0">
                <a:latin typeface="Calibri" panose="020F0502020204030204" pitchFamily="34" charset="0"/>
              </a:rPr>
            </a:br>
            <a:endParaRPr lang="en-US" sz="2000" dirty="0">
              <a:latin typeface="Calibri" panose="020F0502020204030204" pitchFamily="34" charset="0"/>
            </a:endParaRPr>
          </a:p>
        </p:txBody>
      </p:sp>
      <p:sp>
        <p:nvSpPr>
          <p:cNvPr id="4102" name="Rectangle 3"/>
          <p:cNvSpPr>
            <a:spLocks noChangeArrowheads="1"/>
          </p:cNvSpPr>
          <p:nvPr/>
        </p:nvSpPr>
        <p:spPr bwMode="auto">
          <a:xfrm>
            <a:off x="381000" y="838200"/>
            <a:ext cx="84582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3363" indent="-180975">
              <a:spcBef>
                <a:spcPct val="20000"/>
              </a:spcBef>
              <a:buFontTx/>
              <a:buChar char="•"/>
            </a:pPr>
            <a:endParaRPr lang="en-US" sz="14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Business#1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2590800"/>
          </a:xfrm>
        </p:spPr>
        <p:txBody>
          <a:bodyPr>
            <a:normAutofit/>
          </a:bodyPr>
          <a:lstStyle/>
          <a:p>
            <a:r>
              <a:rPr lang="en-GB" sz="2400" dirty="0" smtClean="0">
                <a:latin typeface="Calibri" panose="020F0502020204030204" pitchFamily="34" charset="0"/>
              </a:rPr>
              <a:t>Call Meeting to Order</a:t>
            </a:r>
          </a:p>
          <a:p>
            <a:pPr lvl="1"/>
            <a:r>
              <a:rPr lang="en-GB" sz="2000" dirty="0" smtClean="0">
                <a:latin typeface="Calibri" panose="020F0502020204030204" pitchFamily="34" charset="0"/>
              </a:rPr>
              <a:t>Meeting called to order by chair at </a:t>
            </a:r>
          </a:p>
          <a:p>
            <a:r>
              <a:rPr lang="en-GB" sz="2400" dirty="0" smtClean="0">
                <a:latin typeface="Calibri" panose="020F0502020204030204" pitchFamily="34" charset="0"/>
              </a:rPr>
              <a:t>Minutes taker</a:t>
            </a:r>
          </a:p>
          <a:p>
            <a:pPr lvl="1"/>
            <a:r>
              <a:rPr lang="en-GB" sz="2000" dirty="0" smtClean="0">
                <a:latin typeface="Calibri" panose="020F0502020204030204" pitchFamily="34" charset="0"/>
              </a:rPr>
              <a:t> </a:t>
            </a:r>
          </a:p>
          <a:p>
            <a:r>
              <a:rPr lang="en-GB" sz="2400" dirty="0" smtClean="0">
                <a:latin typeface="Calibri" panose="020F0502020204030204" pitchFamily="34" charset="0"/>
              </a:rPr>
              <a:t>Roll Call</a:t>
            </a:r>
          </a:p>
          <a:p>
            <a:endParaRPr lang="en-US" dirty="0">
              <a:latin typeface="Calibri" panose="020F050202020403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0381320"/>
              </p:ext>
            </p:extLst>
          </p:nvPr>
        </p:nvGraphicFramePr>
        <p:xfrm>
          <a:off x="914400" y="3520440"/>
          <a:ext cx="7772400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9280"/>
                <a:gridCol w="1859280"/>
                <a:gridCol w="243840"/>
                <a:gridCol w="1905000"/>
                <a:gridCol w="1905000"/>
              </a:tblGrid>
              <a:tr h="2921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Affiliation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Affiliation</a:t>
                      </a:r>
                      <a:endParaRPr lang="en-US" sz="1400" dirty="0"/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Juan Carlos Zuniga (Chair)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InterDigital</a:t>
                      </a:r>
                      <a:endParaRPr 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Piers O’Hanlon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Oxford Internet Institute</a:t>
                      </a:r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Mathieu Cunche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INRIA</a:t>
                      </a:r>
                      <a:endParaRPr lang="en-US" sz="14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Walter Pienciak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IEEE-SA</a:t>
                      </a:r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Antonio de la </a:t>
                      </a:r>
                      <a:r>
                        <a:rPr lang="en-US" sz="14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Oliva</a:t>
                      </a:r>
                      <a:endParaRPr lang="en-US" sz="1400" dirty="0" smtClean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UC3M</a:t>
                      </a:r>
                      <a:endParaRPr lang="en-US" sz="14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Karen Randall</a:t>
                      </a:r>
                      <a:endParaRPr lang="en-US" sz="14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Randall-Consulting</a:t>
                      </a:r>
                      <a:endParaRPr lang="en-US" sz="14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Dan Harkins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Aruba</a:t>
                      </a:r>
                      <a:r>
                        <a:rPr lang="en-US" sz="1400" baseline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 Networks</a:t>
                      </a:r>
                      <a:endParaRPr lang="en-US" sz="14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Max Riegel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NSN</a:t>
                      </a:r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Paul Lambert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Marvell</a:t>
                      </a:r>
                      <a:endParaRPr lang="en-US" sz="14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Dan Romascanu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Avaya</a:t>
                      </a:r>
                      <a:endParaRPr lang="en-US" sz="14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Soo Bum Lee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Qualcomm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Rene Struik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Struik Security Consultancy</a:t>
                      </a:r>
                      <a:endParaRPr lang="en-US" sz="14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Robert</a:t>
                      </a:r>
                      <a:r>
                        <a:rPr lang="en-US" sz="1400" baseline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 Moskowitz</a:t>
                      </a:r>
                      <a:endParaRPr lang="en-US" sz="1400" dirty="0" smtClean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Verizon</a:t>
                      </a:r>
                      <a:endParaRPr lang="en-US" sz="14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Brian Weis</a:t>
                      </a:r>
                      <a:endParaRPr lang="en-US" sz="14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Cisco</a:t>
                      </a:r>
                      <a:endParaRPr lang="en-US" sz="14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Business#2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525963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alibri" panose="020F0502020204030204" pitchFamily="34" charset="0"/>
              </a:rPr>
              <a:t>Agenda bashing</a:t>
            </a:r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 </a:t>
            </a:r>
          </a:p>
          <a:p>
            <a:r>
              <a:rPr lang="en-US" dirty="0" smtClean="0">
                <a:latin typeface="Calibri" panose="020F0502020204030204" pitchFamily="34" charset="0"/>
              </a:rPr>
              <a:t>Approval of minutes</a:t>
            </a:r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 </a:t>
            </a:r>
          </a:p>
          <a:p>
            <a:r>
              <a:rPr lang="en-US" dirty="0" smtClean="0">
                <a:latin typeface="Calibri" panose="020F0502020204030204" pitchFamily="34" charset="0"/>
              </a:rPr>
              <a:t>Reports</a:t>
            </a:r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Group’s updates</a:t>
            </a:r>
          </a:p>
          <a:p>
            <a:pPr lvl="2"/>
            <a:r>
              <a:rPr lang="en-US" dirty="0">
                <a:latin typeface="Calibri" panose="020F0502020204030204" pitchFamily="34" charset="0"/>
              </a:rPr>
              <a:t>Privacy EC SG </a:t>
            </a:r>
            <a:r>
              <a:rPr lang="en-US" dirty="0" smtClean="0">
                <a:latin typeface="Calibri" panose="020F0502020204030204" pitchFamily="34" charset="0"/>
              </a:rPr>
              <a:t>PAR/CSD</a:t>
            </a:r>
          </a:p>
          <a:p>
            <a:pPr lvl="2"/>
            <a:r>
              <a:rPr lang="en-US" dirty="0">
                <a:latin typeface="Calibri" panose="020F0502020204030204" pitchFamily="34" charset="0"/>
              </a:rPr>
              <a:t>IEEE802/IETF MAC Privacy </a:t>
            </a:r>
            <a:r>
              <a:rPr lang="en-US" dirty="0" smtClean="0">
                <a:latin typeface="Calibri" panose="020F0502020204030204" pitchFamily="34" charset="0"/>
              </a:rPr>
              <a:t>Trials</a:t>
            </a:r>
            <a:endParaRPr lang="en-US" dirty="0">
              <a:latin typeface="Calibri" panose="020F0502020204030204" pitchFamily="34" charset="0"/>
            </a:endParaRPr>
          </a:p>
          <a:p>
            <a:pPr lvl="2">
              <a:buNone/>
            </a:pPr>
            <a:endParaRPr lang="en-US" dirty="0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52412"/>
            <a:ext cx="8229600" cy="1127125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alibri" panose="020F0502020204030204" pitchFamily="34" charset="0"/>
              </a:rPr>
              <a:t>IEEE 802 Privacy Rec PAR/CSD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201737"/>
            <a:ext cx="8686800" cy="5588000"/>
          </a:xfrm>
        </p:spPr>
        <p:txBody>
          <a:bodyPr/>
          <a:lstStyle/>
          <a:p>
            <a:pPr eaLnBrk="1" hangingPunct="1"/>
            <a:r>
              <a:rPr lang="en-US" sz="2400" dirty="0" smtClean="0">
                <a:latin typeface="Calibri" panose="020F0502020204030204" pitchFamily="34" charset="0"/>
                <a:cs typeface="Arial"/>
              </a:rPr>
              <a:t>Privacy Recommendation PAR/CSD proposal presented and discussed during Berlin’s interim </a:t>
            </a:r>
            <a:r>
              <a:rPr lang="en-US" sz="2400" dirty="0" smtClean="0">
                <a:latin typeface="Calibri" panose="020F0502020204030204" pitchFamily="34" charset="0"/>
                <a:cs typeface="Arial"/>
              </a:rPr>
              <a:t>meeting</a:t>
            </a:r>
          </a:p>
          <a:p>
            <a:pPr lvl="1" eaLnBrk="1" hangingPunct="1"/>
            <a:r>
              <a:rPr lang="en-US" sz="2000" dirty="0">
                <a:latin typeface="Calibri" panose="020F0502020204030204" pitchFamily="34" charset="0"/>
                <a:cs typeface="Arial"/>
              </a:rPr>
              <a:t>Received comments</a:t>
            </a:r>
          </a:p>
          <a:p>
            <a:pPr lvl="2" eaLnBrk="1" hangingPunct="1"/>
            <a:r>
              <a:rPr lang="en-US" sz="1600" dirty="0">
                <a:latin typeface="Calibri" panose="020F0502020204030204" pitchFamily="34" charset="0"/>
                <a:cs typeface="Arial"/>
                <a:hlinkClick r:id="rId2"/>
              </a:rPr>
              <a:t>https://mentor.ieee.org/privecsg/dcn/15/privecsg-15-0010-00-ecsg-par-csd-comments-received.pptx</a:t>
            </a:r>
            <a:r>
              <a:rPr lang="en-US" sz="1600" dirty="0">
                <a:latin typeface="Calibri" panose="020F0502020204030204" pitchFamily="34" charset="0"/>
                <a:cs typeface="Arial"/>
              </a:rPr>
              <a:t> </a:t>
            </a:r>
            <a:endParaRPr lang="en-US" sz="2000" dirty="0">
              <a:latin typeface="Calibri" panose="020F0502020204030204" pitchFamily="34" charset="0"/>
              <a:cs typeface="Arial"/>
            </a:endParaRPr>
          </a:p>
          <a:p>
            <a:pPr lvl="1" eaLnBrk="1" hangingPunct="1"/>
            <a:r>
              <a:rPr lang="en-US" sz="2000" dirty="0">
                <a:latin typeface="Calibri" panose="020F0502020204030204" pitchFamily="34" charset="0"/>
                <a:cs typeface="Arial"/>
              </a:rPr>
              <a:t>Response to PAR CSD comments</a:t>
            </a:r>
          </a:p>
          <a:p>
            <a:pPr lvl="2" eaLnBrk="1" hangingPunct="1"/>
            <a:r>
              <a:rPr lang="en-US" sz="1600" dirty="0">
                <a:latin typeface="Calibri" panose="020F0502020204030204" pitchFamily="34" charset="0"/>
                <a:cs typeface="Arial"/>
                <a:hlinkClick r:id="rId3"/>
              </a:rPr>
              <a:t>https://mentor.ieee.org/privecsg/dcn/15/privecsg-15-0013-01-0000-response-to-par-csd-comments.pptx</a:t>
            </a:r>
            <a:r>
              <a:rPr lang="en-US" sz="1600" dirty="0">
                <a:latin typeface="Calibri" panose="020F0502020204030204" pitchFamily="34" charset="0"/>
                <a:cs typeface="Arial"/>
              </a:rPr>
              <a:t> </a:t>
            </a:r>
          </a:p>
          <a:p>
            <a:pPr eaLnBrk="1" hangingPunct="1"/>
            <a:endParaRPr lang="en-US" sz="2400" dirty="0" smtClean="0">
              <a:latin typeface="Calibri" panose="020F0502020204030204" pitchFamily="34" charset="0"/>
              <a:cs typeface="Arial"/>
            </a:endParaRPr>
          </a:p>
          <a:p>
            <a:pPr eaLnBrk="1" hangingPunct="1"/>
            <a:r>
              <a:rPr lang="en-US" sz="2400" b="1" dirty="0" smtClean="0">
                <a:latin typeface="Calibri" panose="020F0502020204030204" pitchFamily="34" charset="0"/>
                <a:cs typeface="Arial"/>
              </a:rPr>
              <a:t>Privacy </a:t>
            </a:r>
            <a:r>
              <a:rPr lang="en-US" sz="2400" b="1" dirty="0">
                <a:latin typeface="Calibri" panose="020F0502020204030204" pitchFamily="34" charset="0"/>
                <a:cs typeface="Arial"/>
              </a:rPr>
              <a:t>Recommendation PAR/CSD proposal </a:t>
            </a:r>
            <a:r>
              <a:rPr lang="en-US" sz="2400" b="1" dirty="0" smtClean="0">
                <a:latin typeface="Calibri" panose="020F0502020204030204" pitchFamily="34" charset="0"/>
                <a:cs typeface="Arial"/>
              </a:rPr>
              <a:t>updated, addressing comments received during and after the Berlin meeting:</a:t>
            </a:r>
            <a:endParaRPr lang="en-US" sz="2400" b="1" dirty="0" smtClean="0">
              <a:latin typeface="Calibri" panose="020F0502020204030204" pitchFamily="34" charset="0"/>
              <a:cs typeface="Arial"/>
            </a:endParaRPr>
          </a:p>
          <a:p>
            <a:pPr lvl="1" eaLnBrk="1" hangingPunct="1"/>
            <a:r>
              <a:rPr lang="en-US" sz="2000" b="1" dirty="0">
                <a:latin typeface="Calibri" panose="020F0502020204030204" pitchFamily="34" charset="0"/>
                <a:cs typeface="Arial"/>
                <a:hlinkClick r:id="rId4"/>
              </a:rPr>
              <a:t>https://</a:t>
            </a:r>
            <a:r>
              <a:rPr lang="en-US" sz="2000" b="1" dirty="0" smtClean="0">
                <a:latin typeface="Calibri" panose="020F0502020204030204" pitchFamily="34" charset="0"/>
                <a:cs typeface="Arial"/>
                <a:hlinkClick r:id="rId4"/>
              </a:rPr>
              <a:t>mentor.ieee.org/privecsg/dcn/15/privecsg-15-0004-03-0000-privacy-recommendation-par-csd-proposal.pptx</a:t>
            </a:r>
            <a:r>
              <a:rPr lang="en-US" sz="2000" b="1" dirty="0" smtClean="0">
                <a:latin typeface="Calibri" panose="020F0502020204030204" pitchFamily="34" charset="0"/>
                <a:cs typeface="Arial"/>
              </a:rPr>
              <a:t> </a:t>
            </a:r>
            <a:endParaRPr lang="en-US" sz="2000" b="1" dirty="0" smtClean="0">
              <a:latin typeface="Calibri" panose="020F0502020204030204" pitchFamily="34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194338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52412"/>
            <a:ext cx="8229600" cy="1127125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alibri" panose="020F0502020204030204" pitchFamily="34" charset="0"/>
              </a:rPr>
              <a:t>IEEE 802 Privacy Rec PAR/CSD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201737"/>
            <a:ext cx="8686800" cy="5588000"/>
          </a:xfrm>
        </p:spPr>
        <p:txBody>
          <a:bodyPr/>
          <a:lstStyle/>
          <a:p>
            <a:pPr eaLnBrk="1" hangingPunct="1"/>
            <a:r>
              <a:rPr lang="en-US" sz="2400" dirty="0" smtClean="0">
                <a:latin typeface="Calibri" panose="020F0502020204030204" pitchFamily="34" charset="0"/>
                <a:cs typeface="Arial"/>
              </a:rPr>
              <a:t>Comments from Christine Runnegar (Internet Society)</a:t>
            </a:r>
          </a:p>
          <a:p>
            <a:pPr lvl="1" eaLnBrk="1" hangingPunct="1"/>
            <a:r>
              <a:rPr lang="en-US" sz="1800" dirty="0">
                <a:latin typeface="Calibri" panose="020F0502020204030204" pitchFamily="34" charset="0"/>
                <a:cs typeface="Arial"/>
              </a:rPr>
              <a:t>Slide 5 and Slide 7 + 12 - In slide 5 you use “protect” and in slide 7 + 12 you use “mitigate” - perhaps it would be useful to select one word for consistency throughout the slide deck</a:t>
            </a:r>
          </a:p>
          <a:p>
            <a:pPr lvl="1" eaLnBrk="1" hangingPunct="1"/>
            <a:endParaRPr lang="en-US" sz="1800" dirty="0">
              <a:latin typeface="Calibri" panose="020F0502020204030204" pitchFamily="34" charset="0"/>
              <a:cs typeface="Arial"/>
            </a:endParaRPr>
          </a:p>
          <a:p>
            <a:pPr lvl="1" eaLnBrk="1" hangingPunct="1"/>
            <a:r>
              <a:rPr lang="en-US" sz="1800" dirty="0">
                <a:latin typeface="Calibri" panose="020F0502020204030204" pitchFamily="34" charset="0"/>
                <a:cs typeface="Arial"/>
              </a:rPr>
              <a:t>Slide 6 - re purpose - Will you only be developing recommendations for standards developers? Or will you also make recommendations for implementers/</a:t>
            </a:r>
            <a:r>
              <a:rPr lang="en-US" sz="1800" dirty="0" err="1">
                <a:latin typeface="Calibri" panose="020F0502020204030204" pitchFamily="34" charset="0"/>
                <a:cs typeface="Arial"/>
              </a:rPr>
              <a:t>deployers</a:t>
            </a:r>
            <a:r>
              <a:rPr lang="en-US" sz="1800" dirty="0">
                <a:latin typeface="Calibri" panose="020F0502020204030204" pitchFamily="34" charset="0"/>
                <a:cs typeface="Arial"/>
              </a:rPr>
              <a:t>? (e.g. when deploying x, the better practice is y</a:t>
            </a:r>
            <a:r>
              <a:rPr lang="en-US" sz="1800" dirty="0" smtClean="0">
                <a:latin typeface="Calibri" panose="020F0502020204030204" pitchFamily="34" charset="0"/>
                <a:cs typeface="Arial"/>
              </a:rPr>
              <a:t>)</a:t>
            </a:r>
            <a:endParaRPr lang="en-US" sz="1800" dirty="0">
              <a:latin typeface="Calibri" panose="020F0502020204030204" pitchFamily="34" charset="0"/>
              <a:cs typeface="Arial"/>
            </a:endParaRPr>
          </a:p>
          <a:p>
            <a:pPr lvl="1" eaLnBrk="1" hangingPunct="1"/>
            <a:r>
              <a:rPr lang="en-US" sz="1800" dirty="0">
                <a:latin typeface="Calibri" panose="020F0502020204030204" pitchFamily="34" charset="0"/>
                <a:cs typeface="Arial"/>
              </a:rPr>
              <a:t>(Actually, I see you say implementers in slide 15, so you might want to adjust slide 6 to match)</a:t>
            </a:r>
          </a:p>
          <a:p>
            <a:pPr lvl="1" eaLnBrk="1" hangingPunct="1"/>
            <a:endParaRPr lang="en-US" sz="1800" dirty="0">
              <a:latin typeface="Calibri" panose="020F0502020204030204" pitchFamily="34" charset="0"/>
              <a:cs typeface="Arial"/>
            </a:endParaRPr>
          </a:p>
          <a:p>
            <a:pPr lvl="1" eaLnBrk="1" hangingPunct="1"/>
            <a:r>
              <a:rPr lang="en-US" sz="1800" dirty="0">
                <a:latin typeface="Calibri" panose="020F0502020204030204" pitchFamily="34" charset="0"/>
                <a:cs typeface="Arial"/>
              </a:rPr>
              <a:t>Slide 7 - I think you mean “there have been recent concerns about threats to Internet privacy …” Also, I am not sure whether it is appropriate to call for action by IETF and W3C in an IEEE PAR.</a:t>
            </a:r>
          </a:p>
          <a:p>
            <a:pPr lvl="1" eaLnBrk="1" hangingPunct="1"/>
            <a:endParaRPr lang="en-US" sz="1800" dirty="0">
              <a:latin typeface="Calibri" panose="020F0502020204030204" pitchFamily="34" charset="0"/>
              <a:cs typeface="Arial"/>
            </a:endParaRPr>
          </a:p>
          <a:p>
            <a:pPr lvl="1" eaLnBrk="1" hangingPunct="1"/>
            <a:r>
              <a:rPr lang="en-US" sz="1800" dirty="0">
                <a:latin typeface="Calibri" panose="020F0502020204030204" pitchFamily="34" charset="0"/>
                <a:cs typeface="Arial"/>
              </a:rPr>
              <a:t>Slide 15 - For the audience, do you need to say "IETF Informational RFCs</a:t>
            </a:r>
            <a:r>
              <a:rPr lang="en-US" sz="1800" dirty="0" smtClean="0">
                <a:latin typeface="Calibri" panose="020F0502020204030204" pitchFamily="34" charset="0"/>
                <a:cs typeface="Arial"/>
              </a:rPr>
              <a:t>”?</a:t>
            </a:r>
          </a:p>
          <a:p>
            <a:pPr lvl="1" eaLnBrk="1" hangingPunct="1"/>
            <a:endParaRPr lang="en-US" sz="1800" dirty="0">
              <a:latin typeface="Calibri" panose="020F0502020204030204" pitchFamily="34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925937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1306</TotalTime>
  <Words>828</Words>
  <Application>Microsoft Office PowerPoint</Application>
  <PresentationFormat>On-screen Show (4:3)</PresentationFormat>
  <Paragraphs>160</Paragraphs>
  <Slides>11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ＭＳ Ｐゴシック</vt:lpstr>
      <vt:lpstr>Arial</vt:lpstr>
      <vt:lpstr>Calibri</vt:lpstr>
      <vt:lpstr>Helvetica</vt:lpstr>
      <vt:lpstr>Monotype Sorts</vt:lpstr>
      <vt:lpstr>Times</vt:lpstr>
      <vt:lpstr>Times New Roman</vt:lpstr>
      <vt:lpstr>Template</vt:lpstr>
      <vt:lpstr>IEEE 802 EC Privacy Recommendation Study Group June 3rd, 2015, Conference Call</vt:lpstr>
      <vt:lpstr>Conference Call Details </vt:lpstr>
      <vt:lpstr>Guidelines for IEEE-SA Meetings</vt:lpstr>
      <vt:lpstr>Resources – URLs</vt:lpstr>
      <vt:lpstr>Agenda</vt:lpstr>
      <vt:lpstr>Business#1</vt:lpstr>
      <vt:lpstr>Business#2</vt:lpstr>
      <vt:lpstr>IEEE 802 Privacy Rec PAR/CSD</vt:lpstr>
      <vt:lpstr>IEEE 802 Privacy Rec PAR/CSD</vt:lpstr>
      <vt:lpstr>Business#4</vt:lpstr>
      <vt:lpstr>Business#4</vt:lpstr>
    </vt:vector>
  </TitlesOfParts>
  <Company>NIST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Zuniga, Juan Carlos</cp:lastModifiedBy>
  <cp:revision>242</cp:revision>
  <cp:lastPrinted>1998-02-10T13:28:06Z</cp:lastPrinted>
  <dcterms:created xsi:type="dcterms:W3CDTF">2011-12-30T17:06:23Z</dcterms:created>
  <dcterms:modified xsi:type="dcterms:W3CDTF">2015-06-02T22:19:53Z</dcterms:modified>
</cp:coreProperties>
</file>