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4" r:id="rId2"/>
    <p:sldId id="265" r:id="rId3"/>
    <p:sldId id="266" r:id="rId4"/>
    <p:sldId id="27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99" d="100"/>
          <a:sy n="99" d="100"/>
        </p:scale>
        <p:origin x="90"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2</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3</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3070910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71800" y="1143000"/>
            <a:ext cx="914400" cy="914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76674" y="76200"/>
            <a:ext cx="2138726" cy="307777"/>
          </a:xfrm>
          <a:prstGeom prst="rect">
            <a:avLst/>
          </a:prstGeom>
        </p:spPr>
        <p:txBody>
          <a:bodyPr wrap="none">
            <a:spAutoFit/>
          </a:bodyPr>
          <a:lstStyle/>
          <a:p>
            <a:pPr algn="r"/>
            <a:r>
              <a:rPr lang="en-US" sz="1400" b="1" dirty="0" smtClean="0"/>
              <a:t>privecsg-15-0017-01-0000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738374189"/>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2056015"/>
                <a:gridCol w="1679170"/>
                <a:gridCol w="2286001"/>
              </a:tblGrid>
              <a:tr h="399499">
                <a:tc gridSpan="4">
                  <a:txBody>
                    <a:bodyPr/>
                    <a:lstStyle/>
                    <a:p>
                      <a:pPr algn="ctr"/>
                      <a:r>
                        <a:rPr lang="en-NZ" sz="2000" dirty="0" smtClean="0">
                          <a:solidFill>
                            <a:schemeClr val="tx2"/>
                          </a:solidFill>
                          <a:latin typeface="+mj-lt"/>
                        </a:rPr>
                        <a:t>Tracking of Link Layer Identifiers</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[2015-01-15]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Juan Carlos </a:t>
                      </a:r>
                      <a:r>
                        <a:rPr lang="en-US" sz="1400" dirty="0" err="1" smtClean="0"/>
                        <a:t>Zúñiga</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InterDigital Labs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j.c.zuniga@ieee.org</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 EC Privacy Recommendation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document proposes some changes to the IAB draft Confidentiality Threat Model-04</a:t>
            </a:r>
            <a:endParaRPr lang="en-US" sz="16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Motivation</a:t>
            </a:r>
            <a:endParaRPr lang="en-NZ" dirty="0"/>
          </a:p>
        </p:txBody>
      </p:sp>
      <p:sp>
        <p:nvSpPr>
          <p:cNvPr id="3" name="Content Placeholder 2"/>
          <p:cNvSpPr>
            <a:spLocks noGrp="1"/>
          </p:cNvSpPr>
          <p:nvPr>
            <p:ph idx="1"/>
          </p:nvPr>
        </p:nvSpPr>
        <p:spPr>
          <a:xfrm>
            <a:off x="457200" y="1447800"/>
            <a:ext cx="8229600" cy="4525963"/>
          </a:xfrm>
        </p:spPr>
        <p:txBody>
          <a:bodyPr/>
          <a:lstStyle/>
          <a:p>
            <a:r>
              <a:rPr lang="en-US" sz="2400" dirty="0" smtClean="0"/>
              <a:t>The Privacy EC SG has concentrated its efforts on privacy issues related to MAC addresses</a:t>
            </a:r>
          </a:p>
          <a:p>
            <a:r>
              <a:rPr lang="en-US" sz="2400" dirty="0" smtClean="0"/>
              <a:t>There are many other privacy considerations regarding Link Layer technologies</a:t>
            </a:r>
          </a:p>
          <a:p>
            <a:r>
              <a:rPr lang="en-US" sz="2400" dirty="0" smtClean="0"/>
              <a:t>The current IAB Threat </a:t>
            </a:r>
            <a:r>
              <a:rPr lang="en-US" sz="2400" dirty="0"/>
              <a:t>Model draft </a:t>
            </a:r>
            <a:r>
              <a:rPr lang="en-US" sz="2400" dirty="0" smtClean="0"/>
              <a:t>(04) mentions some issues related to MAC address tracking</a:t>
            </a:r>
          </a:p>
          <a:p>
            <a:pPr lvl="1"/>
            <a:r>
              <a:rPr lang="en-US" sz="2000" dirty="0" smtClean="0"/>
              <a:t>However, there are other Link Layer identifiers that should also be considered, like (E)SSIDs, BSSIDs, etc</a:t>
            </a:r>
            <a:r>
              <a:rPr lang="en-US" sz="2000" dirty="0" smtClean="0"/>
              <a:t>.</a:t>
            </a:r>
          </a:p>
          <a:p>
            <a:pPr lvl="1"/>
            <a:r>
              <a:rPr lang="en-US" sz="2000" dirty="0" smtClean="0"/>
              <a:t>Similarly, location and time can expose valuable information to an ideal attacker</a:t>
            </a:r>
            <a:endParaRPr lang="en-US" sz="2400" dirty="0"/>
          </a:p>
          <a:p>
            <a:pPr marL="0" indent="0">
              <a:buNone/>
            </a:pPr>
            <a:endParaRPr lang="en-NZ" sz="2400" dirty="0"/>
          </a:p>
          <a:p>
            <a:endParaRPr lang="en-NZ" sz="2400" dirty="0"/>
          </a:p>
        </p:txBody>
      </p:sp>
    </p:spTree>
    <p:extLst>
      <p:ext uri="{BB962C8B-B14F-4D97-AF65-F5344CB8AC3E}">
        <p14:creationId xmlns:p14="http://schemas.microsoft.com/office/powerpoint/2010/main" val="123738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Current text</a:t>
            </a:r>
            <a:endParaRPr lang="en-NZ" dirty="0"/>
          </a:p>
        </p:txBody>
      </p:sp>
      <p:sp>
        <p:nvSpPr>
          <p:cNvPr id="3" name="Content Placeholder 2"/>
          <p:cNvSpPr>
            <a:spLocks noGrp="1"/>
          </p:cNvSpPr>
          <p:nvPr>
            <p:ph idx="1"/>
          </p:nvPr>
        </p:nvSpPr>
        <p:spPr>
          <a:xfrm>
            <a:off x="457200" y="1265237"/>
            <a:ext cx="8229600" cy="4525963"/>
          </a:xfrm>
        </p:spPr>
        <p:txBody>
          <a:bodyPr/>
          <a:lstStyle/>
          <a:p>
            <a:pPr marL="0" indent="0">
              <a:buNone/>
            </a:pPr>
            <a:r>
              <a:rPr lang="en-US" sz="1800" dirty="0"/>
              <a:t>3.3.7.  Tracking of MAC </a:t>
            </a:r>
            <a:r>
              <a:rPr lang="en-US" sz="1800" dirty="0" smtClean="0"/>
              <a:t>Addresses</a:t>
            </a:r>
          </a:p>
          <a:p>
            <a:pPr lvl="2"/>
            <a:endParaRPr lang="en-US" sz="1000" dirty="0"/>
          </a:p>
          <a:p>
            <a:pPr marL="0" indent="0">
              <a:buNone/>
            </a:pPr>
            <a:r>
              <a:rPr lang="en-US" sz="1800" dirty="0" smtClean="0"/>
              <a:t>Moving </a:t>
            </a:r>
            <a:r>
              <a:rPr lang="en-US" sz="1800" dirty="0"/>
              <a:t>back down the stack, technologies like Ethernet or Wi-Fi </a:t>
            </a:r>
            <a:r>
              <a:rPr lang="en-US" sz="1800" dirty="0" smtClean="0"/>
              <a:t>use    </a:t>
            </a:r>
            <a:r>
              <a:rPr lang="en-US" sz="1800" dirty="0"/>
              <a:t>MAC Addresses to identify link-level destinations.  MAC </a:t>
            </a:r>
            <a:r>
              <a:rPr lang="en-US" sz="1800" dirty="0" smtClean="0"/>
              <a:t>Addresses assigned </a:t>
            </a:r>
            <a:r>
              <a:rPr lang="en-US" sz="1800" dirty="0"/>
              <a:t>according to IEEE-802 standards are unique to the device</a:t>
            </a:r>
            <a:r>
              <a:rPr lang="en-US" sz="1800" dirty="0" smtClean="0"/>
              <a:t>. If </a:t>
            </a:r>
            <a:r>
              <a:rPr lang="en-US" sz="1800" dirty="0"/>
              <a:t>the link is publicly accessible, an attacker can track it.  </a:t>
            </a:r>
            <a:r>
              <a:rPr lang="en-US" sz="1800" dirty="0" smtClean="0"/>
              <a:t>For    </a:t>
            </a:r>
            <a:r>
              <a:rPr lang="en-US" sz="1800" dirty="0"/>
              <a:t>example, the attacker can track the wireless traffic at public </a:t>
            </a:r>
            <a:r>
              <a:rPr lang="en-US" sz="1800" dirty="0" smtClean="0"/>
              <a:t>Wi-Fi networks</a:t>
            </a:r>
            <a:r>
              <a:rPr lang="en-US" sz="1800" dirty="0"/>
              <a:t>.  Simple devices can monitor the traffic, and reveal </a:t>
            </a:r>
            <a:r>
              <a:rPr lang="en-US" sz="1800" dirty="0" smtClean="0"/>
              <a:t>which MAC </a:t>
            </a:r>
            <a:r>
              <a:rPr lang="en-US" sz="1800" dirty="0"/>
              <a:t>Addresses are present.  If the network does not use some form </a:t>
            </a:r>
            <a:r>
              <a:rPr lang="en-US" sz="1800" dirty="0" smtClean="0"/>
              <a:t>of    </a:t>
            </a:r>
            <a:r>
              <a:rPr lang="en-US" sz="1800" dirty="0"/>
              <a:t>Wi-Fi encryption, or if the attacker can access the </a:t>
            </a:r>
            <a:r>
              <a:rPr lang="en-US" sz="1800" dirty="0" smtClean="0"/>
              <a:t>decrypted traffic</a:t>
            </a:r>
            <a:r>
              <a:rPr lang="en-US" sz="1800" dirty="0"/>
              <a:t>, the analysis will also provide the correlation between </a:t>
            </a:r>
            <a:r>
              <a:rPr lang="en-US" sz="1800" dirty="0" smtClean="0"/>
              <a:t>MAC Addresses </a:t>
            </a:r>
            <a:r>
              <a:rPr lang="en-US" sz="1800" dirty="0"/>
              <a:t>and IP addresses.  Additional monitoring using </a:t>
            </a:r>
            <a:r>
              <a:rPr lang="en-US" sz="1800" dirty="0" smtClean="0"/>
              <a:t>techniques  </a:t>
            </a:r>
            <a:r>
              <a:rPr lang="en-US" sz="1800" dirty="0"/>
              <a:t>exposed in the previous sections will reveal the correlation </a:t>
            </a:r>
            <a:r>
              <a:rPr lang="en-US" sz="1800" dirty="0" smtClean="0"/>
              <a:t>between MAC </a:t>
            </a:r>
            <a:r>
              <a:rPr lang="en-US" sz="1800" dirty="0"/>
              <a:t>Addresses, IP Addresses, and user identity</a:t>
            </a:r>
            <a:r>
              <a:rPr lang="en-US" sz="1800" dirty="0" smtClean="0"/>
              <a:t>.</a:t>
            </a:r>
            <a:endParaRPr lang="en-US" sz="1000" dirty="0"/>
          </a:p>
          <a:p>
            <a:pPr marL="0" indent="0">
              <a:buNone/>
            </a:pPr>
            <a:r>
              <a:rPr lang="en-US" sz="1800" dirty="0" smtClean="0"/>
              <a:t>Given </a:t>
            </a:r>
            <a:r>
              <a:rPr lang="en-US" sz="1800" dirty="0"/>
              <a:t>that large-scale databases of the MAC addresses of </a:t>
            </a:r>
            <a:r>
              <a:rPr lang="en-US" sz="1800" dirty="0" smtClean="0"/>
              <a:t>wireless access </a:t>
            </a:r>
            <a:r>
              <a:rPr lang="en-US" sz="1800" dirty="0"/>
              <a:t>points for </a:t>
            </a:r>
            <a:r>
              <a:rPr lang="en-US" sz="1800" dirty="0" err="1"/>
              <a:t>geolocation</a:t>
            </a:r>
            <a:r>
              <a:rPr lang="en-US" sz="1800" dirty="0"/>
              <a:t> purposes have been known to exist </a:t>
            </a:r>
            <a:r>
              <a:rPr lang="en-US" sz="1800" dirty="0" smtClean="0"/>
              <a:t>for some </a:t>
            </a:r>
            <a:r>
              <a:rPr lang="en-US" sz="1800" dirty="0"/>
              <a:t>time, the attacker could easily build a database linking </a:t>
            </a:r>
            <a:r>
              <a:rPr lang="en-US" sz="1800" dirty="0" smtClean="0"/>
              <a:t>MAC    </a:t>
            </a:r>
            <a:r>
              <a:rPr lang="en-US" sz="1800" dirty="0"/>
              <a:t>Addresses and device or user identities, </a:t>
            </a:r>
            <a:r>
              <a:rPr lang="en-US" sz="1800" dirty="0" smtClean="0"/>
              <a:t>and </a:t>
            </a:r>
            <a:r>
              <a:rPr lang="en-US" sz="1800" dirty="0"/>
              <a:t>use it to track </a:t>
            </a:r>
            <a:r>
              <a:rPr lang="en-US" sz="1800" dirty="0" smtClean="0"/>
              <a:t>the movement </a:t>
            </a:r>
            <a:r>
              <a:rPr lang="en-US" sz="1800" dirty="0"/>
              <a:t>of devices and of their owners.</a:t>
            </a:r>
            <a:endParaRPr lang="en-US" sz="1800" i="1" dirty="0" smtClean="0"/>
          </a:p>
        </p:txBody>
      </p:sp>
    </p:spTree>
    <p:extLst>
      <p:ext uri="{BB962C8B-B14F-4D97-AF65-F5344CB8AC3E}">
        <p14:creationId xmlns:p14="http://schemas.microsoft.com/office/powerpoint/2010/main" val="1177851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Proposed text</a:t>
            </a:r>
            <a:endParaRPr lang="en-NZ" dirty="0"/>
          </a:p>
        </p:txBody>
      </p:sp>
      <p:sp>
        <p:nvSpPr>
          <p:cNvPr id="3" name="Content Placeholder 2"/>
          <p:cNvSpPr>
            <a:spLocks noGrp="1"/>
          </p:cNvSpPr>
          <p:nvPr>
            <p:ph idx="1"/>
          </p:nvPr>
        </p:nvSpPr>
        <p:spPr>
          <a:xfrm>
            <a:off x="457200" y="1219200"/>
            <a:ext cx="8229600" cy="4525963"/>
          </a:xfrm>
        </p:spPr>
        <p:txBody>
          <a:bodyPr/>
          <a:lstStyle/>
          <a:p>
            <a:pPr marL="0" indent="0">
              <a:buNone/>
            </a:pPr>
            <a:r>
              <a:rPr lang="en-US" sz="1400" dirty="0"/>
              <a:t>3.3.7.  Tracking of </a:t>
            </a:r>
            <a:r>
              <a:rPr lang="en-US" sz="1400" u="sng" dirty="0" smtClean="0"/>
              <a:t>Link-Layer Identifiers</a:t>
            </a:r>
          </a:p>
          <a:p>
            <a:pPr marL="0" indent="0">
              <a:buNone/>
            </a:pPr>
            <a:endParaRPr lang="en-US" sz="1400" dirty="0"/>
          </a:p>
          <a:p>
            <a:pPr marL="0" indent="0">
              <a:buNone/>
            </a:pPr>
            <a:r>
              <a:rPr lang="en-US" sz="1400" dirty="0" smtClean="0"/>
              <a:t>Moving </a:t>
            </a:r>
            <a:r>
              <a:rPr lang="en-US" sz="1400" dirty="0"/>
              <a:t>back down </a:t>
            </a:r>
            <a:r>
              <a:rPr lang="en-US" sz="1400" dirty="0" smtClean="0"/>
              <a:t>the stack, </a:t>
            </a:r>
            <a:r>
              <a:rPr lang="en-US" sz="1400" dirty="0"/>
              <a:t>technologies like Ethernet or Wi-Fi </a:t>
            </a:r>
            <a:r>
              <a:rPr lang="en-US" sz="1400" dirty="0" smtClean="0"/>
              <a:t>use MAC </a:t>
            </a:r>
            <a:r>
              <a:rPr lang="en-US" sz="1400" dirty="0"/>
              <a:t>Addresses to identify link-level destinations. </a:t>
            </a:r>
            <a:r>
              <a:rPr lang="en-US" sz="1400" u="sng" dirty="0" smtClean="0"/>
              <a:t>MAC Addresses assigned </a:t>
            </a:r>
            <a:r>
              <a:rPr lang="en-US" sz="1400" u="sng" dirty="0"/>
              <a:t>according to IEEE-802 standards are </a:t>
            </a:r>
            <a:r>
              <a:rPr lang="en-US" sz="1400" u="sng" dirty="0" smtClean="0"/>
              <a:t>globally-unique identifiers for </a:t>
            </a:r>
            <a:r>
              <a:rPr lang="en-US" sz="1400" u="sng" dirty="0"/>
              <a:t>the device</a:t>
            </a:r>
            <a:r>
              <a:rPr lang="en-US" sz="1400" u="sng" dirty="0" smtClean="0"/>
              <a:t>. If </a:t>
            </a:r>
            <a:r>
              <a:rPr lang="en-US" sz="1400" u="sng" dirty="0"/>
              <a:t>the link is publicly accessible, an attacker can </a:t>
            </a:r>
            <a:r>
              <a:rPr lang="en-US" sz="1400" u="sng" dirty="0" smtClean="0"/>
              <a:t>eavesdrop and perform tracking. </a:t>
            </a:r>
            <a:r>
              <a:rPr lang="en-US" sz="1400" dirty="0" smtClean="0"/>
              <a:t>For example</a:t>
            </a:r>
            <a:r>
              <a:rPr lang="en-US" sz="1400" dirty="0"/>
              <a:t>, the attacker can track the wireless traffic </a:t>
            </a:r>
            <a:r>
              <a:rPr lang="en-US" sz="1400" u="sng" dirty="0"/>
              <a:t>at </a:t>
            </a:r>
            <a:r>
              <a:rPr lang="en-US" sz="1400" u="sng" dirty="0" smtClean="0"/>
              <a:t>publicly accessible</a:t>
            </a:r>
            <a:r>
              <a:rPr lang="en-US" sz="1400" dirty="0" smtClean="0"/>
              <a:t> Wi-Fi networks</a:t>
            </a:r>
            <a:r>
              <a:rPr lang="en-US" sz="1400" dirty="0"/>
              <a:t>. </a:t>
            </a:r>
            <a:r>
              <a:rPr lang="en-US" sz="1400" dirty="0" smtClean="0"/>
              <a:t>Simple </a:t>
            </a:r>
            <a:r>
              <a:rPr lang="en-US" sz="1400" dirty="0"/>
              <a:t>devices can monitor the traffic, and reveal </a:t>
            </a:r>
            <a:r>
              <a:rPr lang="en-US" sz="1400" dirty="0" smtClean="0"/>
              <a:t>which MAC </a:t>
            </a:r>
            <a:r>
              <a:rPr lang="en-US" sz="1400" dirty="0"/>
              <a:t>Addresses are present.  </a:t>
            </a:r>
            <a:endParaRPr lang="en-US" sz="1400" dirty="0" smtClean="0"/>
          </a:p>
          <a:p>
            <a:pPr marL="0" indent="0">
              <a:buNone/>
            </a:pPr>
            <a:r>
              <a:rPr lang="en-US" sz="1400" u="sng" dirty="0"/>
              <a:t>Also, devices do not need to be connected to a network to expose identifiers</a:t>
            </a:r>
            <a:r>
              <a:rPr lang="en-US" sz="1400" u="sng" dirty="0" smtClean="0"/>
              <a:t>. Active service discovery always discloses the MAC address of the user, and sometimes the SSID of previously visited networks. For instance, certain </a:t>
            </a:r>
            <a:r>
              <a:rPr lang="en-US" sz="1400" u="sng" dirty="0"/>
              <a:t>techniques such as the use of “hidden SSIDs” require the mobile device to broadcast </a:t>
            </a:r>
            <a:r>
              <a:rPr lang="en-US" sz="1400" u="sng" dirty="0" smtClean="0"/>
              <a:t>the network identifier together with the device identifier. This combination can further expose the user to inference attacks, as more information can be derived from the combination of MAC address, SSID being probed, time and current location</a:t>
            </a:r>
            <a:r>
              <a:rPr lang="en-US" sz="1400" u="sng" dirty="0"/>
              <a:t>. </a:t>
            </a:r>
            <a:r>
              <a:rPr lang="en-US" sz="1400" u="sng" dirty="0" smtClean="0"/>
              <a:t>For example, a user actively probing for a semi-unique SSID on a flight out of a certain city can imply that the user is no longer at the physical location of the corresponding AP.</a:t>
            </a:r>
            <a:endParaRPr lang="en-US" sz="1400" u="sng" dirty="0"/>
          </a:p>
          <a:p>
            <a:pPr marL="0" indent="0">
              <a:buNone/>
            </a:pPr>
            <a:r>
              <a:rPr lang="en-US" sz="1400" dirty="0" smtClean="0"/>
              <a:t>If </a:t>
            </a:r>
            <a:r>
              <a:rPr lang="en-US" sz="1400" dirty="0"/>
              <a:t>the network does not use some form </a:t>
            </a:r>
            <a:r>
              <a:rPr lang="en-US" sz="1400" dirty="0" smtClean="0"/>
              <a:t>of Wi-Fi </a:t>
            </a:r>
            <a:r>
              <a:rPr lang="en-US" sz="1400" dirty="0"/>
              <a:t>encryption, or if the attacker can access the </a:t>
            </a:r>
            <a:r>
              <a:rPr lang="en-US" sz="1400" dirty="0" smtClean="0"/>
              <a:t>decrypted traffic</a:t>
            </a:r>
            <a:r>
              <a:rPr lang="en-US" sz="1400" dirty="0"/>
              <a:t>, the analysis will also provide the correlation between </a:t>
            </a:r>
            <a:r>
              <a:rPr lang="en-US" sz="1400" u="sng" dirty="0" smtClean="0"/>
              <a:t>link-layer identifiers such as </a:t>
            </a:r>
            <a:r>
              <a:rPr lang="en-US" sz="1400" dirty="0" smtClean="0"/>
              <a:t>MAC Addresses </a:t>
            </a:r>
            <a:r>
              <a:rPr lang="en-US" sz="1400" dirty="0"/>
              <a:t>and IP addresses. </a:t>
            </a:r>
            <a:r>
              <a:rPr lang="en-US" sz="1400" dirty="0" smtClean="0"/>
              <a:t>Additional </a:t>
            </a:r>
            <a:r>
              <a:rPr lang="en-US" sz="1400" dirty="0"/>
              <a:t>monitoring using </a:t>
            </a:r>
            <a:r>
              <a:rPr lang="en-US" sz="1400" dirty="0" smtClean="0"/>
              <a:t>techniques  </a:t>
            </a:r>
            <a:r>
              <a:rPr lang="en-US" sz="1400" dirty="0"/>
              <a:t>exposed in the previous sections will reveal the correlation </a:t>
            </a:r>
            <a:r>
              <a:rPr lang="en-US" sz="1400" dirty="0" smtClean="0"/>
              <a:t>between MAC </a:t>
            </a:r>
            <a:r>
              <a:rPr lang="en-US" sz="1400" dirty="0"/>
              <a:t>Addresses, IP Addresses, and user identity</a:t>
            </a:r>
            <a:r>
              <a:rPr lang="en-US" sz="1400" dirty="0" smtClean="0"/>
              <a:t>. </a:t>
            </a:r>
            <a:endParaRPr lang="en-US" sz="1400" dirty="0"/>
          </a:p>
          <a:p>
            <a:pPr marL="0" indent="0">
              <a:buNone/>
            </a:pPr>
            <a:r>
              <a:rPr lang="en-US" sz="1400" dirty="0" smtClean="0"/>
              <a:t>Given </a:t>
            </a:r>
            <a:r>
              <a:rPr lang="en-US" sz="1400" dirty="0"/>
              <a:t>that large-scale databases of the MAC addresses of </a:t>
            </a:r>
            <a:r>
              <a:rPr lang="en-US" sz="1400" dirty="0" smtClean="0"/>
              <a:t>wireless access </a:t>
            </a:r>
            <a:r>
              <a:rPr lang="en-US" sz="1400" dirty="0"/>
              <a:t>points for </a:t>
            </a:r>
            <a:r>
              <a:rPr lang="en-US" sz="1400" dirty="0" err="1"/>
              <a:t>geolocation</a:t>
            </a:r>
            <a:r>
              <a:rPr lang="en-US" sz="1400" dirty="0"/>
              <a:t> purposes have been known to exist </a:t>
            </a:r>
            <a:r>
              <a:rPr lang="en-US" sz="1400" dirty="0" smtClean="0"/>
              <a:t>for some </a:t>
            </a:r>
            <a:r>
              <a:rPr lang="en-US" sz="1400" dirty="0"/>
              <a:t>time, the attacker could easily build a database linking </a:t>
            </a:r>
            <a:r>
              <a:rPr lang="en-US" sz="1400" u="sng" dirty="0" smtClean="0"/>
              <a:t>link-layer identifiers, time </a:t>
            </a:r>
            <a:r>
              <a:rPr lang="en-US" sz="1400" dirty="0" smtClean="0"/>
              <a:t>and </a:t>
            </a:r>
            <a:r>
              <a:rPr lang="en-US" sz="1400" dirty="0"/>
              <a:t>device or user identities, </a:t>
            </a:r>
            <a:r>
              <a:rPr lang="en-US" sz="1400" dirty="0" smtClean="0"/>
              <a:t>and </a:t>
            </a:r>
            <a:r>
              <a:rPr lang="en-US" sz="1400" dirty="0"/>
              <a:t>use it to track </a:t>
            </a:r>
            <a:r>
              <a:rPr lang="en-US" sz="1400" dirty="0" smtClean="0"/>
              <a:t>the movement </a:t>
            </a:r>
            <a:r>
              <a:rPr lang="en-US" sz="1400" dirty="0"/>
              <a:t>of devices and of their owners</a:t>
            </a:r>
            <a:r>
              <a:rPr lang="en-US" sz="1400" dirty="0" smtClean="0"/>
              <a:t>. </a:t>
            </a:r>
            <a:endParaRPr lang="en-US" sz="1400" i="1" u="sng" dirty="0" smtClean="0"/>
          </a:p>
        </p:txBody>
      </p:sp>
    </p:spTree>
    <p:extLst>
      <p:ext uri="{BB962C8B-B14F-4D97-AF65-F5344CB8AC3E}">
        <p14:creationId xmlns:p14="http://schemas.microsoft.com/office/powerpoint/2010/main" val="3271169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14-0033-00-ecsg-omniran-pptx-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omniran-14-0033-00-ecsg-omniran-pptx-template</Template>
  <TotalTime>2570</TotalTime>
  <Words>765</Words>
  <Application>Microsoft Office PowerPoint</Application>
  <PresentationFormat>On-screen Show (4:3)</PresentationFormat>
  <Paragraphs>41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ＭＳ Ｐゴシック</vt:lpstr>
      <vt:lpstr>Arial</vt:lpstr>
      <vt:lpstr>Times</vt:lpstr>
      <vt:lpstr>Times New Roman</vt:lpstr>
      <vt:lpstr>omniran-14-0033-00-ecsg-omniran-pptx-template</vt:lpstr>
      <vt:lpstr>PowerPoint Presentation</vt:lpstr>
      <vt:lpstr>Motivation</vt:lpstr>
      <vt:lpstr>Current text</vt:lpstr>
      <vt:lpstr>Proposed text</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Zuniga, Juan Carlos</dc:creator>
  <cp:lastModifiedBy>Zuniga, Juan Carlos</cp:lastModifiedBy>
  <cp:revision>135</cp:revision>
  <cp:lastPrinted>1998-02-10T13:28:06Z</cp:lastPrinted>
  <dcterms:created xsi:type="dcterms:W3CDTF">2014-08-29T18:55:47Z</dcterms:created>
  <dcterms:modified xsi:type="dcterms:W3CDTF">2015-04-15T15:31:46Z</dcterms:modified>
</cp:coreProperties>
</file>