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2" r:id="rId2"/>
    <p:sldId id="265" r:id="rId3"/>
    <p:sldId id="303" r:id="rId4"/>
    <p:sldId id="304" r:id="rId5"/>
    <p:sldId id="266" r:id="rId6"/>
    <p:sldId id="283" r:id="rId7"/>
    <p:sldId id="281" r:id="rId8"/>
    <p:sldId id="298" r:id="rId9"/>
    <p:sldId id="305" r:id="rId10"/>
    <p:sldId id="296" r:id="rId11"/>
    <p:sldId id="306" r:id="rId12"/>
    <p:sldId id="299" r:id="rId13"/>
    <p:sldId id="307" r:id="rId14"/>
    <p:sldId id="285" r:id="rId15"/>
    <p:sldId id="295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6" autoAdjust="0"/>
    <p:restoredTop sz="99290" autoAdjust="0"/>
  </p:normalViewPr>
  <p:slideViewPr>
    <p:cSldViewPr>
      <p:cViewPr varScale="1">
        <p:scale>
          <a:sx n="98" d="100"/>
          <a:sy n="98" d="100"/>
        </p:scale>
        <p:origin x="8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626747" y="112743"/>
            <a:ext cx="654537" cy="19878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/>
              <a:t>doc.: IEEE 802.11-12/0996r3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537" y="109776"/>
            <a:ext cx="769567" cy="20175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September 2012</a:t>
            </a:r>
            <a:endParaRPr lang="en-GB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38363" y="8985317"/>
            <a:ext cx="942922" cy="17059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/>
              <a:t>Stephen McCann, RIM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16048" y="8839200"/>
            <a:ext cx="41455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B548331C-8982-B94F-AA75-6CAFC454CC9B}" type="slidenum">
              <a:rPr lang="en-GB"/>
              <a:pPr/>
              <a:t>2</a:t>
            </a:fld>
            <a:endParaRPr lang="en-GB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335" rIns="95335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980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19D50F8-596D-4C06-8288-2B0F2987A724}" type="slidenum">
              <a:rPr lang="en-US" altLang="en-US" sz="1300"/>
              <a:pPr/>
              <a:t>3</a:t>
            </a:fld>
            <a:endParaRPr lang="en-US" altLang="en-US" sz="1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091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626747" y="112743"/>
            <a:ext cx="654537" cy="19878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/>
              <a:t>doc.: IEEE 802.11-12/0996r3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537" y="109776"/>
            <a:ext cx="769567" cy="20175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September 2012</a:t>
            </a:r>
            <a:endParaRPr lang="en-GB" sz="140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38363" y="8985317"/>
            <a:ext cx="942922" cy="17059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16048" y="8839200"/>
            <a:ext cx="41455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6F8A5A64-6647-EB4C-8DAC-71FCF18E0649}" type="slidenum">
              <a:rPr lang="en-GB"/>
              <a:pPr/>
              <a:t>4</a:t>
            </a:fld>
            <a:endParaRPr lang="en-GB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43"/>
            <a:ext cx="5547360" cy="41759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495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626747" y="112743"/>
            <a:ext cx="654537" cy="19878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/>
              <a:t>doc.: IEEE 802.11-12/0996r3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537" y="109776"/>
            <a:ext cx="769567" cy="20175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September 2012</a:t>
            </a:r>
            <a:endParaRPr lang="en-GB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38363" y="8985317"/>
            <a:ext cx="942922" cy="17059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/>
              <a:t>Stephen McCann, RIM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16048" y="8839200"/>
            <a:ext cx="41455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91352244-AF32-5649-949F-D523B04CDBFC}" type="slidenum">
              <a:rPr lang="en-GB"/>
              <a:pPr/>
              <a:t>5</a:t>
            </a:fld>
            <a:endParaRPr lang="en-GB"/>
          </a:p>
        </p:txBody>
      </p:sp>
      <p:sp>
        <p:nvSpPr>
          <p:cNvPr id="194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101" y="4408843"/>
            <a:ext cx="5084000" cy="41744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678" tIns="45035" rIns="91678" bIns="45035"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94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6913"/>
            <a:ext cx="4637088" cy="3478212"/>
          </a:xfrm>
          <a:ln cap="flat"/>
        </p:spPr>
      </p:sp>
    </p:spTree>
    <p:extLst>
      <p:ext uri="{BB962C8B-B14F-4D97-AF65-F5344CB8AC3E}">
        <p14:creationId xmlns:p14="http://schemas.microsoft.com/office/powerpoint/2010/main" val="3930473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815145" y="76200"/>
            <a:ext cx="21002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privecsg-15-0016-00-ecsg</a:t>
            </a:r>
            <a:endParaRPr lang="en-US" sz="1400" b="1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ietf.org/html/draft-iab-privsec-confidentiality-threat" TargetMode="External"/><Relationship Id="rId2" Type="http://schemas.openxmlformats.org/officeDocument/2006/relationships/hyperlink" Target="https://lists.w3.org/Archives/Public/public-privacy/2015AprJun/0009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omniran/dcn/15/omniran-15-0015-00-CF00-privacy-engineered-access-network.ppt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remconf.webex.com/premconf/j.php?MTID=m03b8ceed0f420204c6c2528c7380741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yrcplus.com/cnums.asp?bwebid=8369444&amp;ppc=542167&amp;num=1&amp;num2=1719-867-1571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about/sasb/patcom/materials.html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privecsg/dcn/15/privecsg-15-0006-00-ecsg-privacy-recommendation-par-proposal.pdf" TargetMode="External"/><Relationship Id="rId2" Type="http://schemas.openxmlformats.org/officeDocument/2006/relationships/hyperlink" Target="https://mentor.ieee.org/privecsg/dcn/15/privecsg-15-0004-02-0000-privacy-recommendation-par-csd-proposal.ppt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privecsg/dcn/15/privecsg-15-0013-01-0000-response-to-par-csd-comments.pptx" TargetMode="External"/><Relationship Id="rId2" Type="http://schemas.openxmlformats.org/officeDocument/2006/relationships/hyperlink" Target="https://mentor.ieee.org/privecsg/dcn/15/privecsg-15-0010-00-ecsg-par-csd-comments-received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4175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IEEE 802 EC Privacy Recommendation Study Group</a:t>
            </a:r>
            <a:r>
              <a:rPr lang="en-US" dirty="0">
                <a:latin typeface="Calibri" panose="020F050202020403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>April 15</a:t>
            </a:r>
            <a:r>
              <a:rPr lang="en-US" baseline="30000" dirty="0" smtClean="0">
                <a:latin typeface="Calibri" panose="020F0502020204030204" pitchFamily="34" charset="0"/>
              </a:rPr>
              <a:t>th</a:t>
            </a:r>
            <a:r>
              <a:rPr lang="en-US" dirty="0" smtClean="0">
                <a:latin typeface="Calibri" panose="020F0502020204030204" pitchFamily="34" charset="0"/>
              </a:rPr>
              <a:t>, 2015, Conference Call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/>
          <a:lstStyle/>
          <a:p>
            <a:r>
              <a:rPr lang="en-US" sz="2800" dirty="0">
                <a:latin typeface="Calibri" panose="020F0502020204030204" pitchFamily="34" charset="0"/>
              </a:rPr>
              <a:t/>
            </a:r>
            <a:br>
              <a:rPr lang="en-US" sz="2800" dirty="0">
                <a:latin typeface="Calibri" panose="020F0502020204030204" pitchFamily="34" charset="0"/>
              </a:rPr>
            </a:br>
            <a:r>
              <a:rPr lang="en-US" sz="2800" dirty="0" smtClean="0">
                <a:latin typeface="Calibri" panose="020F0502020204030204" pitchFamily="34" charset="0"/>
              </a:rPr>
              <a:t>Juan Carlos Zuniga, InterDigital Labs</a:t>
            </a:r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(EC SG Chair</a:t>
            </a:r>
            <a:r>
              <a:rPr lang="en-US" sz="2800" dirty="0">
                <a:latin typeface="Calibri" panose="020F0502020204030204" pitchFamily="34" charset="0"/>
              </a:rPr>
              <a:t>)</a:t>
            </a:r>
          </a:p>
          <a:p>
            <a:endParaRPr lang="en-US" sz="2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MAC Privacy Experiment - Overview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46200"/>
            <a:ext cx="8458200" cy="55118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</a:rPr>
              <a:t>MAC Privacy trial carried out at both IEEE </a:t>
            </a:r>
            <a:r>
              <a:rPr lang="en-US" sz="2400" dirty="0">
                <a:latin typeface="Calibri" panose="020F0502020204030204" pitchFamily="34" charset="0"/>
              </a:rPr>
              <a:t>802 Berlin plenary </a:t>
            </a:r>
            <a:r>
              <a:rPr lang="en-US" sz="2400" dirty="0" smtClean="0">
                <a:latin typeface="Calibri" panose="020F0502020204030204" pitchFamily="34" charset="0"/>
              </a:rPr>
              <a:t>and IETF 92 Dallas meetings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IEEE 802 Plenary, Berlin, Germany, 8-13 March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IETF 92 meeting, Dallas, TX, USA, 23-27 March</a:t>
            </a:r>
          </a:p>
          <a:p>
            <a:pPr lvl="1"/>
            <a:endParaRPr lang="en-US" sz="2000" dirty="0">
              <a:latin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</a:rPr>
              <a:t>Successful trial showed no major issues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Only minor configurations required for DHCP Server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IETF NOC considering including setup at all future IETF meetings </a:t>
            </a:r>
          </a:p>
          <a:p>
            <a:pPr lvl="1"/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</a:rPr>
              <a:t>Next Steps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Document privacy leakage findings with DHCP identifiers</a:t>
            </a:r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6640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52412"/>
            <a:ext cx="8229600" cy="11271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MAC Privacy Trial – Berlin Results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588000"/>
          </a:xfrm>
        </p:spPr>
        <p:txBody>
          <a:bodyPr/>
          <a:lstStyle/>
          <a:p>
            <a:pPr eaLnBrk="1" hangingPunct="1"/>
            <a:r>
              <a:rPr lang="en-US" sz="1800" b="1" dirty="0" smtClean="0">
                <a:latin typeface="Calibri" panose="020F0502020204030204" pitchFamily="34" charset="0"/>
                <a:cs typeface="Arial"/>
              </a:rPr>
              <a:t>MAC address randomization experiment run on IEEE 802 wireless network during Berlin plenary meeting</a:t>
            </a:r>
          </a:p>
          <a:p>
            <a:pPr eaLnBrk="1" hangingPunct="1"/>
            <a:endParaRPr lang="en-US" sz="2800" b="1" dirty="0">
              <a:latin typeface="Calibri" panose="020F0502020204030204" pitchFamily="34" charset="0"/>
              <a:cs typeface="Arial"/>
            </a:endParaRPr>
          </a:p>
          <a:p>
            <a:pPr eaLnBrk="1" hangingPunct="1"/>
            <a:endParaRPr lang="en-US" sz="2800" b="1" dirty="0" smtClean="0">
              <a:latin typeface="Calibri" panose="020F0502020204030204" pitchFamily="34" charset="0"/>
              <a:cs typeface="Arial"/>
            </a:endParaRPr>
          </a:p>
          <a:p>
            <a:pPr eaLnBrk="1" hangingPunct="1"/>
            <a:endParaRPr lang="en-US" sz="2800" b="1" dirty="0">
              <a:latin typeface="Calibri" panose="020F0502020204030204" pitchFamily="34" charset="0"/>
              <a:cs typeface="Arial"/>
            </a:endParaRPr>
          </a:p>
          <a:p>
            <a:pPr eaLnBrk="1" hangingPunct="1"/>
            <a:endParaRPr lang="en-US" sz="2800" b="1" dirty="0" smtClean="0">
              <a:latin typeface="Calibri" panose="020F0502020204030204" pitchFamily="34" charset="0"/>
              <a:cs typeface="Arial"/>
            </a:endParaRPr>
          </a:p>
          <a:p>
            <a:pPr eaLnBrk="1" hangingPunct="1"/>
            <a:endParaRPr lang="en-US" sz="2800" b="1" dirty="0">
              <a:latin typeface="Calibri" panose="020F0502020204030204" pitchFamily="34" charset="0"/>
              <a:cs typeface="Arial"/>
            </a:endParaRPr>
          </a:p>
          <a:p>
            <a:pPr eaLnBrk="1" hangingPunct="1"/>
            <a:endParaRPr lang="en-US" sz="2800" b="1" dirty="0" smtClean="0">
              <a:latin typeface="Calibri" panose="020F0502020204030204" pitchFamily="34" charset="0"/>
              <a:cs typeface="Arial"/>
            </a:endParaRPr>
          </a:p>
          <a:p>
            <a:pPr eaLnBrk="1" hangingPunct="1"/>
            <a:endParaRPr lang="en-US" sz="2800" b="1" dirty="0">
              <a:latin typeface="Calibri" panose="020F0502020204030204" pitchFamily="34" charset="0"/>
              <a:cs typeface="Arial"/>
            </a:endParaRPr>
          </a:p>
          <a:p>
            <a:pPr eaLnBrk="1" hangingPunct="1"/>
            <a:endParaRPr lang="en-US" sz="2800" b="1" dirty="0" smtClean="0">
              <a:latin typeface="Calibri" panose="020F0502020204030204" pitchFamily="34" charset="0"/>
              <a:cs typeface="Arial"/>
            </a:endParaRPr>
          </a:p>
          <a:p>
            <a:pPr eaLnBrk="1" hangingPunct="1"/>
            <a:r>
              <a:rPr lang="en-US" sz="1800" b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[Strong support from </a:t>
            </a:r>
            <a:r>
              <a:rPr lang="en-US" sz="1800" b="1" dirty="0" err="1" smtClean="0">
                <a:latin typeface="Calibri" panose="020F0502020204030204" pitchFamily="34" charset="0"/>
                <a:cs typeface="Courier New" panose="02070309020205020404" pitchFamily="49" charset="0"/>
              </a:rPr>
              <a:t>Verilan</a:t>
            </a:r>
            <a:r>
              <a:rPr lang="en-US" sz="1800" b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 and Warren Kumari (Google)]</a:t>
            </a:r>
          </a:p>
          <a:p>
            <a:pPr eaLnBrk="1" hangingPunct="1"/>
            <a:r>
              <a:rPr lang="en-US" sz="1800" b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More </a:t>
            </a:r>
            <a:r>
              <a:rPr lang="en-US" sz="1800" b="1" dirty="0">
                <a:latin typeface="Calibri" panose="020F0502020204030204" pitchFamily="34" charset="0"/>
                <a:cs typeface="Courier New" panose="02070309020205020404" pitchFamily="49" charset="0"/>
              </a:rPr>
              <a:t>info available at the trial Wiki page: 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http://goo.gl/eFUM9h</a:t>
            </a:r>
          </a:p>
          <a:p>
            <a:pPr eaLnBrk="1" hangingPunct="1"/>
            <a:endParaRPr lang="en-US" sz="2800" b="1" dirty="0" smtClean="0">
              <a:latin typeface="Calibri" panose="020F0502020204030204" pitchFamily="34" charset="0"/>
              <a:cs typeface="Arial"/>
            </a:endParaRPr>
          </a:p>
          <a:p>
            <a:pPr eaLnBrk="1" hangingPunct="1"/>
            <a:endParaRPr lang="en-US" sz="2800" b="1" dirty="0">
              <a:latin typeface="Calibri" panose="020F0502020204030204" pitchFamily="34" charset="0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5555" t="12177" r="12443"/>
          <a:stretch/>
        </p:blipFill>
        <p:spPr>
          <a:xfrm>
            <a:off x="1143000" y="1828800"/>
            <a:ext cx="6858000" cy="401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8305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66850" y="527518"/>
            <a:ext cx="5848350" cy="460244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MAC Privacy Trial - Setup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3400" y="1368464"/>
            <a:ext cx="8141677" cy="4652597"/>
          </a:xfrm>
        </p:spPr>
        <p:txBody>
          <a:bodyPr/>
          <a:lstStyle/>
          <a:p>
            <a:r>
              <a:rPr lang="en-US" sz="2400" dirty="0" smtClean="0"/>
              <a:t>WLAN address randomization scripts developed and provided now for 4 different </a:t>
            </a:r>
            <a:r>
              <a:rPr lang="en-US" sz="2400" dirty="0" err="1" smtClean="0"/>
              <a:t>OSes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Microsoft Windows (tested on Windows 7)</a:t>
            </a:r>
          </a:p>
          <a:p>
            <a:pPr lvl="1"/>
            <a:r>
              <a:rPr lang="en-US" sz="2000" dirty="0" smtClean="0"/>
              <a:t>Apple Mac </a:t>
            </a:r>
            <a:r>
              <a:rPr lang="en-US" sz="2000" dirty="0"/>
              <a:t>OS X (tested on Version 10.10, alias </a:t>
            </a:r>
            <a:r>
              <a:rPr lang="en-US" sz="2000" dirty="0" smtClean="0"/>
              <a:t>Yosemite)</a:t>
            </a:r>
          </a:p>
          <a:p>
            <a:pPr lvl="1"/>
            <a:r>
              <a:rPr lang="en-US" sz="2000" dirty="0"/>
              <a:t>GNU Linux (tested on </a:t>
            </a:r>
            <a:r>
              <a:rPr lang="en-US" sz="2000" dirty="0" err="1"/>
              <a:t>Debian</a:t>
            </a:r>
            <a:r>
              <a:rPr lang="en-US" sz="2000" dirty="0"/>
              <a:t> testing/unstable, Ubuntu </a:t>
            </a:r>
            <a:r>
              <a:rPr lang="en-US" sz="2000" dirty="0" smtClean="0"/>
              <a:t>13.10, </a:t>
            </a:r>
            <a:r>
              <a:rPr lang="en-US" sz="2000" dirty="0"/>
              <a:t>and Fedora </a:t>
            </a:r>
            <a:r>
              <a:rPr lang="en-US" sz="2000" dirty="0" smtClean="0"/>
              <a:t>20)</a:t>
            </a:r>
          </a:p>
          <a:p>
            <a:pPr lvl="1"/>
            <a:r>
              <a:rPr lang="en-US" sz="2000" dirty="0"/>
              <a:t>Android </a:t>
            </a:r>
            <a:r>
              <a:rPr lang="en-US" sz="2000" dirty="0" smtClean="0"/>
              <a:t>(tested on Nexus 4, Jelly </a:t>
            </a:r>
            <a:r>
              <a:rPr lang="en-US" sz="2000" dirty="0"/>
              <a:t>Bean </a:t>
            </a:r>
            <a:r>
              <a:rPr lang="en-US" sz="2000" dirty="0" smtClean="0"/>
              <a:t>4.2.2, and </a:t>
            </a:r>
            <a:r>
              <a:rPr lang="en-US" sz="2000" dirty="0"/>
              <a:t>Nexus </a:t>
            </a:r>
            <a:r>
              <a:rPr lang="en-US" sz="2000" dirty="0" smtClean="0"/>
              <a:t>5, CyanoGen12 Android 5.0.2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Probes on DHCP and wireless network infrastructure 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492231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Business#3 Technical Presentations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55000" lnSpcReduction="20000"/>
          </a:bodyPr>
          <a:lstStyle/>
          <a:p>
            <a:r>
              <a:rPr lang="en-US" i="1" dirty="0" smtClean="0">
                <a:latin typeface="Calibri" panose="020F0502020204030204" pitchFamily="34" charset="0"/>
              </a:rPr>
              <a:t>W3C Privacy Interest Group (PING) meeting during IETF 92</a:t>
            </a:r>
          </a:p>
          <a:p>
            <a:pPr lvl="1"/>
            <a:r>
              <a:rPr lang="en-US" i="1" dirty="0">
                <a:latin typeface="Calibri" panose="020F0502020204030204" pitchFamily="34" charset="0"/>
              </a:rPr>
              <a:t>=&gt; Brief overview of the IEEE 802 Executive Committee Privacy Recommendation Study Group and the </a:t>
            </a:r>
            <a:r>
              <a:rPr lang="en-US" i="1" dirty="0" err="1">
                <a:latin typeface="Calibri" panose="020F0502020204030204" pitchFamily="34" charset="0"/>
              </a:rPr>
              <a:t>WiFi</a:t>
            </a:r>
            <a:r>
              <a:rPr lang="en-US" i="1" dirty="0">
                <a:latin typeface="Calibri" panose="020F0502020204030204" pitchFamily="34" charset="0"/>
              </a:rPr>
              <a:t> Privacy Experiment @ IETF 92 (Juan-Carlos Zuniga</a:t>
            </a:r>
            <a:r>
              <a:rPr lang="en-US" i="1" dirty="0" smtClean="0">
                <a:latin typeface="Calibri" panose="020F0502020204030204" pitchFamily="34" charset="0"/>
              </a:rPr>
              <a:t>)</a:t>
            </a:r>
            <a:endParaRPr lang="en-US" i="1" dirty="0">
              <a:latin typeface="Calibri" panose="020F0502020204030204" pitchFamily="34" charset="0"/>
            </a:endParaRPr>
          </a:p>
          <a:p>
            <a:pPr lvl="1"/>
            <a:r>
              <a:rPr lang="en-US" i="1" dirty="0">
                <a:latin typeface="Calibri" panose="020F0502020204030204" pitchFamily="34" charset="0"/>
              </a:rPr>
              <a:t>=&gt; W3C TAG finding “Securing the Web” </a:t>
            </a:r>
            <a:r>
              <a:rPr lang="en-US" i="1" dirty="0" smtClean="0">
                <a:latin typeface="Calibri" panose="020F0502020204030204" pitchFamily="34" charset="0"/>
              </a:rPr>
              <a:t>and </a:t>
            </a:r>
            <a:r>
              <a:rPr lang="en-US" i="1" dirty="0">
                <a:latin typeface="Calibri" panose="020F0502020204030204" pitchFamily="34" charset="0"/>
              </a:rPr>
              <a:t>Requirements for Powerful Features </a:t>
            </a:r>
            <a:r>
              <a:rPr lang="en-US" i="1" dirty="0" smtClean="0">
                <a:latin typeface="Calibri" panose="020F0502020204030204" pitchFamily="34" charset="0"/>
              </a:rPr>
              <a:t>(</a:t>
            </a:r>
            <a:r>
              <a:rPr lang="en-US" i="1" dirty="0">
                <a:latin typeface="Calibri" panose="020F0502020204030204" pitchFamily="34" charset="0"/>
              </a:rPr>
              <a:t>Mark Nottingham</a:t>
            </a:r>
            <a:r>
              <a:rPr lang="en-US" i="1" dirty="0" smtClean="0">
                <a:latin typeface="Calibri" panose="020F0502020204030204" pitchFamily="34" charset="0"/>
              </a:rPr>
              <a:t>)</a:t>
            </a:r>
            <a:endParaRPr lang="en-US" i="1" dirty="0">
              <a:latin typeface="Calibri" panose="020F0502020204030204" pitchFamily="34" charset="0"/>
            </a:endParaRPr>
          </a:p>
          <a:p>
            <a:pPr lvl="1"/>
            <a:r>
              <a:rPr lang="en-US" i="1" dirty="0">
                <a:latin typeface="Calibri" panose="020F0502020204030204" pitchFamily="34" charset="0"/>
              </a:rPr>
              <a:t>=&gt; Deprecating support for insecure origins for </a:t>
            </a:r>
            <a:r>
              <a:rPr lang="en-US" i="1" dirty="0" err="1">
                <a:latin typeface="Calibri" panose="020F0502020204030204" pitchFamily="34" charset="0"/>
              </a:rPr>
              <a:t>Geolocation</a:t>
            </a:r>
            <a:r>
              <a:rPr lang="en-US" i="1" dirty="0">
                <a:latin typeface="Calibri" panose="020F0502020204030204" pitchFamily="34" charset="0"/>
              </a:rPr>
              <a:t> and Proposed Edited Recommendation </a:t>
            </a:r>
            <a:r>
              <a:rPr lang="en-US" i="1" dirty="0" err="1">
                <a:latin typeface="Calibri" panose="020F0502020204030204" pitchFamily="34" charset="0"/>
              </a:rPr>
              <a:t>Geolocation</a:t>
            </a:r>
            <a:r>
              <a:rPr lang="en-US" i="1" dirty="0">
                <a:latin typeface="Calibri" panose="020F0502020204030204" pitchFamily="34" charset="0"/>
              </a:rPr>
              <a:t> API Specification </a:t>
            </a:r>
            <a:r>
              <a:rPr lang="en-US" i="1" dirty="0" smtClean="0">
                <a:latin typeface="Calibri" panose="020F0502020204030204" pitchFamily="34" charset="0"/>
              </a:rPr>
              <a:t>(</a:t>
            </a:r>
            <a:r>
              <a:rPr lang="en-US" i="1" dirty="0" err="1" smtClean="0">
                <a:latin typeface="Calibri" panose="020F0502020204030204" pitchFamily="34" charset="0"/>
              </a:rPr>
              <a:t>Giri</a:t>
            </a:r>
            <a:r>
              <a:rPr lang="en-US" i="1" dirty="0" smtClean="0">
                <a:latin typeface="Calibri" panose="020F0502020204030204" pitchFamily="34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</a:rPr>
              <a:t>Mandyam</a:t>
            </a:r>
            <a:r>
              <a:rPr lang="en-US" i="1" dirty="0" smtClean="0">
                <a:latin typeface="Calibri" panose="020F0502020204030204" pitchFamily="34" charset="0"/>
              </a:rPr>
              <a:t>)</a:t>
            </a:r>
            <a:endParaRPr lang="en-US" i="1" dirty="0">
              <a:latin typeface="Calibri" panose="020F0502020204030204" pitchFamily="34" charset="0"/>
            </a:endParaRPr>
          </a:p>
          <a:p>
            <a:pPr lvl="1"/>
            <a:r>
              <a:rPr lang="en-US" i="1" dirty="0">
                <a:latin typeface="Calibri" panose="020F0502020204030204" pitchFamily="34" charset="0"/>
              </a:rPr>
              <a:t>=&gt; A intro to a privacy issue/requirement from </a:t>
            </a:r>
            <a:r>
              <a:rPr lang="en-US" i="1" dirty="0" err="1">
                <a:latin typeface="Calibri" panose="020F0502020204030204" pitchFamily="34" charset="0"/>
              </a:rPr>
              <a:t>Alibaba</a:t>
            </a:r>
            <a:r>
              <a:rPr lang="en-US" i="1" dirty="0">
                <a:latin typeface="Calibri" panose="020F0502020204030204" pitchFamily="34" charset="0"/>
              </a:rPr>
              <a:t> (</a:t>
            </a:r>
            <a:r>
              <a:rPr lang="en-US" i="1" dirty="0" err="1">
                <a:latin typeface="Calibri" panose="020F0502020204030204" pitchFamily="34" charset="0"/>
              </a:rPr>
              <a:t>Kepeng</a:t>
            </a:r>
            <a:r>
              <a:rPr lang="en-US" i="1" dirty="0">
                <a:latin typeface="Calibri" panose="020F0502020204030204" pitchFamily="34" charset="0"/>
              </a:rPr>
              <a:t> Li</a:t>
            </a:r>
            <a:r>
              <a:rPr lang="en-US" i="1" dirty="0" smtClean="0">
                <a:latin typeface="Calibri" panose="020F0502020204030204" pitchFamily="34" charset="0"/>
              </a:rPr>
              <a:t>)</a:t>
            </a:r>
            <a:endParaRPr lang="en-US" i="1" dirty="0">
              <a:latin typeface="Calibri" panose="020F0502020204030204" pitchFamily="34" charset="0"/>
            </a:endParaRPr>
          </a:p>
          <a:p>
            <a:pPr lvl="1"/>
            <a:r>
              <a:rPr lang="en-US" i="1" dirty="0">
                <a:latin typeface="Calibri" panose="020F0502020204030204" pitchFamily="34" charset="0"/>
              </a:rPr>
              <a:t>=&gt; Ongoing PING work - privacy guidance, reviews, etc</a:t>
            </a:r>
            <a:r>
              <a:rPr lang="en-US" i="1" dirty="0" smtClean="0">
                <a:latin typeface="Calibri" panose="020F0502020204030204" pitchFamily="34" charset="0"/>
              </a:rPr>
              <a:t>.</a:t>
            </a:r>
          </a:p>
          <a:p>
            <a:pPr lvl="1"/>
            <a:r>
              <a:rPr lang="en-US" i="1" dirty="0">
                <a:latin typeface="Calibri" panose="020F0502020204030204" pitchFamily="34" charset="0"/>
                <a:hlinkClick r:id="rId2"/>
              </a:rPr>
              <a:t>https://</a:t>
            </a:r>
            <a:r>
              <a:rPr lang="en-US" i="1" dirty="0" smtClean="0">
                <a:latin typeface="Calibri" panose="020F0502020204030204" pitchFamily="34" charset="0"/>
                <a:hlinkClick r:id="rId2"/>
              </a:rPr>
              <a:t>lists.w3.org/Archives/Public/public-privacy/2015AprJun/0009.html</a:t>
            </a:r>
            <a:r>
              <a:rPr lang="en-US" i="1" dirty="0" smtClean="0">
                <a:latin typeface="Calibri" panose="020F0502020204030204" pitchFamily="34" charset="0"/>
              </a:rPr>
              <a:t> </a:t>
            </a:r>
            <a:endParaRPr lang="en-US" i="1" dirty="0">
              <a:latin typeface="Calibri" panose="020F0502020204030204" pitchFamily="34" charset="0"/>
            </a:endParaRPr>
          </a:p>
          <a:p>
            <a:pPr lvl="1"/>
            <a:endParaRPr lang="en-US" i="1" dirty="0" smtClean="0">
              <a:latin typeface="Calibri" panose="020F0502020204030204" pitchFamily="34" charset="0"/>
            </a:endParaRPr>
          </a:p>
          <a:p>
            <a:r>
              <a:rPr lang="en-US" i="1" dirty="0" smtClean="0">
                <a:latin typeface="Calibri" panose="020F0502020204030204" pitchFamily="34" charset="0"/>
              </a:rPr>
              <a:t>Confidentiality </a:t>
            </a:r>
            <a:r>
              <a:rPr lang="en-US" i="1" dirty="0">
                <a:latin typeface="Calibri" panose="020F0502020204030204" pitchFamily="34" charset="0"/>
              </a:rPr>
              <a:t>in the Face of Pervasive Surveillance: A Threat Model and Problem </a:t>
            </a:r>
            <a:r>
              <a:rPr lang="en-US" i="1" dirty="0" smtClean="0">
                <a:latin typeface="Calibri" panose="020F0502020204030204" pitchFamily="34" charset="0"/>
              </a:rPr>
              <a:t>Statement (IAB/IETF)</a:t>
            </a:r>
          </a:p>
          <a:p>
            <a:pPr lvl="1"/>
            <a:r>
              <a:rPr lang="en-US" i="1" dirty="0" smtClean="0">
                <a:latin typeface="Calibri" panose="020F0502020204030204" pitchFamily="34" charset="0"/>
              </a:rPr>
              <a:t>Document includes section on Tracking of MAC addresses</a:t>
            </a:r>
          </a:p>
          <a:p>
            <a:pPr lvl="1"/>
            <a:r>
              <a:rPr lang="en-US" i="1" dirty="0">
                <a:latin typeface="Calibri" panose="020F0502020204030204" pitchFamily="34" charset="0"/>
                <a:hlinkClick r:id="rId3"/>
              </a:rPr>
              <a:t>http://</a:t>
            </a:r>
            <a:r>
              <a:rPr lang="en-US" i="1" dirty="0" smtClean="0">
                <a:latin typeface="Calibri" panose="020F0502020204030204" pitchFamily="34" charset="0"/>
                <a:hlinkClick r:id="rId3"/>
              </a:rPr>
              <a:t>tools.ietf.org/html/draft-iab-privsec-confidentiality-threat</a:t>
            </a:r>
            <a:r>
              <a:rPr lang="en-US" i="1" dirty="0" smtClean="0">
                <a:latin typeface="Calibri" panose="020F0502020204030204" pitchFamily="34" charset="0"/>
              </a:rPr>
              <a:t> </a:t>
            </a:r>
          </a:p>
          <a:p>
            <a:endParaRPr lang="en-US" i="1" dirty="0">
              <a:latin typeface="Calibri" panose="020F0502020204030204" pitchFamily="34" charset="0"/>
            </a:endParaRPr>
          </a:p>
          <a:p>
            <a:r>
              <a:rPr lang="en-US" i="1" dirty="0" smtClean="0">
                <a:latin typeface="Calibri" panose="020F0502020204030204" pitchFamily="34" charset="0"/>
              </a:rPr>
              <a:t>Max Riegel (Nokia Networks)</a:t>
            </a:r>
          </a:p>
          <a:p>
            <a:pPr lvl="1"/>
            <a:r>
              <a:rPr lang="en-US" i="1" dirty="0" smtClean="0">
                <a:latin typeface="Calibri" panose="020F0502020204030204" pitchFamily="34" charset="0"/>
              </a:rPr>
              <a:t>Initial thoughts about privacy aspects on P802.1CF specification</a:t>
            </a:r>
          </a:p>
          <a:p>
            <a:pPr lvl="1"/>
            <a:r>
              <a:rPr lang="en-US" i="1" dirty="0" smtClean="0">
                <a:latin typeface="Calibri" panose="020F0502020204030204" pitchFamily="34" charset="0"/>
                <a:hlinkClick r:id="rId4"/>
              </a:rPr>
              <a:t>https://mentor.ieee.org/omniran/dcn/15/omniran-15-0015-00-CF00-privacy-engineered-access-network.pptx</a:t>
            </a:r>
            <a:r>
              <a:rPr lang="en-US" i="1" dirty="0" smtClean="0">
                <a:latin typeface="Calibri" panose="020F0502020204030204" pitchFamily="34" charset="0"/>
              </a:rPr>
              <a:t> </a:t>
            </a:r>
          </a:p>
          <a:p>
            <a:pPr lvl="1"/>
            <a:endParaRPr lang="en-US" i="1" dirty="0" smtClean="0">
              <a:latin typeface="Calibri" panose="020F0502020204030204" pitchFamily="34" charset="0"/>
            </a:endParaRPr>
          </a:p>
          <a:p>
            <a:endParaRPr lang="en-US" i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76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Business#4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4754563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Next steps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Submit PAR for pre-circulation at IEEE 802 July plenary</a:t>
            </a:r>
          </a:p>
          <a:p>
            <a:pPr lvl="1"/>
            <a:endParaRPr lang="en-US" sz="2400" dirty="0" smtClean="0">
              <a:latin typeface="Calibri" panose="020F0502020204030204" pitchFamily="34" charset="0"/>
            </a:endParaRP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Continue call for proposals to discuss technical topics</a:t>
            </a:r>
          </a:p>
          <a:p>
            <a:pPr marL="1257300" lvl="2" indent="-457200" eaLnBrk="1" hangingPunct="1">
              <a:buAutoNum type="arabicParenBoth"/>
            </a:pPr>
            <a:r>
              <a:rPr lang="en-US" sz="2000" dirty="0">
                <a:latin typeface="Calibri" panose="020F0502020204030204" pitchFamily="34" charset="0"/>
              </a:rPr>
              <a:t>Threat Model for Privacy at Link Layer </a:t>
            </a:r>
          </a:p>
          <a:p>
            <a:pPr marL="1257300" lvl="2" indent="-457200" eaLnBrk="1" hangingPunct="1">
              <a:buAutoNum type="arabicParenBoth"/>
            </a:pPr>
            <a:r>
              <a:rPr lang="en-US" sz="2000" dirty="0">
                <a:latin typeface="Calibri" panose="020F0502020204030204" pitchFamily="34" charset="0"/>
              </a:rPr>
              <a:t>Privacy Issues at Link </a:t>
            </a:r>
            <a:r>
              <a:rPr lang="en-US" sz="2000" dirty="0" smtClean="0">
                <a:latin typeface="Calibri" panose="020F0502020204030204" pitchFamily="34" charset="0"/>
              </a:rPr>
              <a:t>Layer</a:t>
            </a:r>
          </a:p>
          <a:p>
            <a:pPr marL="1257300" lvl="2" indent="-457200" eaLnBrk="1" hangingPunct="1">
              <a:buAutoNum type="arabicParenBoth"/>
            </a:pPr>
            <a:r>
              <a:rPr lang="en-US" sz="2000" dirty="0" smtClean="0">
                <a:latin typeface="Calibri" panose="020F0502020204030204" pitchFamily="34" charset="0"/>
              </a:rPr>
              <a:t>Proposals </a:t>
            </a:r>
            <a:r>
              <a:rPr lang="en-US" sz="2000" dirty="0">
                <a:latin typeface="Calibri" panose="020F0502020204030204" pitchFamily="34" charset="0"/>
              </a:rPr>
              <a:t>regarding functionalities in IEEE 802 protocols to improve </a:t>
            </a:r>
            <a:r>
              <a:rPr lang="en-US" sz="2000" dirty="0" smtClean="0">
                <a:latin typeface="Calibri" panose="020F0502020204030204" pitchFamily="34" charset="0"/>
              </a:rPr>
              <a:t>Privacy</a:t>
            </a:r>
          </a:p>
          <a:p>
            <a:pPr marL="1257300" lvl="2" indent="-457200" eaLnBrk="1" hangingPunct="1">
              <a:buAutoNum type="arabicParenBoth"/>
            </a:pPr>
            <a:r>
              <a:rPr lang="en-US" sz="2000" dirty="0" smtClean="0">
                <a:latin typeface="Calibri" panose="020F0502020204030204" pitchFamily="34" charset="0"/>
              </a:rPr>
              <a:t>Proposals </a:t>
            </a:r>
            <a:r>
              <a:rPr lang="en-US" sz="2000" dirty="0">
                <a:latin typeface="Calibri" panose="020F0502020204030204" pitchFamily="34" charset="0"/>
              </a:rPr>
              <a:t>regarding measuring levels of Privacy on Internet </a:t>
            </a:r>
            <a:r>
              <a:rPr lang="en-US" sz="2000" dirty="0" smtClean="0">
                <a:latin typeface="Calibri" panose="020F0502020204030204" pitchFamily="34" charset="0"/>
              </a:rPr>
              <a:t>protocols</a:t>
            </a:r>
          </a:p>
          <a:p>
            <a:pPr marL="1257300" lvl="2" indent="-457200" eaLnBrk="1" hangingPunct="1">
              <a:buAutoNum type="arabicParenBoth"/>
            </a:pPr>
            <a:r>
              <a:rPr lang="en-US" sz="2000" dirty="0" smtClean="0">
                <a:latin typeface="Calibri" panose="020F0502020204030204" pitchFamily="34" charset="0"/>
              </a:rPr>
              <a:t>Implications </a:t>
            </a:r>
            <a:r>
              <a:rPr lang="en-US" sz="2000" dirty="0">
                <a:latin typeface="Calibri" panose="020F0502020204030204" pitchFamily="34" charset="0"/>
              </a:rPr>
              <a:t>of MAC address </a:t>
            </a:r>
            <a:r>
              <a:rPr lang="en-US" sz="2000" dirty="0" smtClean="0">
                <a:latin typeface="Calibri" panose="020F0502020204030204" pitchFamily="34" charset="0"/>
              </a:rPr>
              <a:t>changes</a:t>
            </a:r>
          </a:p>
          <a:p>
            <a:pPr marL="1257300" lvl="2" indent="-457200" eaLnBrk="1" hangingPunct="1">
              <a:buAutoNum type="arabicParenBoth"/>
            </a:pPr>
            <a:r>
              <a:rPr lang="en-US" sz="2000" dirty="0" smtClean="0">
                <a:latin typeface="Calibri" panose="020F0502020204030204" pitchFamily="34" charset="0"/>
              </a:rPr>
              <a:t>Other…</a:t>
            </a:r>
            <a:endParaRPr lang="en-US" sz="2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Business#4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7637"/>
            <a:ext cx="8610600" cy="4754563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Upcoming meetings</a:t>
            </a:r>
            <a:endParaRPr lang="en-US" sz="2400" dirty="0">
              <a:latin typeface="Calibri" panose="020F0502020204030204" pitchFamily="34" charset="0"/>
            </a:endParaRP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3 June 2015, (10:00 AM ET), Teleconference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10 June 2015, (10:00 AM ET), Teleconference (if needed)</a:t>
            </a:r>
          </a:p>
          <a:p>
            <a:pPr lvl="2"/>
            <a:r>
              <a:rPr lang="en-US" sz="2000" dirty="0">
                <a:latin typeface="Calibri" panose="020F0502020204030204" pitchFamily="34" charset="0"/>
              </a:rPr>
              <a:t>Potential PAR/CSD submission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1 July 2015, (10:00 AM ET), Teleconference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13-17 July 2015, IEEE 802 Plenary meeting in Waikoloa, HI, </a:t>
            </a:r>
            <a:r>
              <a:rPr lang="en-US" sz="2400" dirty="0" smtClean="0">
                <a:latin typeface="Calibri" panose="020F0502020204030204" pitchFamily="34" charset="0"/>
              </a:rPr>
              <a:t>USA</a:t>
            </a:r>
          </a:p>
          <a:p>
            <a:pPr lvl="1"/>
            <a:endParaRPr lang="en-US" sz="2800" i="1" dirty="0" smtClean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Meeting adjourned at</a:t>
            </a:r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79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</a:rPr>
              <a:t>Conference Call Details 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89037"/>
            <a:ext cx="8763000" cy="4525963"/>
          </a:xfrm>
        </p:spPr>
        <p:txBody>
          <a:bodyPr>
            <a:noAutofit/>
          </a:bodyPr>
          <a:lstStyle/>
          <a:p>
            <a:r>
              <a:rPr lang="en-GB" sz="1800" dirty="0" smtClean="0">
                <a:latin typeface="Calibri" panose="020F0502020204030204" pitchFamily="34" charset="0"/>
              </a:rPr>
              <a:t>Wednesday</a:t>
            </a:r>
            <a:r>
              <a:rPr lang="en-GB" sz="1800" dirty="0">
                <a:latin typeface="Calibri" panose="020F0502020204030204" pitchFamily="34" charset="0"/>
              </a:rPr>
              <a:t>, </a:t>
            </a:r>
            <a:r>
              <a:rPr lang="en-US" sz="1800" dirty="0" smtClean="0">
                <a:latin typeface="Calibri" panose="020F0502020204030204" pitchFamily="34" charset="0"/>
              </a:rPr>
              <a:t>April 15</a:t>
            </a:r>
            <a:r>
              <a:rPr lang="en-US" sz="1800" baseline="30000" dirty="0" smtClean="0">
                <a:latin typeface="Calibri" panose="020F0502020204030204" pitchFamily="34" charset="0"/>
              </a:rPr>
              <a:t>th</a:t>
            </a:r>
            <a:r>
              <a:rPr lang="en-US" sz="1800" dirty="0" smtClean="0">
                <a:latin typeface="Calibri" panose="020F0502020204030204" pitchFamily="34" charset="0"/>
              </a:rPr>
              <a:t>, 2015, 10:00-11:00am EDT</a:t>
            </a:r>
          </a:p>
          <a:p>
            <a:pPr lvl="3"/>
            <a:endParaRPr lang="en-US" sz="600" dirty="0" smtClean="0">
              <a:latin typeface="Calibri" panose="020F0502020204030204" pitchFamily="34" charset="0"/>
            </a:endParaRPr>
          </a:p>
          <a:p>
            <a:r>
              <a:rPr lang="en-US" sz="1800" dirty="0" err="1" smtClean="0">
                <a:latin typeface="Calibri" panose="020F0502020204030204" pitchFamily="34" charset="0"/>
              </a:rPr>
              <a:t>WebEX</a:t>
            </a:r>
            <a:r>
              <a:rPr lang="en-US" sz="1800" dirty="0" smtClean="0">
                <a:latin typeface="Calibri" panose="020F0502020204030204" pitchFamily="34" charset="0"/>
              </a:rPr>
              <a:t>: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</a:rPr>
              <a:t>Meeting Number: </a:t>
            </a:r>
            <a:r>
              <a:rPr lang="en-US" sz="1600" dirty="0" smtClean="0">
                <a:latin typeface="Calibri" panose="020F0502020204030204" pitchFamily="34" charset="0"/>
              </a:rPr>
              <a:t>743 119 796 </a:t>
            </a:r>
            <a:endParaRPr lang="en-US" sz="1600" dirty="0">
              <a:latin typeface="Calibri" panose="020F0502020204030204" pitchFamily="34" charset="0"/>
            </a:endParaRPr>
          </a:p>
          <a:p>
            <a:pPr lvl="1"/>
            <a:r>
              <a:rPr lang="en-US" sz="1600" dirty="0">
                <a:latin typeface="Calibri" panose="020F0502020204030204" pitchFamily="34" charset="0"/>
              </a:rPr>
              <a:t>Meeting Password: </a:t>
            </a:r>
            <a:r>
              <a:rPr lang="en-US" sz="1600" dirty="0" err="1">
                <a:latin typeface="Calibri" panose="020F0502020204030204" pitchFamily="34" charset="0"/>
              </a:rPr>
              <a:t>privecsg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</a:p>
          <a:p>
            <a:pPr lvl="1"/>
            <a:r>
              <a:rPr lang="en-US" sz="1600" dirty="0" smtClean="0">
                <a:latin typeface="Calibri" panose="020F0502020204030204" pitchFamily="34" charset="0"/>
              </a:rPr>
              <a:t>To join this meeting (also from mobile devices):</a:t>
            </a:r>
          </a:p>
          <a:p>
            <a:pPr marL="1143000" lvl="2" indent="-342900">
              <a:buAutoNum type="arabicPeriod"/>
            </a:pPr>
            <a:r>
              <a:rPr lang="en-US" sz="1400" dirty="0" smtClean="0">
                <a:latin typeface="Calibri" panose="020F0502020204030204" pitchFamily="34" charset="0"/>
              </a:rPr>
              <a:t>Go to </a:t>
            </a:r>
            <a:r>
              <a:rPr lang="en-US" sz="1200" u="sng" dirty="0">
                <a:hlinkClick r:id="rId3"/>
              </a:rPr>
              <a:t>https://premconf.webex.com/premconf/j.php?MTID=m03b8ceed0f420204c6c2528c7380741e </a:t>
            </a:r>
            <a:endParaRPr lang="en-US" sz="1200" u="sng" dirty="0" smtClean="0"/>
          </a:p>
          <a:p>
            <a:pPr marL="1143000" lvl="2" indent="-342900">
              <a:buAutoNum type="arabicPeriod"/>
            </a:pPr>
            <a:r>
              <a:rPr lang="en-US" sz="1400" dirty="0" smtClean="0">
                <a:latin typeface="Calibri" panose="020F0502020204030204" pitchFamily="34" charset="0"/>
              </a:rPr>
              <a:t>If </a:t>
            </a:r>
            <a:r>
              <a:rPr lang="en-US" sz="1400" dirty="0">
                <a:latin typeface="Calibri" panose="020F0502020204030204" pitchFamily="34" charset="0"/>
              </a:rPr>
              <a:t>requested, enter your name and email address. </a:t>
            </a:r>
          </a:p>
          <a:p>
            <a:pPr marL="800100" lvl="2" indent="0">
              <a:buNone/>
            </a:pPr>
            <a:r>
              <a:rPr lang="en-US" sz="1400" dirty="0">
                <a:latin typeface="Calibri" panose="020F0502020204030204" pitchFamily="34" charset="0"/>
              </a:rPr>
              <a:t>3. If a password is required, enter the meeting password: </a:t>
            </a:r>
            <a:r>
              <a:rPr lang="en-US" sz="1400" dirty="0" err="1">
                <a:latin typeface="Calibri" panose="020F0502020204030204" pitchFamily="34" charset="0"/>
              </a:rPr>
              <a:t>privecsg</a:t>
            </a:r>
            <a:r>
              <a:rPr lang="en-US" sz="1400" dirty="0">
                <a:latin typeface="Calibri" panose="020F0502020204030204" pitchFamily="34" charset="0"/>
              </a:rPr>
              <a:t> </a:t>
            </a:r>
          </a:p>
          <a:p>
            <a:pPr marL="800100" lvl="2" indent="0">
              <a:buNone/>
            </a:pPr>
            <a:r>
              <a:rPr lang="en-US" sz="1400" dirty="0">
                <a:latin typeface="Calibri" panose="020F0502020204030204" pitchFamily="34" charset="0"/>
              </a:rPr>
              <a:t>4. Click "Join". </a:t>
            </a:r>
          </a:p>
          <a:p>
            <a:pPr marL="800100" lvl="2" indent="0">
              <a:buNone/>
            </a:pPr>
            <a:r>
              <a:rPr lang="en-US" sz="1400" dirty="0">
                <a:latin typeface="Calibri" panose="020F0502020204030204" pitchFamily="34" charset="0"/>
              </a:rPr>
              <a:t>5. Follow the instructions that appear on your screen. </a:t>
            </a:r>
            <a:endParaRPr lang="en-US" sz="1600" dirty="0">
              <a:latin typeface="Calibri" panose="020F050202020403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</a:rPr>
              <a:t>Teleconference information</a:t>
            </a:r>
            <a:endParaRPr lang="en-US" sz="2000" dirty="0">
              <a:latin typeface="Calibri" panose="020F0502020204030204" pitchFamily="34" charset="0"/>
            </a:endParaRPr>
          </a:p>
          <a:p>
            <a:pPr lvl="1"/>
            <a:r>
              <a:rPr lang="en-US" sz="1600" dirty="0">
                <a:latin typeface="Calibri" panose="020F0502020204030204" pitchFamily="34" charset="0"/>
              </a:rPr>
              <a:t>Provide your phone number when you join the meeting to receive a call back. </a:t>
            </a:r>
            <a:endParaRPr lang="en-US" sz="1600" dirty="0" smtClean="0">
              <a:latin typeface="Calibri" panose="020F0502020204030204" pitchFamily="34" charset="0"/>
            </a:endParaRPr>
          </a:p>
          <a:p>
            <a:pPr lvl="1"/>
            <a:r>
              <a:rPr lang="en-US" sz="1600" dirty="0" smtClean="0">
                <a:latin typeface="Calibri" panose="020F0502020204030204" pitchFamily="34" charset="0"/>
              </a:rPr>
              <a:t>Alternatively</a:t>
            </a:r>
            <a:r>
              <a:rPr lang="en-US" sz="1600" dirty="0">
                <a:latin typeface="Calibri" panose="020F0502020204030204" pitchFamily="34" charset="0"/>
              </a:rPr>
              <a:t>, you can call: </a:t>
            </a:r>
            <a:endParaRPr lang="en-US" sz="1600" dirty="0" smtClean="0">
              <a:latin typeface="Calibri" panose="020F0502020204030204" pitchFamily="34" charset="0"/>
            </a:endParaRPr>
          </a:p>
          <a:p>
            <a:pPr lvl="2"/>
            <a:r>
              <a:rPr lang="en-US" sz="1050" dirty="0" smtClean="0">
                <a:latin typeface="Calibri" panose="020F0502020204030204" pitchFamily="34" charset="0"/>
              </a:rPr>
              <a:t>Call-in </a:t>
            </a:r>
            <a:r>
              <a:rPr lang="en-US" sz="1050" dirty="0">
                <a:latin typeface="Calibri" panose="020F0502020204030204" pitchFamily="34" charset="0"/>
              </a:rPr>
              <a:t>number (Premiere): 1-719-867-1571  (US/Canada) </a:t>
            </a:r>
            <a:endParaRPr lang="en-US" sz="1050" dirty="0" smtClean="0">
              <a:latin typeface="Calibri" panose="020F0502020204030204" pitchFamily="34" charset="0"/>
            </a:endParaRPr>
          </a:p>
          <a:p>
            <a:pPr lvl="2"/>
            <a:r>
              <a:rPr lang="en-US" sz="1050" dirty="0" smtClean="0">
                <a:latin typeface="Calibri" panose="020F0502020204030204" pitchFamily="34" charset="0"/>
              </a:rPr>
              <a:t>Show </a:t>
            </a:r>
            <a:r>
              <a:rPr lang="en-US" sz="1050" dirty="0">
                <a:latin typeface="Calibri" panose="020F0502020204030204" pitchFamily="34" charset="0"/>
              </a:rPr>
              <a:t>global numbers: </a:t>
            </a:r>
            <a:r>
              <a:rPr lang="en-US" sz="1050" u="sng" dirty="0">
                <a:latin typeface="Calibri" panose="020F0502020204030204" pitchFamily="34" charset="0"/>
                <a:hlinkClick r:id="rId4"/>
              </a:rPr>
              <a:t>https://www.myrcplus.com/cnums.asp?bwebid=8369444&amp;ppc=542167&amp;num=1&amp;num2=1719-867-1571</a:t>
            </a:r>
            <a:r>
              <a:rPr lang="en-US" sz="1050" dirty="0">
                <a:latin typeface="Calibri" panose="020F0502020204030204" pitchFamily="34" charset="0"/>
              </a:rPr>
              <a:t> </a:t>
            </a:r>
            <a:endParaRPr lang="en-US" sz="1050" dirty="0" smtClean="0">
              <a:latin typeface="Calibri" panose="020F0502020204030204" pitchFamily="34" charset="0"/>
            </a:endParaRPr>
          </a:p>
          <a:p>
            <a:pPr lvl="1"/>
            <a:r>
              <a:rPr lang="en-US" sz="1600" dirty="0" smtClean="0">
                <a:latin typeface="Calibri" panose="020F0502020204030204" pitchFamily="34" charset="0"/>
              </a:rPr>
              <a:t>Attendee </a:t>
            </a:r>
            <a:r>
              <a:rPr lang="en-US" sz="1600" dirty="0">
                <a:latin typeface="Calibri" panose="020F0502020204030204" pitchFamily="34" charset="0"/>
              </a:rPr>
              <a:t>access code: 542167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58200" cy="609600"/>
          </a:xfrm>
        </p:spPr>
        <p:txBody>
          <a:bodyPr/>
          <a:lstStyle/>
          <a:p>
            <a:r>
              <a:rPr lang="en-US" altLang="en-US" sz="3200" dirty="0" smtClean="0"/>
              <a:t>Guidelines for IEEE-SA Meetings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33400" y="4572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GB" altLang="en-US" b="1" u="sng">
              <a:solidFill>
                <a:srgbClr val="000099"/>
              </a:solidFill>
              <a:latin typeface="Helvetica" panose="020B0604020202020204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33400" y="12954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30238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altLang="en-US" sz="700" u="sng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anose="020B0604020202020204" pitchFamily="34" charset="0"/>
              </a:rPr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anose="020B0604020202020204" pitchFamily="34" charset="0"/>
              </a:rPr>
              <a:t>Don’t discuss specific license rates, terms, or conditions.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300">
                <a:solidFill>
                  <a:srgbClr val="000099"/>
                </a:solidFill>
                <a:latin typeface="Arial" panose="020B0604020202020204" pitchFamily="34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GB" altLang="en-US" sz="1300">
                <a:solidFill>
                  <a:srgbClr val="000099"/>
                </a:solidFill>
                <a:latin typeface="Arial" panose="020B0604020202020204" pitchFamily="34" charset="0"/>
              </a:rPr>
              <a:t>Technical considerations remain primary focus</a:t>
            </a:r>
            <a:endParaRPr lang="en-US" altLang="en-US" sz="130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anose="020B0604020202020204" pitchFamily="34" charset="0"/>
              </a:rPr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anose="020B0604020202020204" pitchFamily="34" charset="0"/>
              </a:rPr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000" b="1">
                <a:solidFill>
                  <a:srgbClr val="000099"/>
                </a:solidFill>
                <a:latin typeface="Arial" panose="020B060402020202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</a:br>
            <a:endParaRPr lang="en-US" altLang="en-US" sz="1200" b="1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See </a:t>
            </a:r>
            <a:r>
              <a:rPr lang="en-US" altLang="en-US" sz="1200" b="1" i="1">
                <a:solidFill>
                  <a:srgbClr val="000099"/>
                </a:solidFill>
                <a:latin typeface="Arial" panose="020B0604020202020204" pitchFamily="34" charset="0"/>
              </a:rPr>
              <a:t>IEEE-SA Standards Board Operations Manual</a:t>
            </a:r>
            <a: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, clause 5.3.10 and </a:t>
            </a:r>
            <a:r>
              <a:rPr lang="en-GB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“Promoting Competition and Innovation: What You Need to Know about the IEEE Standards Association's Antitrust and Competition Policy”</a:t>
            </a:r>
            <a: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 for more details.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endParaRPr lang="en-US" altLang="en-US" sz="1200" b="1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This slide set is available </a:t>
            </a:r>
            <a:b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</a:br>
            <a: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at https://development.standards.ieee.org/myproject/Public/mytools/mob/slideset.ppt</a:t>
            </a:r>
          </a:p>
        </p:txBody>
      </p:sp>
    </p:spTree>
    <p:extLst>
      <p:ext uri="{BB962C8B-B14F-4D97-AF65-F5344CB8AC3E}">
        <p14:creationId xmlns:p14="http://schemas.microsoft.com/office/powerpoint/2010/main" val="21389141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Resources – URLs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Link to IEEE Disclosure of Affiliation </a:t>
            </a:r>
          </a:p>
          <a:p>
            <a:pPr lvl="1"/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hlinkClick r:id="rId3"/>
              </a:rPr>
              <a:t>http://standards.ieee.org/faqs/affiliationFAQ.html</a:t>
            </a:r>
            <a:endParaRPr lang="en-US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Links to IEEE Antitrust Guidelines</a:t>
            </a:r>
          </a:p>
          <a:p>
            <a:pPr lvl="1"/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hlinkClick r:id="rId4"/>
              </a:rPr>
              <a:t>http://standards.ieee.org/resources/antitrust-guidelines.pdf</a:t>
            </a:r>
            <a:endParaRPr lang="en-US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Link to IEEE Code of Ethics</a:t>
            </a:r>
          </a:p>
          <a:p>
            <a:pPr lvl="1"/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hlinkClick r:id="rId5"/>
              </a:rPr>
              <a:t>http://www.ieee.org/web/membership/ethics/code_ethics.html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 </a:t>
            </a:r>
          </a:p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Link to IEEE Patent Policy</a:t>
            </a:r>
          </a:p>
          <a:p>
            <a:pPr lvl="1"/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hlinkClick r:id="rId6"/>
              </a:rPr>
              <a:t>http://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hlinkClick r:id="rId6"/>
              </a:rPr>
              <a:t>standards.ieee.org/about/sasb/patcom/materials.html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</a:rPr>
              <a:t> </a:t>
            </a:r>
            <a:endParaRPr lang="en-US" dirty="0">
              <a:solidFill>
                <a:srgbClr val="1F497D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55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Agenda</a:t>
            </a:r>
          </a:p>
        </p:txBody>
      </p:sp>
      <p:sp>
        <p:nvSpPr>
          <p:cNvPr id="410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36637"/>
            <a:ext cx="8382000" cy="4525963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Calibri" panose="020F0502020204030204" pitchFamily="34" charset="0"/>
              </a:rPr>
              <a:t>Welcome</a:t>
            </a:r>
            <a:endParaRPr lang="en-US" sz="2000" dirty="0">
              <a:latin typeface="Calibri" panose="020F050202020403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</a:rPr>
              <a:t>Chair's </a:t>
            </a:r>
            <a:r>
              <a:rPr lang="en-US" sz="2000" dirty="0">
                <a:latin typeface="Calibri" panose="020F0502020204030204" pitchFamily="34" charset="0"/>
              </a:rPr>
              <a:t>slides</a:t>
            </a:r>
          </a:p>
          <a:p>
            <a:pPr lvl="1"/>
            <a:r>
              <a:rPr lang="en-US" sz="1800" dirty="0" smtClean="0">
                <a:latin typeface="Calibri" panose="020F0502020204030204" pitchFamily="34" charset="0"/>
              </a:rPr>
              <a:t>IEEE Slides</a:t>
            </a:r>
          </a:p>
          <a:p>
            <a:pPr lvl="1"/>
            <a:r>
              <a:rPr lang="en-US" sz="1800" dirty="0" smtClean="0">
                <a:latin typeface="Calibri" panose="020F0502020204030204" pitchFamily="34" charset="0"/>
              </a:rPr>
              <a:t>Call meeting to order</a:t>
            </a:r>
            <a:endParaRPr lang="en-US" sz="1800" dirty="0">
              <a:latin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</a:rPr>
              <a:t>Group’s updates</a:t>
            </a:r>
          </a:p>
          <a:p>
            <a:pPr lvl="1"/>
            <a:r>
              <a:rPr lang="en-US" sz="1800" dirty="0" smtClean="0">
                <a:latin typeface="Calibri" panose="020F0502020204030204" pitchFamily="34" charset="0"/>
              </a:rPr>
              <a:t>Privacy EC SG PAR/CSD</a:t>
            </a:r>
            <a:endParaRPr lang="en-US" sz="1800" dirty="0">
              <a:latin typeface="Calibri" panose="020F0502020204030204" pitchFamily="34" charset="0"/>
            </a:endParaRPr>
          </a:p>
          <a:p>
            <a:pPr lvl="1"/>
            <a:r>
              <a:rPr lang="en-US" sz="1800" dirty="0" smtClean="0">
                <a:latin typeface="Calibri" panose="020F0502020204030204" pitchFamily="34" charset="0"/>
              </a:rPr>
              <a:t>IEEE802/IETF MAC Privacy Trials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Technical </a:t>
            </a:r>
            <a:r>
              <a:rPr lang="en-US" sz="2000" dirty="0">
                <a:latin typeface="Calibri" panose="020F0502020204030204" pitchFamily="34" charset="0"/>
              </a:rPr>
              <a:t>Topics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</a:rPr>
              <a:t>Threat Model for Privacy at Link </a:t>
            </a:r>
            <a:r>
              <a:rPr lang="en-US" sz="1600" dirty="0" smtClean="0">
                <a:latin typeface="Calibri" panose="020F0502020204030204" pitchFamily="34" charset="0"/>
              </a:rPr>
              <a:t>Layer </a:t>
            </a:r>
            <a:endParaRPr lang="en-US" sz="1600" dirty="0">
              <a:latin typeface="Calibri" panose="020F0502020204030204" pitchFamily="34" charset="0"/>
            </a:endParaRPr>
          </a:p>
          <a:p>
            <a:pPr lvl="1"/>
            <a:r>
              <a:rPr lang="en-US" sz="1800" dirty="0" smtClean="0">
                <a:latin typeface="Calibri" panose="020F0502020204030204" pitchFamily="34" charset="0"/>
              </a:rPr>
              <a:t>IETF IAB Confidentiality Threat Model and Problem Statement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600" dirty="0" smtClean="0">
                <a:latin typeface="Calibri" panose="020F0502020204030204" pitchFamily="34" charset="0"/>
              </a:rPr>
              <a:t>Privacy </a:t>
            </a:r>
            <a:r>
              <a:rPr lang="en-US" sz="1600" dirty="0">
                <a:latin typeface="Calibri" panose="020F0502020204030204" pitchFamily="34" charset="0"/>
              </a:rPr>
              <a:t>Issues at Link Layer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600" dirty="0" smtClean="0">
                <a:latin typeface="Calibri" panose="020F0502020204030204" pitchFamily="34" charset="0"/>
              </a:rPr>
              <a:t>Proposals </a:t>
            </a:r>
            <a:r>
              <a:rPr lang="en-US" sz="1600" dirty="0">
                <a:latin typeface="Calibri" panose="020F0502020204030204" pitchFamily="34" charset="0"/>
              </a:rPr>
              <a:t>regarding functionalities in IEEE 802 protocols to improve Privacy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600" dirty="0" smtClean="0">
                <a:latin typeface="Calibri" panose="020F0502020204030204" pitchFamily="34" charset="0"/>
              </a:rPr>
              <a:t>Proposals </a:t>
            </a:r>
            <a:r>
              <a:rPr lang="en-US" sz="1600" dirty="0">
                <a:latin typeface="Calibri" panose="020F0502020204030204" pitchFamily="34" charset="0"/>
              </a:rPr>
              <a:t>regarding measuring levels of Privacy on Internet </a:t>
            </a:r>
            <a:r>
              <a:rPr lang="en-US" sz="1600" dirty="0" smtClean="0">
                <a:latin typeface="Calibri" panose="020F0502020204030204" pitchFamily="34" charset="0"/>
              </a:rPr>
              <a:t>protocols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600" dirty="0" smtClean="0">
                <a:latin typeface="Calibri" panose="020F0502020204030204" pitchFamily="34" charset="0"/>
              </a:rPr>
              <a:t>Implications of MAC address changes</a:t>
            </a:r>
            <a:endParaRPr lang="en-US" sz="1600" dirty="0">
              <a:latin typeface="Calibri" panose="020F0502020204030204" pitchFamily="34" charset="0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sz="1600" dirty="0" smtClean="0">
                <a:latin typeface="Calibri" panose="020F0502020204030204" pitchFamily="34" charset="0"/>
              </a:rPr>
              <a:t>Other</a:t>
            </a:r>
            <a:endParaRPr lang="en-US" sz="1600" dirty="0">
              <a:latin typeface="Calibri" panose="020F050202020403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</a:rPr>
              <a:t>Next </a:t>
            </a:r>
            <a:r>
              <a:rPr lang="en-US" sz="2000" dirty="0">
                <a:latin typeface="Calibri" panose="020F0502020204030204" pitchFamily="34" charset="0"/>
              </a:rPr>
              <a:t>Steps</a:t>
            </a:r>
            <a:r>
              <a:rPr lang="en-US" sz="2000" dirty="0" smtClean="0">
                <a:latin typeface="Calibri" panose="020F0502020204030204" pitchFamily="34" charset="0"/>
              </a:rPr>
              <a:t/>
            </a:r>
            <a:br>
              <a:rPr lang="en-US" sz="2000" dirty="0" smtClean="0">
                <a:latin typeface="Calibri" panose="020F0502020204030204" pitchFamily="34" charset="0"/>
              </a:rPr>
            </a:br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4102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3363" indent="-180975">
              <a:spcBef>
                <a:spcPct val="20000"/>
              </a:spcBef>
              <a:buFontTx/>
              <a:buChar char="•"/>
            </a:pPr>
            <a:endParaRPr lang="en-US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Business#1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590800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Calibri" panose="020F0502020204030204" pitchFamily="34" charset="0"/>
              </a:rPr>
              <a:t>Call Meeting to Order</a:t>
            </a:r>
          </a:p>
          <a:p>
            <a:pPr lvl="1"/>
            <a:r>
              <a:rPr lang="en-GB" sz="2000" dirty="0" smtClean="0">
                <a:latin typeface="Calibri" panose="020F0502020204030204" pitchFamily="34" charset="0"/>
              </a:rPr>
              <a:t>Meeting called to order by chair at </a:t>
            </a:r>
          </a:p>
          <a:p>
            <a:r>
              <a:rPr lang="en-GB" sz="2400" dirty="0" smtClean="0">
                <a:latin typeface="Calibri" panose="020F0502020204030204" pitchFamily="34" charset="0"/>
              </a:rPr>
              <a:t>Minutes taker</a:t>
            </a:r>
          </a:p>
          <a:p>
            <a:pPr lvl="1"/>
            <a:r>
              <a:rPr lang="en-GB" sz="2000" dirty="0" smtClean="0">
                <a:latin typeface="Calibri" panose="020F0502020204030204" pitchFamily="34" charset="0"/>
              </a:rPr>
              <a:t> </a:t>
            </a:r>
          </a:p>
          <a:p>
            <a:r>
              <a:rPr lang="en-GB" sz="2400" dirty="0" smtClean="0">
                <a:latin typeface="Calibri" panose="020F0502020204030204" pitchFamily="34" charset="0"/>
              </a:rPr>
              <a:t>Roll Call</a:t>
            </a:r>
          </a:p>
          <a:p>
            <a:endParaRPr 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381320"/>
              </p:ext>
            </p:extLst>
          </p:nvPr>
        </p:nvGraphicFramePr>
        <p:xfrm>
          <a:off x="914400" y="3520440"/>
          <a:ext cx="77724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9280"/>
                <a:gridCol w="1859280"/>
                <a:gridCol w="243840"/>
                <a:gridCol w="1905000"/>
                <a:gridCol w="1905000"/>
              </a:tblGrid>
              <a:tr h="2921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Affiliation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Affiliation</a:t>
                      </a:r>
                      <a:endParaRPr lang="en-US" sz="1400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Juan Carlos Zuniga (Chair)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InterDigital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Piers O’Hanlon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Oxford Internet Institute</a:t>
                      </a: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Mathieu Cunche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INRIA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Walter Pienciak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IEEE-SA</a:t>
                      </a: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Antonio de la </a:t>
                      </a:r>
                      <a:r>
                        <a:rPr lang="en-US" sz="14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Oliva</a:t>
                      </a:r>
                      <a:endParaRPr lang="en-US" sz="1400" dirty="0" smtClean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UC3M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Karen Randall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Randall-Consulting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Dan Harkins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Aruba</a:t>
                      </a:r>
                      <a:r>
                        <a:rPr lang="en-US" sz="140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Networks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Max Riegel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NSN</a:t>
                      </a: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Paul Lambert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Marvell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Dan Romascanu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Avaya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Soo Bum Lee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Qualcomm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Rene Struik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Struik Security Consultancy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Robert</a:t>
                      </a:r>
                      <a:r>
                        <a:rPr lang="en-US" sz="140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Moskowitz</a:t>
                      </a:r>
                      <a:endParaRPr lang="en-US" sz="1400" dirty="0" smtClean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Verizon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Brian Weis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Cisco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Business#2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Agenda bashing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 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Approval of minutes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 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Reports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Group’s updates</a:t>
            </a:r>
          </a:p>
          <a:p>
            <a:pPr lvl="2"/>
            <a:r>
              <a:rPr lang="en-US" dirty="0">
                <a:latin typeface="Calibri" panose="020F0502020204030204" pitchFamily="34" charset="0"/>
              </a:rPr>
              <a:t>Privacy EC SG </a:t>
            </a:r>
            <a:r>
              <a:rPr lang="en-US" dirty="0" smtClean="0">
                <a:latin typeface="Calibri" panose="020F0502020204030204" pitchFamily="34" charset="0"/>
              </a:rPr>
              <a:t>PAR/CSD</a:t>
            </a:r>
          </a:p>
          <a:p>
            <a:pPr lvl="2"/>
            <a:r>
              <a:rPr lang="en-US" dirty="0">
                <a:latin typeface="Calibri" panose="020F0502020204030204" pitchFamily="34" charset="0"/>
              </a:rPr>
              <a:t>IEEE802/IETF MAC Privacy </a:t>
            </a:r>
            <a:r>
              <a:rPr lang="en-US" dirty="0" smtClean="0">
                <a:latin typeface="Calibri" panose="020F0502020204030204" pitchFamily="34" charset="0"/>
              </a:rPr>
              <a:t>Trials</a:t>
            </a:r>
            <a:endParaRPr lang="en-US" dirty="0">
              <a:latin typeface="Calibri" panose="020F0502020204030204" pitchFamily="34" charset="0"/>
            </a:endParaRPr>
          </a:p>
          <a:p>
            <a:pPr lvl="2">
              <a:buNone/>
            </a:pPr>
            <a:endParaRPr lang="en-US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52412"/>
            <a:ext cx="8229600" cy="11271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IEEE 802 Privacy Rec PAR/CSD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01737"/>
            <a:ext cx="8686800" cy="55880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Calibri" panose="020F0502020204030204" pitchFamily="34" charset="0"/>
                <a:cs typeface="Arial"/>
              </a:rPr>
              <a:t>Privacy Recommendation PAR/CSD proposal presented and discussed during Berlin’s interim meeting</a:t>
            </a:r>
          </a:p>
          <a:p>
            <a:pPr lvl="1" eaLnBrk="1" hangingPunct="1"/>
            <a:endParaRPr lang="en-US" sz="2000" dirty="0" smtClean="0">
              <a:latin typeface="Calibri" panose="020F0502020204030204" pitchFamily="34" charset="0"/>
              <a:cs typeface="Arial"/>
            </a:endParaRPr>
          </a:p>
          <a:p>
            <a:pPr eaLnBrk="1" hangingPunct="1"/>
            <a:r>
              <a:rPr lang="en-US" sz="2400" dirty="0" smtClean="0">
                <a:latin typeface="Calibri" panose="020F0502020204030204" pitchFamily="34" charset="0"/>
                <a:cs typeface="Arial"/>
              </a:rPr>
              <a:t>PAR/CSD </a:t>
            </a:r>
            <a:r>
              <a:rPr lang="en-US" sz="2400" dirty="0">
                <a:latin typeface="Calibri" panose="020F0502020204030204" pitchFamily="34" charset="0"/>
                <a:cs typeface="Arial"/>
              </a:rPr>
              <a:t>Presentation</a:t>
            </a:r>
            <a:endParaRPr lang="en-US" sz="2400" dirty="0">
              <a:latin typeface="Calibri" panose="020F0502020204030204" pitchFamily="34" charset="0"/>
              <a:cs typeface="Arial"/>
              <a:hlinkClick r:id="rId2"/>
            </a:endParaRPr>
          </a:p>
          <a:p>
            <a:pPr lvl="1" eaLnBrk="1" hangingPunct="1"/>
            <a:r>
              <a:rPr lang="en-US" sz="2000" dirty="0">
                <a:latin typeface="Calibri" panose="020F0502020204030204" pitchFamily="34" charset="0"/>
                <a:cs typeface="Arial"/>
                <a:hlinkClick r:id="rId2"/>
              </a:rPr>
              <a:t>https://</a:t>
            </a:r>
            <a:r>
              <a:rPr lang="en-US" sz="2000" dirty="0" smtClean="0">
                <a:latin typeface="Calibri" panose="020F0502020204030204" pitchFamily="34" charset="0"/>
                <a:cs typeface="Arial"/>
                <a:hlinkClick r:id="rId2"/>
              </a:rPr>
              <a:t>mentor.ieee.org/privecsg/dcn/15/privecsg-15-0004-02-0000-privacy-recommendation-par-csd-proposal.pptx</a:t>
            </a:r>
            <a:endParaRPr lang="en-US" sz="2000" dirty="0" smtClean="0">
              <a:latin typeface="Calibri" panose="020F0502020204030204" pitchFamily="34" charset="0"/>
              <a:cs typeface="Arial"/>
            </a:endParaRPr>
          </a:p>
          <a:p>
            <a:pPr lvl="1" eaLnBrk="1" hangingPunct="1"/>
            <a:endParaRPr lang="en-US" dirty="0">
              <a:latin typeface="Calibri" panose="020F0502020204030204" pitchFamily="34" charset="0"/>
              <a:cs typeface="Arial"/>
            </a:endParaRPr>
          </a:p>
          <a:p>
            <a:pPr eaLnBrk="1" hangingPunct="1"/>
            <a:r>
              <a:rPr lang="en-US" sz="2400" dirty="0">
                <a:latin typeface="Calibri" panose="020F0502020204030204" pitchFamily="34" charset="0"/>
                <a:cs typeface="Arial"/>
              </a:rPr>
              <a:t>PAR Text</a:t>
            </a:r>
            <a:endParaRPr lang="en-US" sz="2400" dirty="0">
              <a:latin typeface="Calibri" panose="020F0502020204030204" pitchFamily="34" charset="0"/>
              <a:cs typeface="Arial"/>
              <a:hlinkClick r:id="rId2"/>
            </a:endParaRPr>
          </a:p>
          <a:p>
            <a:pPr lvl="1" eaLnBrk="1" hangingPunct="1"/>
            <a:r>
              <a:rPr lang="en-US" sz="2000" dirty="0">
                <a:latin typeface="Calibri" panose="020F0502020204030204" pitchFamily="34" charset="0"/>
                <a:cs typeface="Arial"/>
                <a:hlinkClick r:id="rId3"/>
              </a:rPr>
              <a:t>https://mentor.ieee.org/privecsg/dcn/15/privecsg-15-0006-00-ecsg-privacy-recommendation-par-proposal.pdf</a:t>
            </a:r>
            <a:r>
              <a:rPr lang="en-US" sz="2000" dirty="0">
                <a:latin typeface="Calibri" panose="020F0502020204030204" pitchFamily="34" charset="0"/>
                <a:cs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194338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52412"/>
            <a:ext cx="8229600" cy="11271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IEEE 802 Privacy Rec PAR/CSD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01737"/>
            <a:ext cx="8686800" cy="55880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Calibri" panose="020F0502020204030204" pitchFamily="34" charset="0"/>
                <a:cs typeface="Arial"/>
              </a:rPr>
              <a:t>Received </a:t>
            </a:r>
            <a:r>
              <a:rPr lang="en-US" sz="2400" dirty="0">
                <a:latin typeface="Calibri" panose="020F0502020204030204" pitchFamily="34" charset="0"/>
                <a:cs typeface="Arial"/>
              </a:rPr>
              <a:t>comments</a:t>
            </a:r>
          </a:p>
          <a:p>
            <a:pPr lvl="1" eaLnBrk="1" hangingPunct="1"/>
            <a:r>
              <a:rPr lang="en-US" sz="2000" dirty="0">
                <a:latin typeface="Calibri" panose="020F0502020204030204" pitchFamily="34" charset="0"/>
                <a:cs typeface="Arial"/>
                <a:hlinkClick r:id="rId2"/>
              </a:rPr>
              <a:t>https://mentor.ieee.org/privecsg/dcn/15/privecsg-15-0010-00-ecsg-par-csd-comments-received.pptx</a:t>
            </a:r>
            <a:r>
              <a:rPr lang="en-US" sz="2000" dirty="0">
                <a:latin typeface="Calibri" panose="020F0502020204030204" pitchFamily="34" charset="0"/>
                <a:cs typeface="Arial"/>
              </a:rPr>
              <a:t> </a:t>
            </a:r>
            <a:endParaRPr lang="en-US" sz="2000" dirty="0" smtClean="0">
              <a:latin typeface="Calibri" panose="020F0502020204030204" pitchFamily="34" charset="0"/>
              <a:cs typeface="Arial"/>
            </a:endParaRPr>
          </a:p>
          <a:p>
            <a:pPr lvl="1" eaLnBrk="1" hangingPunct="1"/>
            <a:endParaRPr lang="en-US" sz="2000" dirty="0">
              <a:latin typeface="Calibri" panose="020F0502020204030204" pitchFamily="34" charset="0"/>
              <a:cs typeface="Arial"/>
            </a:endParaRPr>
          </a:p>
          <a:p>
            <a:pPr eaLnBrk="1" hangingPunct="1"/>
            <a:r>
              <a:rPr lang="en-US" sz="2400" dirty="0" smtClean="0">
                <a:latin typeface="Calibri" panose="020F0502020204030204" pitchFamily="34" charset="0"/>
                <a:cs typeface="Arial"/>
              </a:rPr>
              <a:t>Response </a:t>
            </a:r>
            <a:r>
              <a:rPr lang="en-US" sz="2400" dirty="0">
                <a:latin typeface="Calibri" panose="020F0502020204030204" pitchFamily="34" charset="0"/>
                <a:cs typeface="Arial"/>
              </a:rPr>
              <a:t>to PAR CSD comments</a:t>
            </a:r>
          </a:p>
          <a:p>
            <a:pPr lvl="1" eaLnBrk="1" hangingPunct="1"/>
            <a:r>
              <a:rPr lang="en-US" sz="2000" dirty="0">
                <a:latin typeface="Calibri" panose="020F0502020204030204" pitchFamily="34" charset="0"/>
                <a:cs typeface="Arial"/>
                <a:hlinkClick r:id="rId3"/>
              </a:rPr>
              <a:t>https://mentor.ieee.org/privecsg/dcn/15/privecsg-15-0013-01-0000-response-to-par-csd-comments.pptx</a:t>
            </a:r>
            <a:r>
              <a:rPr lang="en-US" sz="2000" dirty="0">
                <a:latin typeface="Calibri" panose="020F0502020204030204" pitchFamily="34" charset="0"/>
                <a:cs typeface="Arial"/>
              </a:rPr>
              <a:t> </a:t>
            </a:r>
          </a:p>
          <a:p>
            <a:pPr lvl="1" eaLnBrk="1" hangingPunct="1"/>
            <a:endParaRPr lang="en-US" sz="2000" dirty="0" smtClean="0">
              <a:latin typeface="Calibri" panose="020F0502020204030204" pitchFamily="34" charset="0"/>
              <a:cs typeface="Arial"/>
            </a:endParaRPr>
          </a:p>
          <a:p>
            <a:pPr eaLnBrk="1" hangingPunct="1"/>
            <a:r>
              <a:rPr lang="en-US" sz="2400" dirty="0" smtClean="0">
                <a:latin typeface="Calibri" panose="020F0502020204030204" pitchFamily="34" charset="0"/>
                <a:cs typeface="Arial"/>
              </a:rPr>
              <a:t>Currently planning to pre-circulate PAR as an 802.1 WG project proposal</a:t>
            </a:r>
          </a:p>
          <a:p>
            <a:pPr lvl="1" eaLnBrk="1" hangingPunct="1"/>
            <a:endParaRPr lang="en-US" sz="2000" dirty="0">
              <a:latin typeface="Calibri" panose="020F0502020204030204" pitchFamily="34" charset="0"/>
              <a:cs typeface="Arial"/>
            </a:endParaRPr>
          </a:p>
          <a:p>
            <a:pPr eaLnBrk="1" hangingPunct="1"/>
            <a:r>
              <a:rPr lang="en-US" sz="2400" dirty="0" smtClean="0">
                <a:latin typeface="Calibri" panose="020F0502020204030204" pitchFamily="34" charset="0"/>
                <a:cs typeface="Arial"/>
              </a:rPr>
              <a:t>Deadline for consideration at July’s plenary is June 13, 2015</a:t>
            </a:r>
            <a:endParaRPr lang="en-US" sz="2400" dirty="0">
              <a:latin typeface="Calibri" panose="020F0502020204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25937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1082</TotalTime>
  <Words>1026</Words>
  <Application>Microsoft Office PowerPoint</Application>
  <PresentationFormat>On-screen Show (4:3)</PresentationFormat>
  <Paragraphs>207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ＭＳ Ｐゴシック</vt:lpstr>
      <vt:lpstr>Arial</vt:lpstr>
      <vt:lpstr>Calibri</vt:lpstr>
      <vt:lpstr>Courier New</vt:lpstr>
      <vt:lpstr>Helvetica</vt:lpstr>
      <vt:lpstr>Monotype Sorts</vt:lpstr>
      <vt:lpstr>Times</vt:lpstr>
      <vt:lpstr>Times New Roman</vt:lpstr>
      <vt:lpstr>Template</vt:lpstr>
      <vt:lpstr>IEEE 802 EC Privacy Recommendation Study Group April 15th, 2015, Conference Call</vt:lpstr>
      <vt:lpstr>Conference Call Details </vt:lpstr>
      <vt:lpstr>Guidelines for IEEE-SA Meetings</vt:lpstr>
      <vt:lpstr>Resources – URLs</vt:lpstr>
      <vt:lpstr>Agenda</vt:lpstr>
      <vt:lpstr>Business#1</vt:lpstr>
      <vt:lpstr>Business#2</vt:lpstr>
      <vt:lpstr>IEEE 802 Privacy Rec PAR/CSD</vt:lpstr>
      <vt:lpstr>IEEE 802 Privacy Rec PAR/CSD</vt:lpstr>
      <vt:lpstr>MAC Privacy Experiment - Overview</vt:lpstr>
      <vt:lpstr>MAC Privacy Trial – Berlin Results</vt:lpstr>
      <vt:lpstr>MAC Privacy Trial - Setup</vt:lpstr>
      <vt:lpstr>Business#3 Technical Presentations</vt:lpstr>
      <vt:lpstr>Business#4</vt:lpstr>
      <vt:lpstr>Business#4</vt:lpstr>
    </vt:vector>
  </TitlesOfParts>
  <Company>NIST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Zuniga, Juan Carlos</cp:lastModifiedBy>
  <cp:revision>239</cp:revision>
  <cp:lastPrinted>1998-02-10T13:28:06Z</cp:lastPrinted>
  <dcterms:created xsi:type="dcterms:W3CDTF">2011-12-30T17:06:23Z</dcterms:created>
  <dcterms:modified xsi:type="dcterms:W3CDTF">2015-04-14T21:07:44Z</dcterms:modified>
</cp:coreProperties>
</file>