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265" r:id="rId3"/>
    <p:sldId id="303" r:id="rId4"/>
    <p:sldId id="304" r:id="rId5"/>
    <p:sldId id="266" r:id="rId6"/>
    <p:sldId id="283" r:id="rId7"/>
    <p:sldId id="281" r:id="rId8"/>
    <p:sldId id="298" r:id="rId9"/>
    <p:sldId id="305" r:id="rId10"/>
    <p:sldId id="296" r:id="rId11"/>
    <p:sldId id="306" r:id="rId12"/>
    <p:sldId id="299" r:id="rId13"/>
    <p:sldId id="307" r:id="rId14"/>
    <p:sldId id="285" r:id="rId15"/>
    <p:sldId id="29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98" d="100"/>
          <a:sy n="98" d="100"/>
        </p:scale>
        <p:origin x="8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8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9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95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privecsg-15-0016-00-ecsg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iab-privsec-confidentiality-threat" TargetMode="External"/><Relationship Id="rId2" Type="http://schemas.openxmlformats.org/officeDocument/2006/relationships/hyperlink" Target="https://lists.w3.org/Archives/Public/public-privacy/2015AprJun/000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omniran/dcn/15/omniran-15-0015-00-CF00-privacy-engineered-access-network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mconf.webex.com/premconf/j.php?MTID=m03b8ceed0f420204c6c2528c7380741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rcplus.com/cnums.asp?bwebid=8369444&amp;ppc=542167&amp;num=1&amp;num2=1719-867-157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13-01-0000-response-to-par-csd-comments.pptx" TargetMode="External"/><Relationship Id="rId2" Type="http://schemas.openxmlformats.org/officeDocument/2006/relationships/hyperlink" Target="https://mentor.ieee.org/privecsg/dcn/15/privecsg-15-0010-00-ecsg-par-csd-comments-received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Study Group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April 15</a:t>
            </a:r>
            <a:r>
              <a:rPr lang="en-US" baseline="30000" dirty="0" smtClean="0">
                <a:latin typeface="Calibri" panose="020F0502020204030204" pitchFamily="34" charset="0"/>
              </a:rPr>
              <a:t>th</a:t>
            </a:r>
            <a:r>
              <a:rPr lang="en-US" dirty="0" smtClean="0">
                <a:latin typeface="Calibri" panose="020F0502020204030204" pitchFamily="34" charset="0"/>
              </a:rPr>
              <a:t>, 2015, Conference Call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Privacy Experiment - Overview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6200"/>
            <a:ext cx="8458200" cy="55118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</a:rPr>
              <a:t>MAC Privacy trial carried out at both IEEE </a:t>
            </a:r>
            <a:r>
              <a:rPr lang="en-US" sz="2400" dirty="0">
                <a:latin typeface="Calibri" panose="020F0502020204030204" pitchFamily="34" charset="0"/>
              </a:rPr>
              <a:t>802 Berlin plenary </a:t>
            </a:r>
            <a:r>
              <a:rPr lang="en-US" sz="2400" dirty="0" smtClean="0">
                <a:latin typeface="Calibri" panose="020F0502020204030204" pitchFamily="34" charset="0"/>
              </a:rPr>
              <a:t>and IETF 92 Dallas meetings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802 Plenary, Berlin, Germany, 8-13 March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IETF 92 meeting, Dallas, TX, USA, 23-27 March</a:t>
            </a:r>
          </a:p>
          <a:p>
            <a:pPr lvl="1"/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Successful trial showed no major issues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Only minor configurations required for DHCP Server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IETF NOC considering including setup at all future IETF meetings </a:t>
            </a:r>
          </a:p>
          <a:p>
            <a:pPr lvl="1"/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Document privacy leakage findings with DHCP identifiers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664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Privacy Trial – Berlin Results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88000"/>
          </a:xfrm>
        </p:spPr>
        <p:txBody>
          <a:bodyPr/>
          <a:lstStyle/>
          <a:p>
            <a:pPr eaLnBrk="1" hangingPunct="1"/>
            <a:r>
              <a:rPr lang="en-US" sz="1800" b="1" dirty="0" smtClean="0">
                <a:latin typeface="Calibri" panose="020F0502020204030204" pitchFamily="34" charset="0"/>
                <a:cs typeface="Arial"/>
              </a:rPr>
              <a:t>MAC address randomization experiment run on IEEE 802 wireless network during Berlin plenary meeting</a:t>
            </a:r>
          </a:p>
          <a:p>
            <a:pPr eaLnBrk="1" hangingPunct="1"/>
            <a:endParaRPr lang="en-US" sz="2800" b="1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1800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[Strong support from </a:t>
            </a:r>
            <a:r>
              <a:rPr lang="en-US" sz="1800" b="1" dirty="0" err="1" smtClean="0">
                <a:latin typeface="Calibri" panose="020F0502020204030204" pitchFamily="34" charset="0"/>
                <a:cs typeface="Courier New" panose="02070309020205020404" pitchFamily="49" charset="0"/>
              </a:rPr>
              <a:t>Verilan</a:t>
            </a:r>
            <a:r>
              <a:rPr lang="en-US" sz="1800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and Warren Kumari (Google)]</a:t>
            </a:r>
          </a:p>
          <a:p>
            <a:pPr eaLnBrk="1" hangingPunct="1"/>
            <a:r>
              <a:rPr lang="en-US" sz="1800" b="1" dirty="0" smtClean="0">
                <a:latin typeface="Calibri" panose="020F0502020204030204" pitchFamily="34" charset="0"/>
                <a:cs typeface="Courier New" panose="02070309020205020404" pitchFamily="49" charset="0"/>
              </a:rPr>
              <a:t>More </a:t>
            </a:r>
            <a:r>
              <a:rPr lang="en-US" sz="1800" b="1" dirty="0">
                <a:latin typeface="Calibri" panose="020F0502020204030204" pitchFamily="34" charset="0"/>
                <a:cs typeface="Courier New" panose="02070309020205020404" pitchFamily="49" charset="0"/>
              </a:rPr>
              <a:t>info available at the trial Wiki page: </a:t>
            </a: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ourier New" panose="02070309020205020404" pitchFamily="49" charset="0"/>
              </a:rPr>
              <a:t>http://goo.gl/eFUM9h</a:t>
            </a:r>
          </a:p>
          <a:p>
            <a:pPr eaLnBrk="1" hangingPunct="1"/>
            <a:endParaRPr lang="en-US" sz="28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b="1" dirty="0">
              <a:latin typeface="Calibri" panose="020F0502020204030204" pitchFamily="34" charset="0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555" t="12177" r="12443"/>
          <a:stretch/>
        </p:blipFill>
        <p:spPr>
          <a:xfrm>
            <a:off x="1143000" y="1828800"/>
            <a:ext cx="6858000" cy="401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30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6850" y="527518"/>
            <a:ext cx="5848350" cy="460244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MAC Privacy Trial - Setup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1368464"/>
            <a:ext cx="8141677" cy="4652597"/>
          </a:xfrm>
        </p:spPr>
        <p:txBody>
          <a:bodyPr/>
          <a:lstStyle/>
          <a:p>
            <a:r>
              <a:rPr lang="en-US" sz="2400" dirty="0" smtClean="0"/>
              <a:t>WLAN address randomization scripts developed and provided now for 4 different </a:t>
            </a:r>
            <a:r>
              <a:rPr lang="en-US" sz="2400" dirty="0" err="1" smtClean="0"/>
              <a:t>OSes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Microsoft Windows (tested on Windows 7)</a:t>
            </a:r>
          </a:p>
          <a:p>
            <a:pPr lvl="1"/>
            <a:r>
              <a:rPr lang="en-US" sz="2000" dirty="0" smtClean="0"/>
              <a:t>Apple Mac </a:t>
            </a:r>
            <a:r>
              <a:rPr lang="en-US" sz="2000" dirty="0"/>
              <a:t>OS X (tested on Version 10.10, alias </a:t>
            </a:r>
            <a:r>
              <a:rPr lang="en-US" sz="2000" dirty="0" smtClean="0"/>
              <a:t>Yosemite)</a:t>
            </a:r>
          </a:p>
          <a:p>
            <a:pPr lvl="1"/>
            <a:r>
              <a:rPr lang="en-US" sz="2000" dirty="0"/>
              <a:t>GNU Linux (tested on </a:t>
            </a:r>
            <a:r>
              <a:rPr lang="en-US" sz="2000" dirty="0" err="1"/>
              <a:t>Debian</a:t>
            </a:r>
            <a:r>
              <a:rPr lang="en-US" sz="2000" dirty="0"/>
              <a:t> testing/unstable, Ubuntu </a:t>
            </a:r>
            <a:r>
              <a:rPr lang="en-US" sz="2000" dirty="0" smtClean="0"/>
              <a:t>13.10, </a:t>
            </a:r>
            <a:r>
              <a:rPr lang="en-US" sz="2000" dirty="0"/>
              <a:t>and Fedora </a:t>
            </a:r>
            <a:r>
              <a:rPr lang="en-US" sz="2000" dirty="0" smtClean="0"/>
              <a:t>20)</a:t>
            </a:r>
          </a:p>
          <a:p>
            <a:pPr lvl="1"/>
            <a:r>
              <a:rPr lang="en-US" sz="2000" dirty="0"/>
              <a:t>Android </a:t>
            </a:r>
            <a:r>
              <a:rPr lang="en-US" sz="2000" dirty="0" smtClean="0"/>
              <a:t>(tested on Nexus 4, Jelly </a:t>
            </a:r>
            <a:r>
              <a:rPr lang="en-US" sz="2000" dirty="0"/>
              <a:t>Bean </a:t>
            </a:r>
            <a:r>
              <a:rPr lang="en-US" sz="2000" dirty="0" smtClean="0"/>
              <a:t>4.2.2, and </a:t>
            </a:r>
            <a:r>
              <a:rPr lang="en-US" sz="2000" dirty="0"/>
              <a:t>Nexus </a:t>
            </a:r>
            <a:r>
              <a:rPr lang="en-US" sz="2000" dirty="0" smtClean="0"/>
              <a:t>5, CyanoGen12 Android 5.0.2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Probes on DHCP and wireless network infrastructure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9223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 Technical Presentations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smtClean="0">
                <a:latin typeface="Calibri" panose="020F0502020204030204" pitchFamily="34" charset="0"/>
              </a:rPr>
              <a:t>W3C Privacy Interest Group (PING) meeting during IETF 92</a:t>
            </a: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=&gt; Brief overview of the IEEE 802 Executive Committee Privacy Recommendation Study Group and the </a:t>
            </a:r>
            <a:r>
              <a:rPr lang="en-US" i="1" dirty="0" err="1">
                <a:latin typeface="Calibri" panose="020F0502020204030204" pitchFamily="34" charset="0"/>
              </a:rPr>
              <a:t>WiFi</a:t>
            </a:r>
            <a:r>
              <a:rPr lang="en-US" i="1" dirty="0">
                <a:latin typeface="Calibri" panose="020F0502020204030204" pitchFamily="34" charset="0"/>
              </a:rPr>
              <a:t> Privacy Experiment @ IETF 92 (Juan-Carlos Zuniga</a:t>
            </a:r>
            <a:r>
              <a:rPr lang="en-US" i="1" dirty="0" smtClean="0">
                <a:latin typeface="Calibri" panose="020F0502020204030204" pitchFamily="34" charset="0"/>
              </a:rPr>
              <a:t>)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=&gt; W3C TAG finding “Securing the Web” </a:t>
            </a:r>
            <a:r>
              <a:rPr lang="en-US" i="1" dirty="0" smtClean="0">
                <a:latin typeface="Calibri" panose="020F0502020204030204" pitchFamily="34" charset="0"/>
              </a:rPr>
              <a:t>and </a:t>
            </a:r>
            <a:r>
              <a:rPr lang="en-US" i="1" dirty="0">
                <a:latin typeface="Calibri" panose="020F0502020204030204" pitchFamily="34" charset="0"/>
              </a:rPr>
              <a:t>Requirements for Powerful Features </a:t>
            </a:r>
            <a:r>
              <a:rPr lang="en-US" i="1" dirty="0" smtClean="0">
                <a:latin typeface="Calibri" panose="020F0502020204030204" pitchFamily="34" charset="0"/>
              </a:rPr>
              <a:t>(</a:t>
            </a:r>
            <a:r>
              <a:rPr lang="en-US" i="1" dirty="0">
                <a:latin typeface="Calibri" panose="020F0502020204030204" pitchFamily="34" charset="0"/>
              </a:rPr>
              <a:t>Mark Nottingham</a:t>
            </a:r>
            <a:r>
              <a:rPr lang="en-US" i="1" dirty="0" smtClean="0">
                <a:latin typeface="Calibri" panose="020F0502020204030204" pitchFamily="34" charset="0"/>
              </a:rPr>
              <a:t>)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=&gt; Deprecating support for insecure origins for </a:t>
            </a:r>
            <a:r>
              <a:rPr lang="en-US" i="1" dirty="0" err="1">
                <a:latin typeface="Calibri" panose="020F0502020204030204" pitchFamily="34" charset="0"/>
              </a:rPr>
              <a:t>Geolocation</a:t>
            </a:r>
            <a:r>
              <a:rPr lang="en-US" i="1" dirty="0">
                <a:latin typeface="Calibri" panose="020F0502020204030204" pitchFamily="34" charset="0"/>
              </a:rPr>
              <a:t> and Proposed Edited Recommendation </a:t>
            </a:r>
            <a:r>
              <a:rPr lang="en-US" i="1" dirty="0" err="1">
                <a:latin typeface="Calibri" panose="020F0502020204030204" pitchFamily="34" charset="0"/>
              </a:rPr>
              <a:t>Geolocation</a:t>
            </a:r>
            <a:r>
              <a:rPr lang="en-US" i="1" dirty="0">
                <a:latin typeface="Calibri" panose="020F0502020204030204" pitchFamily="34" charset="0"/>
              </a:rPr>
              <a:t> API Specification </a:t>
            </a:r>
            <a:r>
              <a:rPr lang="en-US" i="1" dirty="0" smtClean="0">
                <a:latin typeface="Calibri" panose="020F0502020204030204" pitchFamily="34" charset="0"/>
              </a:rPr>
              <a:t>(</a:t>
            </a:r>
            <a:r>
              <a:rPr lang="en-US" i="1" dirty="0" err="1" smtClean="0">
                <a:latin typeface="Calibri" panose="020F0502020204030204" pitchFamily="34" charset="0"/>
              </a:rPr>
              <a:t>Giri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Mandyam</a:t>
            </a:r>
            <a:r>
              <a:rPr lang="en-US" i="1" dirty="0" smtClean="0">
                <a:latin typeface="Calibri" panose="020F0502020204030204" pitchFamily="34" charset="0"/>
              </a:rPr>
              <a:t>)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=&gt; A intro to a privacy issue/requirement from </a:t>
            </a:r>
            <a:r>
              <a:rPr lang="en-US" i="1" dirty="0" err="1">
                <a:latin typeface="Calibri" panose="020F0502020204030204" pitchFamily="34" charset="0"/>
              </a:rPr>
              <a:t>Alibaba</a:t>
            </a:r>
            <a:r>
              <a:rPr lang="en-US" i="1" dirty="0">
                <a:latin typeface="Calibri" panose="020F0502020204030204" pitchFamily="34" charset="0"/>
              </a:rPr>
              <a:t> (</a:t>
            </a:r>
            <a:r>
              <a:rPr lang="en-US" i="1" dirty="0" err="1">
                <a:latin typeface="Calibri" panose="020F0502020204030204" pitchFamily="34" charset="0"/>
              </a:rPr>
              <a:t>Kepeng</a:t>
            </a:r>
            <a:r>
              <a:rPr lang="en-US" i="1" dirty="0">
                <a:latin typeface="Calibri" panose="020F0502020204030204" pitchFamily="34" charset="0"/>
              </a:rPr>
              <a:t> Li</a:t>
            </a:r>
            <a:r>
              <a:rPr lang="en-US" i="1" dirty="0" smtClean="0">
                <a:latin typeface="Calibri" panose="020F0502020204030204" pitchFamily="34" charset="0"/>
              </a:rPr>
              <a:t>)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=&gt; Ongoing PING work - privacy guidance, reviews, etc</a:t>
            </a:r>
            <a:r>
              <a:rPr lang="en-US" i="1" dirty="0" smtClean="0">
                <a:latin typeface="Calibri" panose="020F0502020204030204" pitchFamily="34" charset="0"/>
              </a:rPr>
              <a:t>.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hlinkClick r:id="rId2"/>
              </a:rPr>
              <a:t>https://</a:t>
            </a:r>
            <a:r>
              <a:rPr lang="en-US" i="1" dirty="0" smtClean="0">
                <a:latin typeface="Calibri" panose="020F0502020204030204" pitchFamily="34" charset="0"/>
                <a:hlinkClick r:id="rId2"/>
              </a:rPr>
              <a:t>lists.w3.org/Archives/Public/public-privacy/2015AprJun/0009.html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endParaRPr lang="en-US" i="1" dirty="0" smtClean="0">
              <a:latin typeface="Calibri" panose="020F0502020204030204" pitchFamily="34" charset="0"/>
            </a:endParaRPr>
          </a:p>
          <a:p>
            <a:r>
              <a:rPr lang="en-US" i="1" dirty="0" smtClean="0">
                <a:latin typeface="Calibri" panose="020F0502020204030204" pitchFamily="34" charset="0"/>
              </a:rPr>
              <a:t>Confidentiality </a:t>
            </a:r>
            <a:r>
              <a:rPr lang="en-US" i="1" dirty="0">
                <a:latin typeface="Calibri" panose="020F0502020204030204" pitchFamily="34" charset="0"/>
              </a:rPr>
              <a:t>in the Face of Pervasive Surveillance: A Threat Model and Problem </a:t>
            </a:r>
            <a:r>
              <a:rPr lang="en-US" i="1" dirty="0" smtClean="0">
                <a:latin typeface="Calibri" panose="020F0502020204030204" pitchFamily="34" charset="0"/>
              </a:rPr>
              <a:t>Statement (IAB/IETF)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Document includes section on Tracking of MAC addresses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en-US" i="1" dirty="0" smtClean="0">
                <a:latin typeface="Calibri" panose="020F0502020204030204" pitchFamily="34" charset="0"/>
                <a:hlinkClick r:id="rId3"/>
              </a:rPr>
              <a:t>tools.ietf.org/html/draft-iab-privsec-confidentiality-threat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  <a:p>
            <a:endParaRPr lang="en-US" i="1" dirty="0">
              <a:latin typeface="Calibri" panose="020F0502020204030204" pitchFamily="34" charset="0"/>
            </a:endParaRPr>
          </a:p>
          <a:p>
            <a:r>
              <a:rPr lang="en-US" i="1" dirty="0" smtClean="0">
                <a:latin typeface="Calibri" panose="020F0502020204030204" pitchFamily="34" charset="0"/>
              </a:rPr>
              <a:t>Max Riegel (Nokia Networks)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Initial thoughts about privacy aspects on P802.1CF specification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  <a:hlinkClick r:id="rId4"/>
              </a:rPr>
              <a:t>https://mentor.ieee.org/omniran/dcn/15/omniran-15-0015-00-CF00-privacy-engineered-access-network.pptx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  <a:p>
            <a:pPr lvl="1"/>
            <a:endParaRPr lang="en-US" i="1" dirty="0" smtClean="0">
              <a:latin typeface="Calibri" panose="020F0502020204030204" pitchFamily="34" charset="0"/>
            </a:endParaRPr>
          </a:p>
          <a:p>
            <a:endParaRPr lang="en-US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6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Submit PAR for pre-circulation at IEEE 802 July plenary</a:t>
            </a:r>
          </a:p>
          <a:p>
            <a:pPr lvl="1"/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3 June 2015, (10:00 AM ET), Teleconference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10 June 2015, (10:00 AM ET), Teleconference (if needed)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</a:rPr>
              <a:t>Potential PAR/CSD submission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1 July 2015, (10:00 AM ET), Teleconference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13-17 July 2015, IEEE 802 Plenary meeting in Waikoloa, HI, </a:t>
            </a:r>
            <a:r>
              <a:rPr lang="en-US" sz="2400" dirty="0" smtClean="0">
                <a:latin typeface="Calibri" panose="020F0502020204030204" pitchFamily="34" charset="0"/>
              </a:rPr>
              <a:t>USA</a:t>
            </a:r>
          </a:p>
          <a:p>
            <a:pPr lvl="1"/>
            <a:endParaRPr lang="en-US" sz="2800" i="1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Conference Call Details 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89037"/>
            <a:ext cx="8763000" cy="4525963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Calibri" panose="020F0502020204030204" pitchFamily="34" charset="0"/>
              </a:rPr>
              <a:t>Wednesday</a:t>
            </a:r>
            <a:r>
              <a:rPr lang="en-GB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April 15</a:t>
            </a:r>
            <a:r>
              <a:rPr lang="en-US" sz="1800" baseline="30000" dirty="0" smtClean="0">
                <a:latin typeface="Calibri" panose="020F0502020204030204" pitchFamily="34" charset="0"/>
              </a:rPr>
              <a:t>th</a:t>
            </a:r>
            <a:r>
              <a:rPr lang="en-US" sz="1800" dirty="0" smtClean="0">
                <a:latin typeface="Calibri" panose="020F0502020204030204" pitchFamily="34" charset="0"/>
              </a:rPr>
              <a:t>, 2015, 10:00-11:00am EDT</a:t>
            </a:r>
          </a:p>
          <a:p>
            <a:pPr lvl="3"/>
            <a:endParaRPr lang="en-US" sz="600" dirty="0" smtClean="0">
              <a:latin typeface="Calibri" panose="020F0502020204030204" pitchFamily="34" charset="0"/>
            </a:endParaRPr>
          </a:p>
          <a:p>
            <a:r>
              <a:rPr lang="en-US" sz="1800" dirty="0" err="1" smtClean="0">
                <a:latin typeface="Calibri" panose="020F0502020204030204" pitchFamily="34" charset="0"/>
              </a:rPr>
              <a:t>WebEX</a:t>
            </a:r>
            <a:r>
              <a:rPr lang="en-US" sz="1800" dirty="0" smtClean="0"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Number: </a:t>
            </a:r>
            <a:r>
              <a:rPr lang="en-US" sz="1600" dirty="0" smtClean="0">
                <a:latin typeface="Calibri" panose="020F0502020204030204" pitchFamily="34" charset="0"/>
              </a:rPr>
              <a:t>743 119 796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Password: </a:t>
            </a:r>
            <a:r>
              <a:rPr lang="en-US" sz="1600" dirty="0" err="1">
                <a:latin typeface="Calibri" panose="020F0502020204030204" pitchFamily="34" charset="0"/>
              </a:rPr>
              <a:t>privecsg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To join this meeting (also from mobile devices):</a:t>
            </a:r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Go to </a:t>
            </a:r>
            <a:r>
              <a:rPr lang="en-US" sz="1200" u="sng" dirty="0">
                <a:hlinkClick r:id="rId3"/>
              </a:rPr>
              <a:t>https://premconf.webex.com/premconf/j.php?MTID=m03b8ceed0f420204c6c2528c7380741e </a:t>
            </a:r>
            <a:endParaRPr lang="en-US" sz="1200" u="sng" dirty="0" smtClean="0"/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</a:rPr>
              <a:t>requested, enter your name and email address.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3. If a password is required, enter the meeting password: </a:t>
            </a:r>
            <a:r>
              <a:rPr lang="en-US" sz="1400" dirty="0" err="1">
                <a:latin typeface="Calibri" panose="020F0502020204030204" pitchFamily="34" charset="0"/>
              </a:rPr>
              <a:t>privecsg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4. Click "Join".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5. Follow the instructions that appear on your screen. 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Teleconference information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Provide your phone number when you join the meeting to receive a call back.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Alternatively</a:t>
            </a:r>
            <a:r>
              <a:rPr lang="en-US" sz="1600" dirty="0">
                <a:latin typeface="Calibri" panose="020F0502020204030204" pitchFamily="34" charset="0"/>
              </a:rPr>
              <a:t>, you can call: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Call-in </a:t>
            </a:r>
            <a:r>
              <a:rPr lang="en-US" sz="1050" dirty="0">
                <a:latin typeface="Calibri" panose="020F0502020204030204" pitchFamily="34" charset="0"/>
              </a:rPr>
              <a:t>number (Premiere): 1-719-867-1571  (US/Canada)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Show </a:t>
            </a:r>
            <a:r>
              <a:rPr lang="en-US" sz="1050" dirty="0">
                <a:latin typeface="Calibri" panose="020F0502020204030204" pitchFamily="34" charset="0"/>
              </a:rPr>
              <a:t>global numbers: </a:t>
            </a:r>
            <a:r>
              <a:rPr lang="en-US" sz="1050" u="sng" dirty="0">
                <a:latin typeface="Calibri" panose="020F0502020204030204" pitchFamily="34" charset="0"/>
                <a:hlinkClick r:id="rId4"/>
              </a:rPr>
              <a:t>https://www.myrcplus.com/cnums.asp?bwebid=8369444&amp;ppc=542167&amp;num=1&amp;num2=1719-867-1571</a:t>
            </a:r>
            <a:r>
              <a:rPr lang="en-US" sz="1050" dirty="0">
                <a:latin typeface="Calibri" panose="020F0502020204030204" pitchFamily="34" charset="0"/>
              </a:rPr>
              <a:t>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Attendee </a:t>
            </a:r>
            <a:r>
              <a:rPr lang="en-US" sz="1600" dirty="0">
                <a:latin typeface="Calibri" panose="020F0502020204030204" pitchFamily="34" charset="0"/>
              </a:rPr>
              <a:t>access code: 542167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2138914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820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Welcome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Chair's </a:t>
            </a:r>
            <a:r>
              <a:rPr lang="en-US" sz="20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Call meeting to order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Group’s updates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Privacy EC SG PAR/CSD</a:t>
            </a:r>
            <a:endParaRPr lang="en-US" sz="18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IEEE802/IETF MAC Privacy Trials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Technical </a:t>
            </a:r>
            <a:r>
              <a:rPr lang="en-US" sz="2000" dirty="0">
                <a:latin typeface="Calibri" panose="020F0502020204030204" pitchFamily="34" charset="0"/>
              </a:rPr>
              <a:t>Topics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Threat Model for Privacy at Link </a:t>
            </a:r>
            <a:r>
              <a:rPr lang="en-US" sz="1600" dirty="0" smtClean="0">
                <a:latin typeface="Calibri" panose="020F0502020204030204" pitchFamily="34" charset="0"/>
              </a:rPr>
              <a:t>Layer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IETF IAB Confidentiality Threat Model and Problem Statement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Privacy </a:t>
            </a:r>
            <a:r>
              <a:rPr lang="en-US" sz="1600" dirty="0">
                <a:latin typeface="Calibri" panose="020F0502020204030204" pitchFamily="34" charset="0"/>
              </a:rPr>
              <a:t>Issues at Link Layer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1600" dirty="0" smtClean="0">
                <a:latin typeface="Calibri" panose="020F0502020204030204" pitchFamily="34" charset="0"/>
              </a:rPr>
              <a:t>protocols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Implications of MAC address changes</a:t>
            </a:r>
            <a:endParaRPr lang="en-US" sz="1600" dirty="0">
              <a:latin typeface="Calibri" panose="020F050202020403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Other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Next </a:t>
            </a:r>
            <a:r>
              <a:rPr lang="en-US" sz="2000" dirty="0">
                <a:latin typeface="Calibri" panose="020F0502020204030204" pitchFamily="34" charset="0"/>
              </a:rPr>
              <a:t>Steps</a:t>
            </a:r>
            <a:r>
              <a:rPr lang="en-US" sz="2000" dirty="0" smtClean="0">
                <a:latin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Group’s updates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Privacy EC SG </a:t>
            </a:r>
            <a:r>
              <a:rPr lang="en-US" dirty="0" smtClean="0">
                <a:latin typeface="Calibri" panose="020F0502020204030204" pitchFamily="34" charset="0"/>
              </a:rPr>
              <a:t>PAR/CSD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IEEE802/IETF MAC Privacy </a:t>
            </a:r>
            <a:r>
              <a:rPr lang="en-US" dirty="0" smtClean="0">
                <a:latin typeface="Calibri" panose="020F0502020204030204" pitchFamily="34" charset="0"/>
              </a:rPr>
              <a:t>Trials</a:t>
            </a:r>
            <a:endParaRPr lang="en-US" dirty="0">
              <a:latin typeface="Calibri" panose="020F0502020204030204" pitchFamily="34" charset="0"/>
            </a:endParaRPr>
          </a:p>
          <a:p>
            <a:pPr lvl="2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Privacy Recommendation PAR/CSD proposal presented and discussed during Berlin’s interim meeting</a:t>
            </a:r>
          </a:p>
          <a:p>
            <a:pPr lvl="1" eaLnBrk="1" hangingPunct="1"/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Presentation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  <a:hlinkClick r:id="rId2"/>
              </a:rPr>
              <a:t>https://</a:t>
            </a:r>
            <a:r>
              <a:rPr lang="en-US" sz="2000" dirty="0" smtClean="0">
                <a:latin typeface="Calibri" panose="020F0502020204030204" pitchFamily="34" charset="0"/>
                <a:cs typeface="Arial"/>
                <a:hlinkClick r:id="rId2"/>
              </a:rPr>
              <a:t>mentor.ieee.org/privecsg/dcn/15/privecsg-15-0004-02-0000-privacy-recommendation-par-csd-proposal.pptx</a:t>
            </a:r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https://mentor.ieee.org/privecsg/dcn/15/privecsg-15-0006-00-ecsg-privacy-recommendation-par-proposal.pdf</a:t>
            </a:r>
            <a:r>
              <a:rPr lang="en-US" sz="2000" dirty="0">
                <a:latin typeface="Calibri" panose="020F0502020204030204" pitchFamily="34" charset="0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Received 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comments</a:t>
            </a: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https://mentor.ieee.org/privecsg/dcn/15/privecsg-15-0010-00-ecsg-par-csd-comments-received.pptx</a:t>
            </a:r>
            <a:r>
              <a:rPr lang="en-US" sz="2000" dirty="0">
                <a:latin typeface="Calibri" panose="020F0502020204030204" pitchFamily="34" charset="0"/>
                <a:cs typeface="Arial"/>
              </a:rPr>
              <a:t> </a:t>
            </a:r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Response 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to PAR CSD comments</a:t>
            </a: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https://mentor.ieee.org/privecsg/dcn/15/privecsg-15-0013-01-0000-response-to-par-csd-comments.pptx</a:t>
            </a:r>
            <a:r>
              <a:rPr lang="en-US" sz="2000" dirty="0">
                <a:latin typeface="Calibri" panose="020F0502020204030204" pitchFamily="34" charset="0"/>
                <a:cs typeface="Arial"/>
              </a:rPr>
              <a:t> </a:t>
            </a:r>
          </a:p>
          <a:p>
            <a:pPr lvl="1" eaLnBrk="1" hangingPunct="1"/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Currently planning to pre-circulate PAR as an 802.1 WG project proposal</a:t>
            </a:r>
          </a:p>
          <a:p>
            <a:pPr lvl="1" eaLnBrk="1" hangingPunct="1"/>
            <a:endParaRPr lang="en-US" sz="20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Deadline for consideration at July’s plenary is June 13, 2015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2593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1082</TotalTime>
  <Words>1026</Words>
  <Application>Microsoft Office PowerPoint</Application>
  <PresentationFormat>On-screen Show (4:3)</PresentationFormat>
  <Paragraphs>207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Courier New</vt:lpstr>
      <vt:lpstr>Helvetica</vt:lpstr>
      <vt:lpstr>Monotype Sorts</vt:lpstr>
      <vt:lpstr>Times</vt:lpstr>
      <vt:lpstr>Times New Roman</vt:lpstr>
      <vt:lpstr>Template</vt:lpstr>
      <vt:lpstr>IEEE 802 EC Privacy Recommendation Study Group April 15th, 2015, Conference Call</vt:lpstr>
      <vt:lpstr>Conference Call Details </vt:lpstr>
      <vt:lpstr>Guidelines for IEEE-SA Meetings</vt:lpstr>
      <vt:lpstr>Resources – URLs</vt:lpstr>
      <vt:lpstr>Agenda</vt:lpstr>
      <vt:lpstr>Business#1</vt:lpstr>
      <vt:lpstr>Business#2</vt:lpstr>
      <vt:lpstr>IEEE 802 Privacy Rec PAR/CSD</vt:lpstr>
      <vt:lpstr>IEEE 802 Privacy Rec PAR/CSD</vt:lpstr>
      <vt:lpstr>MAC Privacy Experiment - Overview</vt:lpstr>
      <vt:lpstr>MAC Privacy Trial – Berlin Results</vt:lpstr>
      <vt:lpstr>MAC Privacy Trial - Setup</vt:lpstr>
      <vt:lpstr>Business#3 Technical Presentations</vt:lpstr>
      <vt:lpstr>Business#4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239</cp:revision>
  <cp:lastPrinted>1998-02-10T13:28:06Z</cp:lastPrinted>
  <dcterms:created xsi:type="dcterms:W3CDTF">2011-12-30T17:06:23Z</dcterms:created>
  <dcterms:modified xsi:type="dcterms:W3CDTF">2015-04-14T21:07:44Z</dcterms:modified>
</cp:coreProperties>
</file>