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2" r:id="rId2"/>
    <p:sldId id="304" r:id="rId3"/>
    <p:sldId id="305" r:id="rId4"/>
    <p:sldId id="301" r:id="rId5"/>
    <p:sldId id="302" r:id="rId6"/>
    <p:sldId id="303" r:id="rId7"/>
    <p:sldId id="295" r:id="rId8"/>
    <p:sldId id="300" r:id="rId9"/>
    <p:sldId id="299" r:id="rId10"/>
    <p:sldId id="29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6" d="100"/>
          <a:sy n="86" d="100"/>
        </p:scale>
        <p:origin x="1068" y="84"/>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
        <p:nvSpPr>
          <p:cNvPr id="4" name="Shape 2"/>
          <p:cNvSpPr/>
          <p:nvPr userDrawn="1"/>
        </p:nvSpPr>
        <p:spPr>
          <a:xfrm>
            <a:off x="6869008" y="76200"/>
            <a:ext cx="2046392" cy="30777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lgn="r">
              <a:defRPr sz="1400" b="1">
                <a:latin typeface="Times New Roman"/>
                <a:ea typeface="Times New Roman"/>
                <a:cs typeface="Times New Roman"/>
                <a:sym typeface="Times New Roman"/>
              </a:defRPr>
            </a:lvl1pPr>
          </a:lstStyle>
          <a:p>
            <a:pPr lvl="0">
              <a:defRPr sz="1800" b="0"/>
            </a:pPr>
            <a:r>
              <a:rPr sz="1400" b="1" dirty="0" smtClean="0"/>
              <a:t>privecsg-1</a:t>
            </a:r>
            <a:r>
              <a:rPr lang="en-US" sz="1400" b="1" dirty="0" smtClean="0"/>
              <a:t>5</a:t>
            </a:r>
            <a:r>
              <a:rPr sz="1400" b="1" dirty="0" smtClean="0"/>
              <a:t>-</a:t>
            </a:r>
            <a:r>
              <a:rPr lang="en-US" sz="1400" b="1" dirty="0" smtClean="0"/>
              <a:t>0009</a:t>
            </a:r>
            <a:r>
              <a:rPr sz="1400" b="1" dirty="0" smtClean="0"/>
              <a:t>-0</a:t>
            </a:r>
            <a:r>
              <a:rPr lang="en-US" sz="1400" b="1" dirty="0" smtClean="0"/>
              <a:t>1</a:t>
            </a:r>
            <a:r>
              <a:rPr sz="1400" b="1" dirty="0" smtClean="0"/>
              <a:t>-0000</a:t>
            </a:r>
            <a:endParaRPr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privecsg/documents" TargetMode="External"/><Relationship Id="rId2" Type="http://schemas.openxmlformats.org/officeDocument/2006/relationships/hyperlink" Target="http://www.ieee802.org/PrivRecsg/" TargetMode="External"/><Relationship Id="rId1" Type="http://schemas.openxmlformats.org/officeDocument/2006/relationships/slideLayout" Target="../slideLayouts/slideLayout2.xml"/><Relationship Id="rId4" Type="http://schemas.openxmlformats.org/officeDocument/2006/relationships/hyperlink" Target="http://tools.ietf.org/html/rfc697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privecsg/dcn/15/privecsg-15-0007-00-0000-wifi-privacy-experiement-at-802-berlin-plenary.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a:t>
            </a:r>
            <a:br>
              <a:rPr lang="en-US" dirty="0" smtClean="0">
                <a:latin typeface="Calibri" panose="020F0502020204030204" pitchFamily="34" charset="0"/>
              </a:rPr>
            </a:br>
            <a:r>
              <a:rPr lang="en-US" dirty="0" smtClean="0">
                <a:latin typeface="Calibri" panose="020F0502020204030204" pitchFamily="34" charset="0"/>
              </a:rPr>
              <a:t>Privacy Recommendation Study Group</a:t>
            </a:r>
            <a:br>
              <a:rPr lang="en-US" dirty="0" smtClean="0">
                <a:latin typeface="Calibri" panose="020F0502020204030204" pitchFamily="34" charset="0"/>
              </a:rPr>
            </a:b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Update to IEEE802-EC </a:t>
            </a:r>
            <a:br>
              <a:rPr lang="en-US" dirty="0" smtClean="0">
                <a:latin typeface="Calibri" panose="020F0502020204030204" pitchFamily="34" charset="0"/>
              </a:rPr>
            </a:br>
            <a:r>
              <a:rPr lang="en-US" dirty="0" smtClean="0">
                <a:latin typeface="Calibri" panose="020F0502020204030204" pitchFamily="34" charset="0"/>
              </a:rPr>
              <a:t>@ March 2015 Plenary meeting</a:t>
            </a:r>
            <a:endParaRPr lang="en-US" dirty="0">
              <a:latin typeface="Calibri" panose="020F0502020204030204" pitchFamily="34" charset="0"/>
            </a:endParaRPr>
          </a:p>
        </p:txBody>
      </p:sp>
      <p:sp>
        <p:nvSpPr>
          <p:cNvPr id="3" name="Subtitle 2"/>
          <p:cNvSpPr>
            <a:spLocks noGrp="1"/>
          </p:cNvSpPr>
          <p:nvPr>
            <p:ph type="subTitle" idx="1"/>
          </p:nvPr>
        </p:nvSpPr>
        <p:spPr>
          <a:xfrm>
            <a:off x="990600" y="4419600"/>
            <a:ext cx="7239000" cy="1752600"/>
          </a:xfrm>
        </p:spPr>
        <p:txBody>
          <a:bodyPr/>
          <a:lstStyle/>
          <a:p>
            <a:r>
              <a:rPr lang="en-US" sz="2800" dirty="0" smtClean="0">
                <a:latin typeface="Calibri" panose="020F0502020204030204" pitchFamily="34" charset="0"/>
              </a:rPr>
              <a:t>2015-03-09</a:t>
            </a:r>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Resources</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3000" dirty="0" smtClean="0">
                <a:latin typeface="Calibri" panose="020F0502020204030204" pitchFamily="34" charset="0"/>
              </a:rPr>
              <a:t>EC SG Web Page</a:t>
            </a:r>
          </a:p>
          <a:p>
            <a:pPr lvl="1"/>
            <a:r>
              <a:rPr lang="en-US" sz="2600" dirty="0">
                <a:latin typeface="Calibri" panose="020F0502020204030204" pitchFamily="34" charset="0"/>
                <a:hlinkClick r:id="rId2"/>
              </a:rPr>
              <a:t>http://www.ieee802.org/PrivRecsg</a:t>
            </a:r>
            <a:r>
              <a:rPr lang="en-US" sz="2600" dirty="0" smtClean="0">
                <a:latin typeface="Calibri" panose="020F0502020204030204" pitchFamily="34" charset="0"/>
                <a:hlinkClick r:id="rId2"/>
              </a:rPr>
              <a:t>/</a:t>
            </a:r>
            <a:r>
              <a:rPr lang="en-US" sz="2600" dirty="0" smtClean="0">
                <a:latin typeface="Calibri" panose="020F0502020204030204" pitchFamily="34" charset="0"/>
              </a:rPr>
              <a:t> </a:t>
            </a:r>
          </a:p>
          <a:p>
            <a:r>
              <a:rPr lang="en-US" sz="3000" dirty="0" smtClean="0">
                <a:latin typeface="Calibri" panose="020F0502020204030204" pitchFamily="34" charset="0"/>
              </a:rPr>
              <a:t>Mailing list (reflector)</a:t>
            </a:r>
          </a:p>
          <a:p>
            <a:pPr lvl="1"/>
            <a:r>
              <a:rPr lang="en-US" sz="2400" i="1" dirty="0" smtClean="0"/>
              <a:t>stds-802-privacy@listserv.ieee.org </a:t>
            </a:r>
            <a:endParaRPr lang="en-US" sz="2600" dirty="0" smtClean="0">
              <a:latin typeface="Calibri" panose="020F0502020204030204" pitchFamily="34" charset="0"/>
            </a:endParaRPr>
          </a:p>
          <a:p>
            <a:r>
              <a:rPr lang="en-US" sz="3000" dirty="0" smtClean="0">
                <a:latin typeface="Calibri" panose="020F0502020204030204" pitchFamily="34" charset="0"/>
              </a:rPr>
              <a:t>Mentor (document repository)</a:t>
            </a:r>
          </a:p>
          <a:p>
            <a:pPr lvl="1"/>
            <a:r>
              <a:rPr lang="en-US" sz="2600" dirty="0">
                <a:latin typeface="Calibri" panose="020F0502020204030204" pitchFamily="34" charset="0"/>
                <a:hlinkClick r:id="rId3"/>
              </a:rPr>
              <a:t>https://</a:t>
            </a:r>
            <a:r>
              <a:rPr lang="en-US" sz="2600" dirty="0" smtClean="0">
                <a:latin typeface="Calibri" panose="020F0502020204030204" pitchFamily="34" charset="0"/>
                <a:hlinkClick r:id="rId3"/>
              </a:rPr>
              <a:t>mentor.ieee.org/privecsg/documents</a:t>
            </a:r>
            <a:r>
              <a:rPr lang="en-US" sz="2600" dirty="0" smtClean="0">
                <a:latin typeface="Calibri" panose="020F0502020204030204" pitchFamily="34" charset="0"/>
              </a:rPr>
              <a:t> </a:t>
            </a:r>
          </a:p>
          <a:p>
            <a:r>
              <a:rPr lang="en-US" sz="3000" dirty="0" smtClean="0">
                <a:latin typeface="Calibri" panose="020F0502020204030204" pitchFamily="34" charset="0"/>
              </a:rPr>
              <a:t>RFC </a:t>
            </a:r>
            <a:r>
              <a:rPr lang="en-US" sz="3000" dirty="0">
                <a:latin typeface="Calibri" panose="020F0502020204030204" pitchFamily="34" charset="0"/>
              </a:rPr>
              <a:t>6973 - Privacy Considerations for Internet Protocols</a:t>
            </a:r>
            <a:endParaRPr lang="en-US" sz="3000" dirty="0" smtClean="0">
              <a:latin typeface="Calibri" panose="020F0502020204030204" pitchFamily="34" charset="0"/>
            </a:endParaRPr>
          </a:p>
          <a:p>
            <a:pPr lvl="1"/>
            <a:r>
              <a:rPr lang="en-US" sz="2600" dirty="0">
                <a:latin typeface="Calibri" panose="020F0502020204030204" pitchFamily="34" charset="0"/>
                <a:hlinkClick r:id="rId4"/>
              </a:rPr>
              <a:t>http://</a:t>
            </a:r>
            <a:r>
              <a:rPr lang="en-US" sz="2600" dirty="0" smtClean="0">
                <a:latin typeface="Calibri" panose="020F0502020204030204" pitchFamily="34" charset="0"/>
                <a:hlinkClick r:id="rId4"/>
              </a:rPr>
              <a:t>tools.ietf.org/html/rfc6973</a:t>
            </a:r>
            <a:r>
              <a:rPr lang="en-US" sz="2600" dirty="0" smtClean="0">
                <a:latin typeface="Calibri" panose="020F0502020204030204" pitchFamily="34" charset="0"/>
              </a:rPr>
              <a:t> </a:t>
            </a:r>
          </a:p>
        </p:txBody>
      </p:sp>
    </p:spTree>
    <p:extLst>
      <p:ext uri="{BB962C8B-B14F-4D97-AF65-F5344CB8AC3E}">
        <p14:creationId xmlns:p14="http://schemas.microsoft.com/office/powerpoint/2010/main" val="43872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800" dirty="0" smtClean="0">
                <a:latin typeface="Calibri" panose="020F0502020204030204" pitchFamily="34" charset="0"/>
                <a:cs typeface="Arial"/>
              </a:rPr>
              <a:t>IEEE 802 Plenary Meeting</a:t>
            </a:r>
          </a:p>
          <a:p>
            <a:pPr lvl="1" eaLnBrk="1" hangingPunct="1"/>
            <a:r>
              <a:rPr lang="en-US" sz="2400" dirty="0" smtClean="0">
                <a:latin typeface="Calibri" panose="020F0502020204030204" pitchFamily="34" charset="0"/>
                <a:cs typeface="Arial"/>
              </a:rPr>
              <a:t>San Diego, </a:t>
            </a:r>
            <a:r>
              <a:rPr lang="en-US" sz="2400" dirty="0" smtClean="0">
                <a:latin typeface="Calibri" panose="020F0502020204030204" pitchFamily="34" charset="0"/>
              </a:rPr>
              <a:t>July </a:t>
            </a:r>
            <a:r>
              <a:rPr lang="en-US" sz="2400" dirty="0">
                <a:latin typeface="Calibri" panose="020F0502020204030204" pitchFamily="34" charset="0"/>
              </a:rPr>
              <a:t>14</a:t>
            </a:r>
            <a:r>
              <a:rPr lang="en-US" sz="2400" baseline="30000" dirty="0">
                <a:latin typeface="Calibri" panose="020F0502020204030204" pitchFamily="34" charset="0"/>
              </a:rPr>
              <a:t>th</a:t>
            </a:r>
            <a:r>
              <a:rPr lang="en-US" sz="2400" dirty="0">
                <a:latin typeface="Calibri" panose="020F0502020204030204" pitchFamily="34" charset="0"/>
              </a:rPr>
              <a:t> </a:t>
            </a:r>
            <a:r>
              <a:rPr lang="en-US" sz="2400" dirty="0" smtClean="0">
                <a:latin typeface="Calibri" panose="020F0502020204030204" pitchFamily="34" charset="0"/>
              </a:rPr>
              <a:t>2014</a:t>
            </a:r>
            <a:endParaRPr lang="en-US" sz="2400" dirty="0" smtClean="0">
              <a:latin typeface="Calibri" panose="020F0502020204030204" pitchFamily="34" charset="0"/>
              <a:cs typeface="Arial"/>
            </a:endParaRPr>
          </a:p>
          <a:p>
            <a:pPr eaLnBrk="1" hangingPunct="1"/>
            <a:r>
              <a:rPr lang="en-US" sz="2800" dirty="0" smtClean="0">
                <a:latin typeface="Calibri" panose="020F0502020204030204" pitchFamily="34" charset="0"/>
              </a:rPr>
              <a:t>Title</a:t>
            </a:r>
            <a:r>
              <a:rPr lang="en-US" sz="2800" dirty="0">
                <a:latin typeface="Calibri" panose="020F0502020204030204" pitchFamily="34" charset="0"/>
              </a:rPr>
              <a:t>: </a:t>
            </a:r>
            <a:r>
              <a:rPr lang="en-US" sz="2800" dirty="0" smtClean="0">
                <a:latin typeface="Calibri" panose="020F0502020204030204" pitchFamily="34" charset="0"/>
              </a:rPr>
              <a:t> </a:t>
            </a:r>
          </a:p>
          <a:p>
            <a:pPr lvl="1" eaLnBrk="1" hangingPunct="1"/>
            <a:r>
              <a:rPr lang="en-US" sz="2400" dirty="0" smtClean="0">
                <a:latin typeface="Calibri" panose="020F0502020204030204" pitchFamily="34" charset="0"/>
                <a:ea typeface="Arial Italic" charset="0"/>
                <a:cs typeface="Arial"/>
                <a:sym typeface="Arial Italic" charset="0"/>
              </a:rPr>
              <a:t>Pervasive Surveillance of the Internet – Designing </a:t>
            </a:r>
            <a:r>
              <a:rPr lang="en-US" sz="2400" dirty="0">
                <a:latin typeface="Calibri" panose="020F0502020204030204" pitchFamily="34" charset="0"/>
                <a:ea typeface="Arial Italic" charset="0"/>
                <a:cs typeface="Arial"/>
                <a:sym typeface="Arial Italic" charset="0"/>
              </a:rPr>
              <a:t>Privacy into Internet </a:t>
            </a:r>
            <a:r>
              <a:rPr lang="en-US" sz="2400" dirty="0" smtClean="0">
                <a:latin typeface="Calibri" panose="020F0502020204030204" pitchFamily="34" charset="0"/>
                <a:ea typeface="Arial Italic" charset="0"/>
                <a:cs typeface="Arial"/>
                <a:sym typeface="Arial Italic" charset="0"/>
              </a:rPr>
              <a:t>Protocols</a:t>
            </a:r>
          </a:p>
          <a:p>
            <a:pPr eaLnBrk="1" hangingPunct="1"/>
            <a:r>
              <a:rPr lang="en-US" sz="2800" dirty="0" smtClean="0">
                <a:latin typeface="Calibri" panose="020F0502020204030204" pitchFamily="34" charset="0"/>
                <a:cs typeface="Arial"/>
                <a:sym typeface="Arial Italic" charset="0"/>
              </a:rPr>
              <a:t>Speakers</a:t>
            </a:r>
            <a:endParaRPr lang="en-US" sz="2800" dirty="0">
              <a:latin typeface="Calibri" panose="020F0502020204030204" pitchFamily="34" charset="0"/>
              <a:cs typeface="Arial"/>
              <a:sym typeface="Arial Italic" charset="0"/>
            </a:endParaRPr>
          </a:p>
          <a:p>
            <a:pPr marL="971550" lvl="1" indent="-457200" eaLnBrk="1" hangingPunct="1"/>
            <a:r>
              <a:rPr lang="en-US" sz="2400" dirty="0">
                <a:latin typeface="Calibri" panose="020F0502020204030204" pitchFamily="34" charset="0"/>
              </a:rPr>
              <a:t>Ted Hardie (IETF IAB)</a:t>
            </a:r>
          </a:p>
          <a:p>
            <a:pPr marL="971550" lvl="1" indent="-457200" eaLnBrk="1" hangingPunct="1"/>
            <a:r>
              <a:rPr lang="en-US" sz="2400" dirty="0">
                <a:latin typeface="Calibri" panose="020F0502020204030204" pitchFamily="34" charset="0"/>
              </a:rPr>
              <a:t>Alissa Cooper (</a:t>
            </a:r>
            <a:r>
              <a:rPr lang="en-US" sz="2400" dirty="0" smtClean="0">
                <a:latin typeface="Calibri" panose="020F0502020204030204" pitchFamily="34" charset="0"/>
              </a:rPr>
              <a:t>Cisco Systems)</a:t>
            </a:r>
            <a:endParaRPr lang="en-US" sz="2400" dirty="0">
              <a:latin typeface="Calibri" panose="020F0502020204030204" pitchFamily="34" charset="0"/>
            </a:endParaRPr>
          </a:p>
          <a:p>
            <a:pPr marL="971550" lvl="1" indent="-457200" eaLnBrk="1" hangingPunct="1"/>
            <a:r>
              <a:rPr lang="en-US" sz="2400" dirty="0">
                <a:latin typeface="Calibri" panose="020F0502020204030204" pitchFamily="34" charset="0"/>
              </a:rPr>
              <a:t>Lily Chen (NIST)</a:t>
            </a:r>
          </a:p>
          <a:p>
            <a:pPr marL="971550" lvl="1" indent="-457200" eaLnBrk="1" hangingPunct="1"/>
            <a:r>
              <a:rPr lang="en-US" sz="2400" dirty="0">
                <a:latin typeface="Calibri" panose="020F0502020204030204" pitchFamily="34" charset="0"/>
              </a:rPr>
              <a:t>Piers O’Hanlon (Oxford Internet Institute)</a:t>
            </a:r>
          </a:p>
          <a:p>
            <a:pPr marL="971550" lvl="1" indent="-457200" eaLnBrk="1" hangingPunct="1"/>
            <a:r>
              <a:rPr lang="en-US" sz="2400" dirty="0">
                <a:latin typeface="Calibri" panose="020F0502020204030204" pitchFamily="34" charset="0"/>
              </a:rPr>
              <a:t>Juan Carlos Zuniga (</a:t>
            </a:r>
            <a:r>
              <a:rPr lang="en-US" sz="2400" dirty="0" err="1" smtClean="0">
                <a:latin typeface="Calibri" panose="020F0502020204030204" pitchFamily="34" charset="0"/>
              </a:rPr>
              <a:t>InterDigital</a:t>
            </a:r>
            <a:r>
              <a:rPr lang="en-US" sz="2400" dirty="0" smtClean="0">
                <a:latin typeface="Calibri" panose="020F0502020204030204" pitchFamily="34" charset="0"/>
              </a:rPr>
              <a:t> Labs)</a:t>
            </a: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37133595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 - Summary</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074737"/>
            <a:ext cx="8686800" cy="5588000"/>
          </a:xfrm>
        </p:spPr>
        <p:txBody>
          <a:bodyPr/>
          <a:lstStyle/>
          <a:p>
            <a:pPr lvl="2" eaLnBrk="1" hangingPunct="1"/>
            <a:endParaRPr lang="en-US" sz="1600" dirty="0" smtClean="0">
              <a:latin typeface="Calibri" panose="020F0502020204030204" pitchFamily="34" charset="0"/>
            </a:endParaRPr>
          </a:p>
          <a:p>
            <a:pPr eaLnBrk="1" hangingPunct="1"/>
            <a:r>
              <a:rPr lang="en-US" sz="2400" dirty="0" smtClean="0">
                <a:latin typeface="Calibri" panose="020F0502020204030204" pitchFamily="34" charset="0"/>
              </a:rPr>
              <a:t>The Tutorial provided an update on the recent concerns about Internet privacy, the actions that IETF is taking, and the guidelines that are being followed when developing new specifications (e.g. RFC </a:t>
            </a:r>
            <a:r>
              <a:rPr lang="en-US" sz="2400" dirty="0">
                <a:latin typeface="Calibri" panose="020F0502020204030204" pitchFamily="34" charset="0"/>
              </a:rPr>
              <a:t>6973 - Privacy Considerations for Internet Protocols)</a:t>
            </a:r>
            <a:endParaRPr lang="en-US" sz="2400" dirty="0" smtClean="0">
              <a:latin typeface="Calibri" panose="020F0502020204030204" pitchFamily="34" charset="0"/>
            </a:endParaRP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Highlighted Privacy concerns applicable specifically to Link Layer technologies, and provided suggestions on how IEEE 802 can help addressing them</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The idea of developing an </a:t>
            </a:r>
            <a:r>
              <a:rPr lang="en-US" sz="2400" dirty="0">
                <a:latin typeface="Calibri" panose="020F0502020204030204" pitchFamily="34" charset="0"/>
              </a:rPr>
              <a:t>IEEE 802 </a:t>
            </a:r>
            <a:r>
              <a:rPr lang="en-US" sz="2400" dirty="0" smtClean="0">
                <a:latin typeface="Calibri" panose="020F0502020204030204" pitchFamily="34" charset="0"/>
              </a:rPr>
              <a:t>recommended practices document, similar to the one produced by IETF (e.g. RFC 6973) was suggested and supported by several IEEE 802 members from different WGs</a:t>
            </a:r>
          </a:p>
          <a:p>
            <a:pPr lvl="1" eaLnBrk="1" hangingPunct="1"/>
            <a:endParaRPr lang="en-US" sz="2400" dirty="0" smtClean="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24457756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 – Background </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71600"/>
            <a:ext cx="8229600" cy="5181600"/>
          </a:xfrm>
        </p:spPr>
        <p:txBody>
          <a:bodyPr/>
          <a:lstStyle/>
          <a:p>
            <a:pPr eaLnBrk="1" hangingPunct="1"/>
            <a:r>
              <a:rPr lang="en-US" sz="2800" dirty="0" smtClean="0">
                <a:latin typeface="Calibri" panose="020F0502020204030204" pitchFamily="34" charset="0"/>
              </a:rPr>
              <a:t>Creation </a:t>
            </a:r>
            <a:r>
              <a:rPr lang="en-US" sz="2800" dirty="0">
                <a:latin typeface="Calibri" panose="020F0502020204030204" pitchFamily="34" charset="0"/>
              </a:rPr>
              <a:t>of an Executive Committee Study Group on Privacy </a:t>
            </a:r>
            <a:r>
              <a:rPr lang="en-US" sz="2800" dirty="0" smtClean="0">
                <a:latin typeface="Calibri" panose="020F0502020204030204" pitchFamily="34" charset="0"/>
              </a:rPr>
              <a:t>Recommendations (2014-07-18)</a:t>
            </a:r>
            <a:endParaRPr lang="en-US" sz="2800" dirty="0">
              <a:latin typeface="Calibri" panose="020F0502020204030204" pitchFamily="34" charset="0"/>
            </a:endParaRPr>
          </a:p>
          <a:p>
            <a:pPr lvl="1" eaLnBrk="1" hangingPunct="1"/>
            <a:endParaRPr lang="en-US" sz="2400" dirty="0">
              <a:latin typeface="Calibri" panose="020F0502020204030204" pitchFamily="34" charset="0"/>
            </a:endParaRPr>
          </a:p>
          <a:p>
            <a:pPr lvl="1" eaLnBrk="1" hangingPunct="1"/>
            <a:r>
              <a:rPr lang="en-US" sz="2400" dirty="0" smtClean="0">
                <a:latin typeface="Calibri" panose="020F0502020204030204" pitchFamily="34" charset="0"/>
              </a:rPr>
              <a:t>Currently chartered </a:t>
            </a:r>
            <a:r>
              <a:rPr lang="en-US" sz="2400" dirty="0">
                <a:latin typeface="Calibri" panose="020F0502020204030204" pitchFamily="34" charset="0"/>
              </a:rPr>
              <a:t>to run until </a:t>
            </a:r>
            <a:r>
              <a:rPr lang="en-US" sz="2400" dirty="0" smtClean="0">
                <a:latin typeface="Calibri" panose="020F0502020204030204" pitchFamily="34" charset="0"/>
              </a:rPr>
              <a:t>March 2015</a:t>
            </a:r>
          </a:p>
          <a:p>
            <a:pPr lvl="1" eaLnBrk="1" hangingPunct="1"/>
            <a:r>
              <a:rPr lang="en-US" sz="2400" dirty="0" smtClean="0">
                <a:latin typeface="Calibri" panose="020F0502020204030204" pitchFamily="34" charset="0"/>
              </a:rPr>
              <a:t>Expecting renewal for one more cycle</a:t>
            </a:r>
            <a:endParaRPr lang="en-US" sz="2400" dirty="0">
              <a:latin typeface="Calibri" panose="020F0502020204030204" pitchFamily="34" charset="0"/>
            </a:endParaRPr>
          </a:p>
          <a:p>
            <a:pPr lvl="1" eaLnBrk="1" hangingPunct="1"/>
            <a:endParaRPr lang="en-US" sz="2400" dirty="0">
              <a:latin typeface="Calibri" panose="020F0502020204030204" pitchFamily="34" charset="0"/>
            </a:endParaRPr>
          </a:p>
          <a:p>
            <a:pPr eaLnBrk="1" hangingPunct="1"/>
            <a:r>
              <a:rPr lang="en-US" sz="2800" dirty="0" smtClean="0">
                <a:latin typeface="Calibri" panose="020F0502020204030204" pitchFamily="34" charset="0"/>
              </a:rPr>
              <a:t>Advanced most work </a:t>
            </a:r>
            <a:r>
              <a:rPr lang="en-US" sz="2800" dirty="0">
                <a:latin typeface="Calibri" panose="020F0502020204030204" pitchFamily="34" charset="0"/>
              </a:rPr>
              <a:t>with </a:t>
            </a:r>
            <a:r>
              <a:rPr lang="en-US" sz="2800" b="1" u="sng" dirty="0">
                <a:latin typeface="Calibri" panose="020F0502020204030204" pitchFamily="34" charset="0"/>
              </a:rPr>
              <a:t>teleconferences</a:t>
            </a:r>
            <a:r>
              <a:rPr lang="en-US" sz="2800" dirty="0">
                <a:latin typeface="Calibri" panose="020F0502020204030204" pitchFamily="34" charset="0"/>
              </a:rPr>
              <a:t> and </a:t>
            </a:r>
            <a:r>
              <a:rPr lang="en-US" sz="2800" b="1" u="sng" dirty="0">
                <a:latin typeface="Calibri" panose="020F0502020204030204" pitchFamily="34" charset="0"/>
              </a:rPr>
              <a:t>email </a:t>
            </a:r>
            <a:r>
              <a:rPr lang="en-US" sz="2800" b="1" u="sng" dirty="0" smtClean="0">
                <a:latin typeface="Calibri" panose="020F0502020204030204" pitchFamily="34" charset="0"/>
              </a:rPr>
              <a:t>discussions</a:t>
            </a:r>
            <a:endParaRPr lang="en-US" sz="2800" b="1" u="sng" dirty="0">
              <a:latin typeface="Calibri" panose="020F0502020204030204" pitchFamily="34" charset="0"/>
            </a:endParaRPr>
          </a:p>
        </p:txBody>
      </p:sp>
    </p:spTree>
    <p:extLst>
      <p:ext uri="{BB962C8B-B14F-4D97-AF65-F5344CB8AC3E}">
        <p14:creationId xmlns:p14="http://schemas.microsoft.com/office/powerpoint/2010/main" val="254598328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 – Scope </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marL="0" indent="0" algn="just" eaLnBrk="1" hangingPunct="1">
              <a:buNone/>
            </a:pPr>
            <a:endParaRPr lang="en-US" sz="2800" i="1" dirty="0" smtClean="0">
              <a:latin typeface="Calibri" panose="020F0502020204030204" pitchFamily="34" charset="0"/>
            </a:endParaRPr>
          </a:p>
          <a:p>
            <a:pPr marL="0" indent="0" algn="just" eaLnBrk="1" hangingPunct="1">
              <a:buNone/>
            </a:pPr>
            <a:r>
              <a:rPr lang="en-US" sz="2800" i="1" dirty="0" smtClean="0">
                <a:latin typeface="Calibri" panose="020F0502020204030204" pitchFamily="34" charset="0"/>
              </a:rPr>
              <a:t>The </a:t>
            </a:r>
            <a:r>
              <a:rPr lang="en-US" sz="2800" i="1" dirty="0">
                <a:latin typeface="Calibri" panose="020F0502020204030204" pitchFamily="34" charset="0"/>
              </a:rPr>
              <a:t>IEEE 802 Executive Committee (EC) Privacy Recommendation SG will study privacy issues related to IEEE 802 technologies and consider the need for a recommended practice applicable to IEEE 802 protocols. If such a need is identified, the SG will determine whether the IEEE 802 criteria for standards development (CSD) support the initiation of a project and, if so, it will prepare a PAR for consideration by the IEEE 802 Executive Committee.</a:t>
            </a:r>
            <a:endParaRPr lang="en-US" sz="1600" i="1" dirty="0" smtClean="0">
              <a:latin typeface="Calibri" panose="020F0502020204030204" pitchFamily="34" charset="0"/>
            </a:endParaRPr>
          </a:p>
          <a:p>
            <a:pPr marL="2000250" lvl="5" indent="0" algn="just" eaLnBrk="1" hangingPunct="1">
              <a:buNone/>
            </a:pPr>
            <a:endParaRPr lang="en-US" sz="2400" i="1" dirty="0">
              <a:latin typeface="Calibri" panose="020F0502020204030204" pitchFamily="34" charset="0"/>
            </a:endParaRPr>
          </a:p>
          <a:p>
            <a:pPr marL="1543050" lvl="4" indent="0" algn="just" eaLnBrk="1" hangingPunct="1">
              <a:buNone/>
            </a:pPr>
            <a:endParaRPr lang="en-US" sz="1600" i="1" dirty="0">
              <a:latin typeface="Calibri" panose="020F0502020204030204" pitchFamily="34" charset="0"/>
            </a:endParaRPr>
          </a:p>
          <a:p>
            <a:pPr algn="just"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344342084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427038"/>
            <a:ext cx="8229600" cy="1173162"/>
          </a:xfrm>
        </p:spPr>
        <p:txBody>
          <a:bodyPr/>
          <a:lstStyle/>
          <a:p>
            <a:pPr eaLnBrk="1" hangingPunct="1"/>
            <a:r>
              <a:rPr lang="en-US" dirty="0" smtClean="0">
                <a:latin typeface="Calibri" panose="020F0502020204030204" pitchFamily="34" charset="0"/>
              </a:rPr>
              <a:t>Call for Contributions </a:t>
            </a:r>
            <a:br>
              <a:rPr lang="en-US" dirty="0" smtClean="0">
                <a:latin typeface="Calibri" panose="020F0502020204030204" pitchFamily="34" charset="0"/>
              </a:rPr>
            </a:b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Topics considered by SG include:</a:t>
            </a:r>
          </a:p>
          <a:p>
            <a:pPr lvl="4" eaLnBrk="1" hangingPunct="1"/>
            <a:endParaRPr lang="en-US" sz="1800" dirty="0" smtClean="0">
              <a:latin typeface="Calibri" panose="020F0502020204030204" pitchFamily="34" charset="0"/>
            </a:endParaRPr>
          </a:p>
          <a:p>
            <a:pPr marL="914400" lvl="1" indent="-457200" eaLnBrk="1" hangingPunct="1">
              <a:buAutoNum type="arabicParenBoth"/>
            </a:pPr>
            <a:r>
              <a:rPr lang="en-US" sz="2400" dirty="0" smtClean="0">
                <a:latin typeface="Calibri" panose="020F0502020204030204" pitchFamily="34" charset="0"/>
              </a:rPr>
              <a:t>Threat </a:t>
            </a:r>
            <a:r>
              <a:rPr lang="en-US" sz="2400" dirty="0">
                <a:latin typeface="Calibri" panose="020F0502020204030204" pitchFamily="34" charset="0"/>
              </a:rPr>
              <a:t>Model for Privacy at Link </a:t>
            </a:r>
            <a:r>
              <a:rPr lang="en-US" sz="2400" dirty="0" smtClean="0">
                <a:latin typeface="Calibri" panose="020F0502020204030204" pitchFamily="34" charset="0"/>
              </a:rPr>
              <a:t>Layer </a:t>
            </a:r>
          </a:p>
          <a:p>
            <a:pPr marL="914400" lvl="1" indent="-457200" eaLnBrk="1" hangingPunct="1">
              <a:buAutoNum type="arabicParenBoth"/>
            </a:pPr>
            <a:r>
              <a:rPr lang="en-US" sz="2400" dirty="0" smtClean="0">
                <a:latin typeface="Calibri" panose="020F0502020204030204" pitchFamily="34" charset="0"/>
              </a:rPr>
              <a:t>Privacy </a:t>
            </a:r>
            <a:r>
              <a:rPr lang="en-US" sz="2400" dirty="0">
                <a:latin typeface="Calibri" panose="020F0502020204030204" pitchFamily="34" charset="0"/>
              </a:rPr>
              <a:t>Issues at Link Layer</a:t>
            </a:r>
          </a:p>
          <a:p>
            <a:pPr lvl="1" eaLnBrk="1" hangingPunct="1">
              <a:buNone/>
            </a:pPr>
            <a:r>
              <a:rPr lang="en-US" sz="2400" dirty="0" smtClean="0">
                <a:latin typeface="Calibri" panose="020F0502020204030204" pitchFamily="34" charset="0"/>
              </a:rPr>
              <a:t>(3) Proposals </a:t>
            </a:r>
            <a:r>
              <a:rPr lang="en-US" sz="2400" dirty="0">
                <a:latin typeface="Calibri" panose="020F0502020204030204" pitchFamily="34" charset="0"/>
              </a:rPr>
              <a:t>regarding functionalities in IEEE 802 protocols to improve Privacy</a:t>
            </a:r>
          </a:p>
          <a:p>
            <a:pPr lvl="1" eaLnBrk="1" hangingPunct="1">
              <a:buNone/>
            </a:pPr>
            <a:r>
              <a:rPr lang="en-US" sz="2400" dirty="0" smtClean="0">
                <a:latin typeface="Calibri" panose="020F0502020204030204" pitchFamily="34" charset="0"/>
              </a:rPr>
              <a:t>(4) Proposals </a:t>
            </a:r>
            <a:r>
              <a:rPr lang="en-US" sz="2400" dirty="0">
                <a:latin typeface="Calibri" panose="020F0502020204030204" pitchFamily="34" charset="0"/>
              </a:rPr>
              <a:t>regarding measuring levels of Privacy on Internet </a:t>
            </a:r>
            <a:r>
              <a:rPr lang="en-US" sz="2400" dirty="0" smtClean="0">
                <a:latin typeface="Calibri" panose="020F0502020204030204" pitchFamily="34" charset="0"/>
              </a:rPr>
              <a:t>protocols</a:t>
            </a:r>
            <a:endParaRPr lang="en-US" sz="2400" dirty="0">
              <a:latin typeface="Calibri" panose="020F0502020204030204" pitchFamily="34" charset="0"/>
            </a:endParaRPr>
          </a:p>
          <a:p>
            <a:pPr lvl="1" eaLnBrk="1" hangingPunct="1">
              <a:buNone/>
            </a:pPr>
            <a:r>
              <a:rPr lang="en-US" sz="2400" dirty="0" smtClean="0">
                <a:latin typeface="Calibri" panose="020F0502020204030204" pitchFamily="34" charset="0"/>
              </a:rPr>
              <a:t>(5) Implications of MAC address changes</a:t>
            </a:r>
          </a:p>
          <a:p>
            <a:pPr lvl="1" eaLnBrk="1" hangingPunct="1">
              <a:buNone/>
            </a:pPr>
            <a:r>
              <a:rPr lang="en-US" sz="2400" dirty="0" smtClean="0">
                <a:latin typeface="Calibri" panose="020F0502020204030204" pitchFamily="34" charset="0"/>
              </a:rPr>
              <a:t>(6) Other…</a:t>
            </a:r>
            <a:endParaRPr lang="en-US" sz="2400" dirty="0">
              <a:latin typeface="Calibri" panose="020F0502020204030204" pitchFamily="34" charset="0"/>
            </a:endParaRPr>
          </a:p>
        </p:txBody>
      </p:sp>
    </p:spTree>
    <p:extLst>
      <p:ext uri="{BB962C8B-B14F-4D97-AF65-F5344CB8AC3E}">
        <p14:creationId xmlns:p14="http://schemas.microsoft.com/office/powerpoint/2010/main" val="149640819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Privacy EC SG - Progress so far</a:t>
            </a:r>
            <a:endParaRPr lang="en-US" dirty="0">
              <a:latin typeface="Calibri" panose="020F0502020204030204" pitchFamily="34" charset="0"/>
            </a:endParaRPr>
          </a:p>
        </p:txBody>
      </p:sp>
      <p:sp>
        <p:nvSpPr>
          <p:cNvPr id="3" name="Content Placeholder 2"/>
          <p:cNvSpPr>
            <a:spLocks noGrp="1"/>
          </p:cNvSpPr>
          <p:nvPr>
            <p:ph idx="1"/>
          </p:nvPr>
        </p:nvSpPr>
        <p:spPr>
          <a:xfrm>
            <a:off x="304800" y="1295400"/>
            <a:ext cx="8382000" cy="4754563"/>
          </a:xfrm>
        </p:spPr>
        <p:txBody>
          <a:bodyPr>
            <a:noAutofit/>
          </a:bodyPr>
          <a:lstStyle/>
          <a:p>
            <a:r>
              <a:rPr lang="en-US" sz="2800" dirty="0">
                <a:latin typeface="Calibri" panose="020F0502020204030204" pitchFamily="34" charset="0"/>
              </a:rPr>
              <a:t>3 September 2014, EC SG </a:t>
            </a:r>
            <a:r>
              <a:rPr lang="en-US" sz="2800" dirty="0" smtClean="0">
                <a:latin typeface="Calibri" panose="020F0502020204030204" pitchFamily="34" charset="0"/>
              </a:rPr>
              <a:t>Teleconference</a:t>
            </a:r>
          </a:p>
          <a:p>
            <a:pPr lvl="3"/>
            <a:endParaRPr lang="en-US" sz="400" dirty="0">
              <a:latin typeface="Calibri" panose="020F0502020204030204" pitchFamily="34" charset="0"/>
            </a:endParaRPr>
          </a:p>
          <a:p>
            <a:r>
              <a:rPr lang="en-US" sz="2800" dirty="0" err="1">
                <a:latin typeface="Calibri" panose="020F0502020204030204" pitchFamily="34" charset="0"/>
              </a:rPr>
              <a:t>Priv</a:t>
            </a:r>
            <a:r>
              <a:rPr lang="en-US" sz="2800" dirty="0">
                <a:latin typeface="Calibri" panose="020F0502020204030204" pitchFamily="34" charset="0"/>
              </a:rPr>
              <a:t> Rec EC SG </a:t>
            </a:r>
            <a:r>
              <a:rPr lang="en-US" sz="2800" dirty="0" smtClean="0">
                <a:latin typeface="Calibri" panose="020F0502020204030204" pitchFamily="34" charset="0"/>
              </a:rPr>
              <a:t>presentations at 802.1/802.3 </a:t>
            </a:r>
            <a:r>
              <a:rPr lang="en-US" sz="2800" dirty="0">
                <a:latin typeface="Calibri" panose="020F0502020204030204" pitchFamily="34" charset="0"/>
              </a:rPr>
              <a:t>WGs Interim meeting in Ottawa, Canada - </a:t>
            </a:r>
            <a:r>
              <a:rPr lang="en-US" sz="2800" dirty="0" smtClean="0">
                <a:latin typeface="Calibri" panose="020F0502020204030204" pitchFamily="34" charset="0"/>
              </a:rPr>
              <a:t>Sep </a:t>
            </a:r>
            <a:r>
              <a:rPr lang="en-US" sz="2800" dirty="0">
                <a:latin typeface="Calibri" panose="020F0502020204030204" pitchFamily="34" charset="0"/>
              </a:rPr>
              <a:t>8 and 9</a:t>
            </a:r>
          </a:p>
          <a:p>
            <a:pPr lvl="4"/>
            <a:endParaRPr lang="en-US" sz="800" dirty="0">
              <a:latin typeface="Calibri" panose="020F0502020204030204" pitchFamily="34" charset="0"/>
            </a:endParaRPr>
          </a:p>
          <a:p>
            <a:r>
              <a:rPr lang="en-US" sz="2800" dirty="0" err="1">
                <a:latin typeface="Calibri" panose="020F0502020204030204" pitchFamily="34" charset="0"/>
              </a:rPr>
              <a:t>Priv</a:t>
            </a:r>
            <a:r>
              <a:rPr lang="en-US" sz="2800" dirty="0">
                <a:latin typeface="Calibri" panose="020F0502020204030204" pitchFamily="34" charset="0"/>
              </a:rPr>
              <a:t> Rec EC SG </a:t>
            </a:r>
            <a:r>
              <a:rPr lang="en-US" sz="2800" dirty="0" smtClean="0">
                <a:latin typeface="Calibri" panose="020F0502020204030204" pitchFamily="34" charset="0"/>
              </a:rPr>
              <a:t>presentations at 802 </a:t>
            </a:r>
            <a:r>
              <a:rPr lang="en-US" sz="2800" dirty="0">
                <a:latin typeface="Calibri" panose="020F0502020204030204" pitchFamily="34" charset="0"/>
              </a:rPr>
              <a:t>Wireless WGs </a:t>
            </a:r>
            <a:r>
              <a:rPr lang="en-US" sz="2800" dirty="0" smtClean="0">
                <a:latin typeface="Calibri" panose="020F0502020204030204" pitchFamily="34" charset="0"/>
              </a:rPr>
              <a:t>interim </a:t>
            </a:r>
            <a:r>
              <a:rPr lang="en-US" sz="2800" dirty="0">
                <a:latin typeface="Calibri" panose="020F0502020204030204" pitchFamily="34" charset="0"/>
              </a:rPr>
              <a:t>meeting in Athens, Greece – week of </a:t>
            </a:r>
            <a:r>
              <a:rPr lang="en-US" sz="2800" dirty="0" smtClean="0">
                <a:latin typeface="Calibri" panose="020F0502020204030204" pitchFamily="34" charset="0"/>
              </a:rPr>
              <a:t>Sep 15</a:t>
            </a:r>
          </a:p>
          <a:p>
            <a:pPr lvl="5"/>
            <a:endParaRPr lang="en-US" sz="900" dirty="0">
              <a:latin typeface="Calibri" panose="020F0502020204030204" pitchFamily="34" charset="0"/>
            </a:endParaRPr>
          </a:p>
          <a:p>
            <a:r>
              <a:rPr lang="en-US" sz="2800" dirty="0">
                <a:latin typeface="Calibri" panose="020F0502020204030204" pitchFamily="34" charset="0"/>
              </a:rPr>
              <a:t>1 October </a:t>
            </a:r>
            <a:r>
              <a:rPr lang="en-US" sz="2800" dirty="0" smtClean="0">
                <a:latin typeface="Calibri" panose="020F0502020204030204" pitchFamily="34" charset="0"/>
              </a:rPr>
              <a:t>2014, EC SG Teleconference</a:t>
            </a:r>
          </a:p>
          <a:p>
            <a:pPr lvl="4"/>
            <a:endParaRPr lang="en-US" sz="600" dirty="0">
              <a:latin typeface="Calibri" panose="020F0502020204030204" pitchFamily="34" charset="0"/>
            </a:endParaRPr>
          </a:p>
          <a:p>
            <a:r>
              <a:rPr lang="en-US" sz="2800" dirty="0">
                <a:latin typeface="Calibri" panose="020F0502020204030204" pitchFamily="34" charset="0"/>
              </a:rPr>
              <a:t>22 October </a:t>
            </a:r>
            <a:r>
              <a:rPr lang="en-US" sz="2800" dirty="0" smtClean="0">
                <a:latin typeface="Calibri" panose="020F0502020204030204" pitchFamily="34" charset="0"/>
              </a:rPr>
              <a:t>2014, EC SG Teleconference</a:t>
            </a:r>
          </a:p>
          <a:p>
            <a:pPr lvl="3"/>
            <a:endParaRPr lang="en-US" sz="400" dirty="0">
              <a:latin typeface="Calibri" panose="020F0502020204030204" pitchFamily="34" charset="0"/>
            </a:endParaRPr>
          </a:p>
          <a:p>
            <a:r>
              <a:rPr lang="en-US" sz="2800" b="1" dirty="0" smtClean="0">
                <a:latin typeface="Calibri" panose="020F0502020204030204" pitchFamily="34" charset="0"/>
              </a:rPr>
              <a:t>Several discussions on the mailing list, especially about MAC-based tracking threats, possible solutions and implications</a:t>
            </a:r>
            <a:endParaRPr lang="en-US" sz="2800" b="1"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Privacy EC SG - Progress so far</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5211763"/>
          </a:xfrm>
        </p:spPr>
        <p:txBody>
          <a:bodyPr>
            <a:noAutofit/>
          </a:bodyPr>
          <a:lstStyle/>
          <a:p>
            <a:r>
              <a:rPr lang="en-US" sz="2800" dirty="0">
                <a:latin typeface="Calibri" panose="020F0502020204030204" pitchFamily="34" charset="0"/>
              </a:rPr>
              <a:t>November 4&amp;6, 2014, during the IEEE 802 Plenary meeting in San Antonio, TX, </a:t>
            </a:r>
            <a:r>
              <a:rPr lang="en-US" sz="2800" dirty="0" smtClean="0">
                <a:latin typeface="Calibri" panose="020F0502020204030204" pitchFamily="34" charset="0"/>
              </a:rPr>
              <a:t>USA</a:t>
            </a:r>
          </a:p>
          <a:p>
            <a:pPr lvl="1"/>
            <a:r>
              <a:rPr lang="en-US" b="1" dirty="0" smtClean="0">
                <a:latin typeface="Calibri" panose="020F0502020204030204" pitchFamily="34" charset="0"/>
              </a:rPr>
              <a:t>MAC Privacy trial during IETF 91 meeting</a:t>
            </a:r>
            <a:endParaRPr lang="en-US" b="1" dirty="0">
              <a:latin typeface="Calibri" panose="020F0502020204030204" pitchFamily="34" charset="0"/>
            </a:endParaRPr>
          </a:p>
          <a:p>
            <a:r>
              <a:rPr lang="en-US" sz="2800" dirty="0">
                <a:latin typeface="Calibri" panose="020F0502020204030204" pitchFamily="34" charset="0"/>
              </a:rPr>
              <a:t>10 December 2014, (10:00 AM ET), </a:t>
            </a:r>
            <a:r>
              <a:rPr lang="en-US" sz="2800" dirty="0" smtClean="0">
                <a:latin typeface="Calibri" panose="020F0502020204030204" pitchFamily="34" charset="0"/>
              </a:rPr>
              <a:t>Teleconference</a:t>
            </a:r>
            <a:endParaRPr lang="en-US" sz="2800" dirty="0">
              <a:latin typeface="Calibri" panose="020F0502020204030204" pitchFamily="34" charset="0"/>
            </a:endParaRPr>
          </a:p>
          <a:p>
            <a:r>
              <a:rPr lang="en-US" sz="2800" dirty="0">
                <a:latin typeface="Calibri" panose="020F0502020204030204" pitchFamily="34" charset="0"/>
              </a:rPr>
              <a:t>12-15 January 2015, IEEE Interim meeting in Atlanta, GA, </a:t>
            </a:r>
            <a:r>
              <a:rPr lang="en-US" sz="2800" dirty="0" smtClean="0">
                <a:latin typeface="Calibri" panose="020F0502020204030204" pitchFamily="34" charset="0"/>
              </a:rPr>
              <a:t>USA</a:t>
            </a:r>
          </a:p>
          <a:p>
            <a:pPr lvl="1"/>
            <a:r>
              <a:rPr lang="en-US" sz="2400" dirty="0" smtClean="0">
                <a:latin typeface="Calibri" panose="020F0502020204030204" pitchFamily="34" charset="0"/>
              </a:rPr>
              <a:t>Preliminary report about MAC address randomization</a:t>
            </a:r>
            <a:endParaRPr lang="en-US" sz="2400" dirty="0">
              <a:latin typeface="Calibri" panose="020F0502020204030204" pitchFamily="34" charset="0"/>
            </a:endParaRPr>
          </a:p>
          <a:p>
            <a:r>
              <a:rPr lang="en-US" sz="2800" dirty="0">
                <a:latin typeface="Calibri" panose="020F0502020204030204" pitchFamily="34" charset="0"/>
              </a:rPr>
              <a:t>4 February 2015, (10:00 AM ET), Teleconference</a:t>
            </a:r>
          </a:p>
          <a:p>
            <a:pPr lvl="1"/>
            <a:r>
              <a:rPr lang="en-US" sz="2400" dirty="0" smtClean="0">
                <a:latin typeface="Calibri" panose="020F0502020204030204" pitchFamily="34" charset="0"/>
              </a:rPr>
              <a:t>PAR/CSD pre-circulation</a:t>
            </a:r>
            <a:endParaRPr lang="en-US" sz="2400" dirty="0">
              <a:latin typeface="Calibri" panose="020F0502020204030204" pitchFamily="34" charset="0"/>
            </a:endParaRPr>
          </a:p>
          <a:p>
            <a:r>
              <a:rPr lang="en-US" sz="2800" dirty="0" smtClean="0">
                <a:latin typeface="Calibri" panose="020F0502020204030204" pitchFamily="34" charset="0"/>
              </a:rPr>
              <a:t>8-13 </a:t>
            </a:r>
            <a:r>
              <a:rPr lang="en-US" sz="2800" dirty="0">
                <a:latin typeface="Calibri" panose="020F0502020204030204" pitchFamily="34" charset="0"/>
              </a:rPr>
              <a:t>March 2015, IEEE 802 Plenary meeting in Berlin, </a:t>
            </a:r>
            <a:r>
              <a:rPr lang="en-US" sz="2800" dirty="0" smtClean="0">
                <a:latin typeface="Calibri" panose="020F0502020204030204" pitchFamily="34" charset="0"/>
              </a:rPr>
              <a:t>Germany</a:t>
            </a:r>
            <a:endParaRPr lang="en-US" sz="2800" dirty="0">
              <a:latin typeface="Calibri" panose="020F0502020204030204" pitchFamily="34" charset="0"/>
            </a:endParaRPr>
          </a:p>
          <a:p>
            <a:pPr lvl="1"/>
            <a:r>
              <a:rPr lang="en-US" b="1" dirty="0">
                <a:latin typeface="Calibri" panose="020F0502020204030204" pitchFamily="34" charset="0"/>
              </a:rPr>
              <a:t>MAC Privacy trial during </a:t>
            </a:r>
            <a:r>
              <a:rPr lang="en-US" b="1" dirty="0" smtClean="0">
                <a:latin typeface="Calibri" panose="020F0502020204030204" pitchFamily="34" charset="0"/>
              </a:rPr>
              <a:t>IEEE 802 plenary meeting</a:t>
            </a:r>
            <a:endParaRPr lang="en-US" b="1" dirty="0">
              <a:latin typeface="Calibri" panose="020F0502020204030204" pitchFamily="34" charset="0"/>
            </a:endParaRPr>
          </a:p>
          <a:p>
            <a:pPr lvl="1"/>
            <a:endParaRPr lang="en-US" sz="2400" dirty="0" smtClean="0">
              <a:latin typeface="Calibri" panose="020F0502020204030204" pitchFamily="34" charset="0"/>
            </a:endParaRPr>
          </a:p>
        </p:txBody>
      </p:sp>
    </p:spTree>
    <p:extLst>
      <p:ext uri="{BB962C8B-B14F-4D97-AF65-F5344CB8AC3E}">
        <p14:creationId xmlns:p14="http://schemas.microsoft.com/office/powerpoint/2010/main" val="3965312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Berlin March </a:t>
            </a:r>
            <a:r>
              <a:rPr lang="en-US" dirty="0" smtClean="0">
                <a:latin typeface="Calibri" panose="020F0502020204030204" pitchFamily="34" charset="0"/>
              </a:rPr>
              <a:t>Plenary Meeting</a:t>
            </a:r>
            <a:endParaRPr lang="en-US" dirty="0">
              <a:latin typeface="Calibri" panose="020F0502020204030204" pitchFamily="34" charset="0"/>
            </a:endParaRPr>
          </a:p>
        </p:txBody>
      </p:sp>
      <p:sp>
        <p:nvSpPr>
          <p:cNvPr id="3" name="Content Placeholder 2"/>
          <p:cNvSpPr>
            <a:spLocks noGrp="1"/>
          </p:cNvSpPr>
          <p:nvPr>
            <p:ph idx="1"/>
          </p:nvPr>
        </p:nvSpPr>
        <p:spPr>
          <a:xfrm>
            <a:off x="152400" y="1295400"/>
            <a:ext cx="8839200" cy="4754563"/>
          </a:xfrm>
        </p:spPr>
        <p:txBody>
          <a:bodyPr>
            <a:noAutofit/>
          </a:bodyPr>
          <a:lstStyle/>
          <a:p>
            <a:r>
              <a:rPr lang="en-US" sz="2800" dirty="0" smtClean="0">
                <a:latin typeface="Calibri" panose="020F0502020204030204" pitchFamily="34" charset="0"/>
              </a:rPr>
              <a:t>Two meeting slots, both at </a:t>
            </a:r>
            <a:r>
              <a:rPr lang="en-US" sz="2800" dirty="0" smtClean="0">
                <a:latin typeface="Calibri" panose="020F0502020204030204" pitchFamily="34" charset="0"/>
              </a:rPr>
              <a:t>meeting room ECC4</a:t>
            </a:r>
            <a:endParaRPr lang="en-US" sz="2800" dirty="0">
              <a:latin typeface="Calibri" panose="020F0502020204030204" pitchFamily="34" charset="0"/>
            </a:endParaRPr>
          </a:p>
          <a:p>
            <a:pPr lvl="1"/>
            <a:r>
              <a:rPr lang="en-US" sz="2400" dirty="0" smtClean="0">
                <a:latin typeface="Calibri" panose="020F0502020204030204" pitchFamily="34" charset="0"/>
              </a:rPr>
              <a:t>Tuesday Eve (19:30-21:30), and Thursday AM1 (8:00-10:00)</a:t>
            </a:r>
            <a:endParaRPr lang="en-US" sz="2400" dirty="0">
              <a:latin typeface="Calibri" panose="020F0502020204030204" pitchFamily="34" charset="0"/>
            </a:endParaRPr>
          </a:p>
          <a:p>
            <a:r>
              <a:rPr lang="en-US" sz="2800" dirty="0" smtClean="0">
                <a:latin typeface="Calibri" panose="020F0502020204030204" pitchFamily="34" charset="0"/>
              </a:rPr>
              <a:t>MAC address randomization trial</a:t>
            </a:r>
          </a:p>
          <a:p>
            <a:pPr lvl="1"/>
            <a:r>
              <a:rPr lang="en-US" sz="2400" dirty="0" smtClean="0">
                <a:latin typeface="Calibri" panose="020F0502020204030204" pitchFamily="34" charset="0"/>
              </a:rPr>
              <a:t>SSID: “ieee802_privacy_trial”</a:t>
            </a:r>
          </a:p>
          <a:p>
            <a:pPr lvl="1"/>
            <a:r>
              <a:rPr lang="en-US" b="1" dirty="0">
                <a:latin typeface="Calibri" panose="020F0502020204030204" pitchFamily="34" charset="0"/>
                <a:hlinkClick r:id="rId2"/>
              </a:rPr>
              <a:t>https://</a:t>
            </a:r>
            <a:r>
              <a:rPr lang="en-US" b="1" dirty="0" smtClean="0">
                <a:latin typeface="Calibri" panose="020F0502020204030204" pitchFamily="34" charset="0"/>
                <a:hlinkClick r:id="rId2"/>
              </a:rPr>
              <a:t>mentor.ieee.org/privecsg/dcn/15/privecsg-15-0007-00-0000-wifi-privacy-experiement-at-802-berlin-plenary.pptx</a:t>
            </a:r>
            <a:endParaRPr lang="en-US" b="1" dirty="0">
              <a:latin typeface="Calibri" panose="020F0502020204030204" pitchFamily="34" charset="0"/>
            </a:endParaRPr>
          </a:p>
          <a:p>
            <a:r>
              <a:rPr lang="en-US" sz="2800" dirty="0" smtClean="0">
                <a:latin typeface="Calibri" panose="020F0502020204030204" pitchFamily="34" charset="0"/>
              </a:rPr>
              <a:t>PAR / CSD comments resolution </a:t>
            </a:r>
          </a:p>
          <a:p>
            <a:pPr lvl="1"/>
            <a:r>
              <a:rPr lang="en-US" sz="2400" dirty="0" smtClean="0">
                <a:latin typeface="Calibri" panose="020F0502020204030204" pitchFamily="34" charset="0"/>
              </a:rPr>
              <a:t>Privacy threat model and recommended practices</a:t>
            </a:r>
            <a:endParaRPr lang="en-US" sz="2400" dirty="0">
              <a:latin typeface="Calibri" panose="020F0502020204030204" pitchFamily="34" charset="0"/>
            </a:endParaRPr>
          </a:p>
          <a:p>
            <a:r>
              <a:rPr lang="en-US" sz="2800" dirty="0" smtClean="0">
                <a:latin typeface="Calibri" panose="020F0502020204030204" pitchFamily="34" charset="0"/>
              </a:rPr>
              <a:t>Next steps for Privacy EC SG</a:t>
            </a:r>
          </a:p>
          <a:p>
            <a:pPr lvl="1"/>
            <a:r>
              <a:rPr lang="en-US" sz="2400" dirty="0" smtClean="0">
                <a:latin typeface="Calibri" panose="020F0502020204030204" pitchFamily="34" charset="0"/>
              </a:rPr>
              <a:t>Renewal of SG, PAR submission, etc.</a:t>
            </a:r>
          </a:p>
        </p:txBody>
      </p:sp>
    </p:spTree>
    <p:extLst>
      <p:ext uri="{BB962C8B-B14F-4D97-AF65-F5344CB8AC3E}">
        <p14:creationId xmlns:p14="http://schemas.microsoft.com/office/powerpoint/2010/main" val="1084936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2667</TotalTime>
  <Words>632</Words>
  <Application>Microsoft Office PowerPoint</Application>
  <PresentationFormat>On-screen Show (4:3)</PresentationFormat>
  <Paragraphs>82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ＭＳ Ｐゴシック</vt:lpstr>
      <vt:lpstr>Arial</vt:lpstr>
      <vt:lpstr>Arial Italic</vt:lpstr>
      <vt:lpstr>Calibri</vt:lpstr>
      <vt:lpstr>Times</vt:lpstr>
      <vt:lpstr>Times New Roman</vt:lpstr>
      <vt:lpstr>Template</vt:lpstr>
      <vt:lpstr>IEEE 802 EC  Privacy Recommendation Study Group  Update to IEEE802-EC  @ March 2015 Plenary meeting</vt:lpstr>
      <vt:lpstr>IEEE 802 Internet Privacy Tutorial</vt:lpstr>
      <vt:lpstr>IEEE 802 Internet Privacy Tutorial - Summary</vt:lpstr>
      <vt:lpstr>IEEE 802 EC Privacy SG – Background </vt:lpstr>
      <vt:lpstr>IEEE 802 EC Privacy SG – Scope </vt:lpstr>
      <vt:lpstr>Call for Contributions  </vt:lpstr>
      <vt:lpstr>Privacy EC SG - Progress so far</vt:lpstr>
      <vt:lpstr>Privacy EC SG - Progress so far</vt:lpstr>
      <vt:lpstr>Berlin March Plenary Meeting</vt:lpstr>
      <vt:lpstr>Resources</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214</cp:revision>
  <cp:lastPrinted>1998-02-10T13:28:06Z</cp:lastPrinted>
  <dcterms:created xsi:type="dcterms:W3CDTF">2011-12-30T17:06:23Z</dcterms:created>
  <dcterms:modified xsi:type="dcterms:W3CDTF">2015-03-09T10:21:21Z</dcterms:modified>
</cp:coreProperties>
</file>