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8"/>
  </p:notesMasterIdLst>
  <p:handoutMasterIdLst>
    <p:handoutMasterId r:id="rId19"/>
  </p:handoutMasterIdLst>
  <p:sldIdLst>
    <p:sldId id="262" r:id="rId2"/>
    <p:sldId id="275" r:id="rId3"/>
    <p:sldId id="276" r:id="rId4"/>
    <p:sldId id="277" r:id="rId5"/>
    <p:sldId id="278" r:id="rId6"/>
    <p:sldId id="271" r:id="rId7"/>
    <p:sldId id="299" r:id="rId8"/>
    <p:sldId id="266" r:id="rId9"/>
    <p:sldId id="283" r:id="rId10"/>
    <p:sldId id="281" r:id="rId11"/>
    <p:sldId id="298" r:id="rId12"/>
    <p:sldId id="282" r:id="rId13"/>
    <p:sldId id="302" r:id="rId14"/>
    <p:sldId id="301" r:id="rId15"/>
    <p:sldId id="285" r:id="rId16"/>
    <p:sldId id="295"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040"/>
    <a:srgbClr val="7600A0"/>
    <a:srgbClr val="9900CC"/>
    <a:srgbClr val="9900FF"/>
    <a:srgbClr val="6600CC"/>
    <a:srgbClr val="A50021"/>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336" autoAdjust="0"/>
    <p:restoredTop sz="99290" autoAdjust="0"/>
  </p:normalViewPr>
  <p:slideViewPr>
    <p:cSldViewPr>
      <p:cViewPr varScale="1">
        <p:scale>
          <a:sx n="74" d="100"/>
          <a:sy n="74" d="100"/>
        </p:scale>
        <p:origin x="1398" y="72"/>
      </p:cViewPr>
      <p:guideLst>
        <p:guide orient="horz" pos="2160"/>
        <p:guide pos="2880"/>
      </p:guideLst>
    </p:cSldViewPr>
  </p:slideViewPr>
  <p:outlineViewPr>
    <p:cViewPr>
      <p:scale>
        <a:sx n="33" d="100"/>
        <a:sy n="33" d="100"/>
      </p:scale>
      <p:origin x="0" y="23652"/>
    </p:cViewPr>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453656" y="8839200"/>
            <a:ext cx="76944"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charset="0"/>
                <a:ea typeface="ＭＳ Ｐゴシック" charset="0"/>
              </a:defRPr>
            </a:lvl1pPr>
            <a:lvl2pPr marL="712118" indent="-273891" defTabSz="926666">
              <a:defRPr sz="2300">
                <a:solidFill>
                  <a:schemeClr val="tx1"/>
                </a:solidFill>
                <a:latin typeface="Times New Roman" charset="0"/>
                <a:ea typeface="ＭＳ Ｐゴシック" charset="0"/>
              </a:defRPr>
            </a:lvl2pPr>
            <a:lvl3pPr marL="1095566" indent="-219113" defTabSz="926666">
              <a:defRPr sz="2300">
                <a:solidFill>
                  <a:schemeClr val="tx1"/>
                </a:solidFill>
                <a:latin typeface="Times New Roman" charset="0"/>
                <a:ea typeface="ＭＳ Ｐゴシック" charset="0"/>
              </a:defRPr>
            </a:lvl3pPr>
            <a:lvl4pPr marL="1533792" indent="-219113" defTabSz="926666">
              <a:defRPr sz="2300">
                <a:solidFill>
                  <a:schemeClr val="tx1"/>
                </a:solidFill>
                <a:latin typeface="Times New Roman" charset="0"/>
                <a:ea typeface="ＭＳ Ｐゴシック" charset="0"/>
              </a:defRPr>
            </a:lvl4pPr>
            <a:lvl5pPr marL="1972018" indent="-219113" defTabSz="926666">
              <a:defRPr sz="2300">
                <a:solidFill>
                  <a:schemeClr val="tx1"/>
                </a:solidFill>
                <a:latin typeface="Times New Roman" charset="0"/>
                <a:ea typeface="ＭＳ Ｐゴシック" charset="0"/>
              </a:defRPr>
            </a:lvl5pPr>
            <a:lvl6pPr marL="2410244" indent="-219113" defTabSz="926666" eaLnBrk="0" fontAlgn="base" hangingPunct="0">
              <a:spcBef>
                <a:spcPct val="0"/>
              </a:spcBef>
              <a:spcAft>
                <a:spcPct val="0"/>
              </a:spcAft>
              <a:defRPr sz="2300">
                <a:solidFill>
                  <a:schemeClr val="tx1"/>
                </a:solidFill>
                <a:latin typeface="Times New Roman" charset="0"/>
                <a:ea typeface="ＭＳ Ｐゴシック" charset="0"/>
              </a:defRPr>
            </a:lvl6pPr>
            <a:lvl7pPr marL="2848470" indent="-219113" defTabSz="926666" eaLnBrk="0" fontAlgn="base" hangingPunct="0">
              <a:spcBef>
                <a:spcPct val="0"/>
              </a:spcBef>
              <a:spcAft>
                <a:spcPct val="0"/>
              </a:spcAft>
              <a:defRPr sz="2300">
                <a:solidFill>
                  <a:schemeClr val="tx1"/>
                </a:solidFill>
                <a:latin typeface="Times New Roman" charset="0"/>
                <a:ea typeface="ＭＳ Ｐゴシック" charset="0"/>
              </a:defRPr>
            </a:lvl7pPr>
            <a:lvl8pPr marL="3286697" indent="-219113" defTabSz="926666" eaLnBrk="0" fontAlgn="base" hangingPunct="0">
              <a:spcBef>
                <a:spcPct val="0"/>
              </a:spcBef>
              <a:spcAft>
                <a:spcPct val="0"/>
              </a:spcAft>
              <a:defRPr sz="2300">
                <a:solidFill>
                  <a:schemeClr val="tx1"/>
                </a:solidFill>
                <a:latin typeface="Times New Roman" charset="0"/>
                <a:ea typeface="ＭＳ Ｐゴシック" charset="0"/>
              </a:defRPr>
            </a:lvl8pPr>
            <a:lvl9pPr marL="3724923" indent="-219113" defTabSz="926666" eaLnBrk="0" fontAlgn="base" hangingPunct="0">
              <a:spcBef>
                <a:spcPct val="0"/>
              </a:spcBef>
              <a:spcAft>
                <a:spcPct val="0"/>
              </a:spcAft>
              <a:defRPr sz="2300">
                <a:solidFill>
                  <a:schemeClr val="tx1"/>
                </a:solidFill>
                <a:latin typeface="Times New Roman" charset="0"/>
                <a:ea typeface="ＭＳ Ｐゴシック" charset="0"/>
              </a:defRPr>
            </a:lvl9pPr>
          </a:lstStyle>
          <a:p>
            <a:fld id="{D9C46446-BDBD-C643-A7FE-9BCA6A57C871}" type="slidenum">
              <a:rPr lang="en-US" sz="1200"/>
              <a:pPr/>
              <a:t>5</a:t>
            </a:fld>
            <a:endParaRPr lang="en-US" sz="1200"/>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GB">
              <a:latin typeface="Times New Roman" charset="0"/>
            </a:endParaRPr>
          </a:p>
        </p:txBody>
      </p:sp>
    </p:spTree>
    <p:extLst>
      <p:ext uri="{BB962C8B-B14F-4D97-AF65-F5344CB8AC3E}">
        <p14:creationId xmlns:p14="http://schemas.microsoft.com/office/powerpoint/2010/main" val="41261870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6</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ndParaRPr>
          </a:p>
        </p:txBody>
      </p:sp>
    </p:spTree>
    <p:extLst>
      <p:ext uri="{BB962C8B-B14F-4D97-AF65-F5344CB8AC3E}">
        <p14:creationId xmlns:p14="http://schemas.microsoft.com/office/powerpoint/2010/main" val="31485559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8</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39304738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815145" y="76200"/>
            <a:ext cx="2100255" cy="307777"/>
          </a:xfrm>
          <a:prstGeom prst="rect">
            <a:avLst/>
          </a:prstGeom>
        </p:spPr>
        <p:txBody>
          <a:bodyPr wrap="none">
            <a:spAutoFit/>
          </a:bodyPr>
          <a:lstStyle/>
          <a:p>
            <a:pPr algn="r"/>
            <a:r>
              <a:rPr lang="en-US" sz="1400" b="1" dirty="0" smtClean="0"/>
              <a:t>privecsg-15-0003-00-ecsg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privecsg/dcn/15/privecsg-15-0002-00-ecsg-minutes-of-ec-privacy-recommendation-sg-teleconference-december-10-2014.docx" TargetMode="External"/><Relationship Id="rId2" Type="http://schemas.openxmlformats.org/officeDocument/2006/relationships/hyperlink" Target="https://mentor.ieee.org/privecsg/dcn/15/privecsg-15-0001-00-ecsg-minutes-of-ec-privacy-recommendation-sg-meeting-november-2014.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ietf.org/registration/MeetingWiki/wiki/91privacy" TargetMode="External"/><Relationship Id="rId2" Type="http://schemas.openxmlformats.org/officeDocument/2006/relationships/hyperlink" Target="https://mentor.ieee.org/privecsg/dcn/14/privecsg-14-0025-01-0000-wifi-privacy-network-experiment-at-ietf91.pptx"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ietf.org/registration/MeetingWiki/wiki/91privacy"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 TargetMode="External"/><Relationship Id="rId1" Type="http://schemas.openxmlformats.org/officeDocument/2006/relationships/slideLayout" Target="../slideLayouts/slideLayout2.xml"/><Relationship Id="rId6" Type="http://schemas.openxmlformats.org/officeDocument/2006/relationships/hyperlink" Target="https://development.standards.ieee.org/myproject/Public/mytools/mob/slideset.ppt" TargetMode="External"/><Relationship Id="rId5" Type="http://schemas.openxmlformats.org/officeDocument/2006/relationships/hyperlink" Target="http://standards.ieee.org/about/sasb/patcom/index.html" TargetMode="External"/><Relationship Id="rId4" Type="http://schemas.openxmlformats.org/officeDocument/2006/relationships/hyperlink" Target="http://standards.ieee.org/about/sasb/patcom/materials.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54175"/>
            <a:ext cx="7772400" cy="1470025"/>
          </a:xfrm>
        </p:spPr>
        <p:txBody>
          <a:bodyPr/>
          <a:lstStyle/>
          <a:p>
            <a:r>
              <a:rPr lang="en-US" dirty="0" smtClean="0">
                <a:latin typeface="Calibri" panose="020F0502020204030204" pitchFamily="34" charset="0"/>
              </a:rPr>
              <a:t>IEEE 802 EC Privacy Recommendation SG</a:t>
            </a:r>
            <a:br>
              <a:rPr lang="en-US" dirty="0" smtClean="0">
                <a:latin typeface="Calibri" panose="020F0502020204030204" pitchFamily="34" charset="0"/>
              </a:rPr>
            </a:br>
            <a:r>
              <a:rPr lang="en-US" dirty="0">
                <a:latin typeface="Calibri" panose="020F0502020204030204" pitchFamily="34" charset="0"/>
              </a:rPr>
              <a:t/>
            </a:r>
            <a:br>
              <a:rPr lang="en-US" dirty="0">
                <a:latin typeface="Calibri" panose="020F0502020204030204" pitchFamily="34" charset="0"/>
              </a:rPr>
            </a:br>
            <a:r>
              <a:rPr lang="en-US" dirty="0" smtClean="0">
                <a:latin typeface="Calibri" panose="020F0502020204030204" pitchFamily="34" charset="0"/>
              </a:rPr>
              <a:t>802 Plenary Meeting</a:t>
            </a:r>
            <a:br>
              <a:rPr lang="en-US" dirty="0" smtClean="0">
                <a:latin typeface="Calibri" panose="020F0502020204030204" pitchFamily="34" charset="0"/>
              </a:rPr>
            </a:br>
            <a:r>
              <a:rPr lang="en-US" dirty="0" smtClean="0">
                <a:latin typeface="Calibri" panose="020F0502020204030204" pitchFamily="34" charset="0"/>
              </a:rPr>
              <a:t>January 12-16, 2015</a:t>
            </a:r>
            <a:br>
              <a:rPr lang="en-US" dirty="0" smtClean="0">
                <a:latin typeface="Calibri" panose="020F0502020204030204" pitchFamily="34" charset="0"/>
              </a:rPr>
            </a:br>
            <a:endParaRPr lang="en-US" dirty="0">
              <a:latin typeface="Calibri" panose="020F0502020204030204" pitchFamily="34" charset="0"/>
            </a:endParaRPr>
          </a:p>
        </p:txBody>
      </p:sp>
      <p:sp>
        <p:nvSpPr>
          <p:cNvPr id="3" name="Subtitle 2"/>
          <p:cNvSpPr>
            <a:spLocks noGrp="1"/>
          </p:cNvSpPr>
          <p:nvPr>
            <p:ph type="subTitle" idx="1"/>
          </p:nvPr>
        </p:nvSpPr>
        <p:spPr>
          <a:xfrm>
            <a:off x="990600" y="3886200"/>
            <a:ext cx="7239000" cy="1752600"/>
          </a:xfrm>
        </p:spPr>
        <p:txBody>
          <a:bodyPr/>
          <a:lstStyle/>
          <a:p>
            <a:r>
              <a:rPr lang="en-US" sz="2800" dirty="0">
                <a:latin typeface="Calibri" panose="020F0502020204030204" pitchFamily="34" charset="0"/>
              </a:rPr>
              <a:t/>
            </a:r>
            <a:br>
              <a:rPr lang="en-US" sz="2800" dirty="0">
                <a:latin typeface="Calibri" panose="020F0502020204030204" pitchFamily="34" charset="0"/>
              </a:rPr>
            </a:br>
            <a:r>
              <a:rPr lang="en-US" sz="2800" dirty="0" smtClean="0">
                <a:latin typeface="Calibri" panose="020F0502020204030204" pitchFamily="34" charset="0"/>
              </a:rPr>
              <a:t>Juan Carlos Zuniga, InterDigital Labs</a:t>
            </a:r>
            <a:endParaRPr lang="en-US" sz="2800" dirty="0">
              <a:latin typeface="Calibri" panose="020F0502020204030204" pitchFamily="34" charset="0"/>
            </a:endParaRPr>
          </a:p>
          <a:p>
            <a:r>
              <a:rPr lang="en-US" sz="2800" dirty="0" smtClean="0">
                <a:latin typeface="Calibri" panose="020F0502020204030204" pitchFamily="34" charset="0"/>
              </a:rPr>
              <a:t>(EC SG Chair</a:t>
            </a:r>
            <a:r>
              <a:rPr lang="en-US" sz="2800" dirty="0">
                <a:latin typeface="Calibri" panose="020F0502020204030204" pitchFamily="34" charset="0"/>
              </a:rPr>
              <a:t>)</a:t>
            </a:r>
          </a:p>
          <a:p>
            <a:endParaRPr lang="en-US" sz="2800"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Business#2</a:t>
            </a:r>
            <a:endParaRPr lang="en-US" dirty="0">
              <a:latin typeface="Calibri" panose="020F0502020204030204" pitchFamily="34" charset="0"/>
            </a:endParaRPr>
          </a:p>
        </p:txBody>
      </p:sp>
      <p:sp>
        <p:nvSpPr>
          <p:cNvPr id="3" name="Content Placeholder 2"/>
          <p:cNvSpPr>
            <a:spLocks noGrp="1"/>
          </p:cNvSpPr>
          <p:nvPr>
            <p:ph idx="1"/>
          </p:nvPr>
        </p:nvSpPr>
        <p:spPr/>
        <p:txBody>
          <a:bodyPr>
            <a:normAutofit fontScale="77500" lnSpcReduction="20000"/>
          </a:bodyPr>
          <a:lstStyle/>
          <a:p>
            <a:r>
              <a:rPr lang="en-US" dirty="0" smtClean="0">
                <a:latin typeface="Calibri" panose="020F0502020204030204" pitchFamily="34" charset="0"/>
              </a:rPr>
              <a:t>Agenda bashing</a:t>
            </a:r>
          </a:p>
          <a:p>
            <a:pPr lvl="1"/>
            <a:r>
              <a:rPr lang="en-US" dirty="0" smtClean="0">
                <a:latin typeface="Calibri" panose="020F0502020204030204" pitchFamily="34" charset="0"/>
              </a:rPr>
              <a:t> </a:t>
            </a:r>
          </a:p>
          <a:p>
            <a:r>
              <a:rPr lang="en-US" dirty="0" smtClean="0">
                <a:latin typeface="Calibri" panose="020F0502020204030204" pitchFamily="34" charset="0"/>
              </a:rPr>
              <a:t>Approval of minutes</a:t>
            </a:r>
          </a:p>
          <a:p>
            <a:pPr lvl="1"/>
            <a:r>
              <a:rPr lang="en-US" sz="2300" dirty="0" smtClean="0">
                <a:latin typeface="Calibri" panose="020F0502020204030204" pitchFamily="34" charset="0"/>
              </a:rPr>
              <a:t>November’s </a:t>
            </a:r>
            <a:r>
              <a:rPr lang="en-US" sz="2300" dirty="0">
                <a:latin typeface="Calibri" panose="020F0502020204030204" pitchFamily="34" charset="0"/>
              </a:rPr>
              <a:t>Plenary </a:t>
            </a:r>
            <a:r>
              <a:rPr lang="en-US" sz="2300" dirty="0" smtClean="0">
                <a:latin typeface="Calibri" panose="020F0502020204030204" pitchFamily="34" charset="0"/>
              </a:rPr>
              <a:t>Meeting</a:t>
            </a:r>
          </a:p>
          <a:p>
            <a:pPr lvl="1"/>
            <a:r>
              <a:rPr lang="en-US" sz="2300" dirty="0" smtClean="0">
                <a:latin typeface="Calibri" panose="020F0502020204030204" pitchFamily="34" charset="0"/>
                <a:hlinkClick r:id="rId2"/>
              </a:rPr>
              <a:t>https</a:t>
            </a:r>
            <a:r>
              <a:rPr lang="en-US" sz="2300" dirty="0">
                <a:latin typeface="Calibri" panose="020F0502020204030204" pitchFamily="34" charset="0"/>
                <a:hlinkClick r:id="rId2"/>
              </a:rPr>
              <a:t>://</a:t>
            </a:r>
            <a:r>
              <a:rPr lang="en-US" sz="2300" dirty="0" smtClean="0">
                <a:latin typeface="Calibri" panose="020F0502020204030204" pitchFamily="34" charset="0"/>
                <a:hlinkClick r:id="rId2"/>
              </a:rPr>
              <a:t>mentor.ieee.org/privecsg/dcn/15/privecsg-15-0001-00-ecsg-minutes-of-ec-privacy-recommendation-sg-meeting-november-2014.docx</a:t>
            </a:r>
            <a:endParaRPr lang="en-US" sz="2300" dirty="0" smtClean="0">
              <a:latin typeface="Calibri" panose="020F0502020204030204" pitchFamily="34" charset="0"/>
            </a:endParaRPr>
          </a:p>
          <a:p>
            <a:pPr lvl="1"/>
            <a:r>
              <a:rPr lang="en-US" sz="2300" dirty="0" smtClean="0">
                <a:latin typeface="Calibri" panose="020F0502020204030204" pitchFamily="34" charset="0"/>
              </a:rPr>
              <a:t>Dec 10 Teleconference</a:t>
            </a:r>
          </a:p>
          <a:p>
            <a:pPr lvl="1"/>
            <a:r>
              <a:rPr lang="en-US" sz="2300" dirty="0">
                <a:latin typeface="Calibri" panose="020F0502020204030204" pitchFamily="34" charset="0"/>
                <a:hlinkClick r:id="rId3"/>
              </a:rPr>
              <a:t>https://</a:t>
            </a:r>
            <a:r>
              <a:rPr lang="en-US" sz="2300" dirty="0" smtClean="0">
                <a:latin typeface="Calibri" panose="020F0502020204030204" pitchFamily="34" charset="0"/>
                <a:hlinkClick r:id="rId3"/>
              </a:rPr>
              <a:t>mentor.ieee.org/privecsg/dcn/15/privecsg-15-0002-00-ecsg-minutes-of-ec-privacy-recommendation-sg-teleconference-december-10-2014.docx</a:t>
            </a:r>
            <a:endParaRPr lang="en-US" sz="2300" dirty="0" smtClean="0">
              <a:latin typeface="Calibri" panose="020F0502020204030204" pitchFamily="34" charset="0"/>
            </a:endParaRPr>
          </a:p>
          <a:p>
            <a:pPr lvl="1"/>
            <a:endParaRPr lang="en-US" sz="2300" dirty="0" smtClean="0">
              <a:latin typeface="Calibri" panose="020F0502020204030204" pitchFamily="34" charset="0"/>
            </a:endParaRPr>
          </a:p>
          <a:p>
            <a:r>
              <a:rPr lang="en-US" dirty="0" smtClean="0">
                <a:latin typeface="Calibri" panose="020F0502020204030204" pitchFamily="34" charset="0"/>
              </a:rPr>
              <a:t>Reports</a:t>
            </a:r>
          </a:p>
          <a:p>
            <a:pPr lvl="1"/>
            <a:r>
              <a:rPr lang="en-US" sz="3100" dirty="0" smtClean="0">
                <a:latin typeface="Calibri" panose="020F0502020204030204" pitchFamily="34" charset="0"/>
              </a:rPr>
              <a:t>Group’s updates</a:t>
            </a:r>
          </a:p>
          <a:p>
            <a:pPr lvl="2"/>
            <a:r>
              <a:rPr lang="en-US" sz="2600" dirty="0">
                <a:latin typeface="Calibri" panose="020F0502020204030204" pitchFamily="34" charset="0"/>
              </a:rPr>
              <a:t>Local Space Address SG (802c PAR)</a:t>
            </a:r>
          </a:p>
          <a:p>
            <a:pPr lvl="2"/>
            <a:r>
              <a:rPr lang="en-US" sz="2600" dirty="0">
                <a:latin typeface="Calibri" panose="020F0502020204030204" pitchFamily="34" charset="0"/>
              </a:rPr>
              <a:t>IETF MAC address randomization trial results and next steps</a:t>
            </a:r>
          </a:p>
          <a:p>
            <a:pPr lvl="2"/>
            <a:endParaRPr lang="en-US" sz="2600" dirty="0" smtClean="0">
              <a:latin typeface="Calibri" panose="020F0502020204030204" pitchFamily="34" charset="0"/>
            </a:endParaRPr>
          </a:p>
          <a:p>
            <a:pPr lvl="2">
              <a:buNone/>
            </a:pPr>
            <a:endParaRPr lang="en-US" sz="2600" dirty="0" smtClean="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1"/>
          <p:cNvSpPr>
            <a:spLocks noGrp="1" noChangeArrowheads="1"/>
          </p:cNvSpPr>
          <p:nvPr>
            <p:ph type="title"/>
          </p:nvPr>
        </p:nvSpPr>
        <p:spPr>
          <a:xfrm>
            <a:off x="457200" y="252412"/>
            <a:ext cx="8229600" cy="1127125"/>
          </a:xfrm>
        </p:spPr>
        <p:txBody>
          <a:bodyPr/>
          <a:lstStyle/>
          <a:p>
            <a:pPr eaLnBrk="1" hangingPunct="1"/>
            <a:r>
              <a:rPr lang="en-US" dirty="0" smtClean="0">
                <a:latin typeface="Calibri" panose="020F0502020204030204" pitchFamily="34" charset="0"/>
              </a:rPr>
              <a:t>IEEE 802c PAR</a:t>
            </a:r>
            <a:endParaRPr lang="en-US" dirty="0">
              <a:latin typeface="Calibri" panose="020F0502020204030204" pitchFamily="34" charset="0"/>
            </a:endParaRPr>
          </a:p>
        </p:txBody>
      </p:sp>
      <p:sp>
        <p:nvSpPr>
          <p:cNvPr id="24580" name="Rectangle 2"/>
          <p:cNvSpPr>
            <a:spLocks noGrp="1" noChangeArrowheads="1"/>
          </p:cNvSpPr>
          <p:nvPr>
            <p:ph type="body" idx="1"/>
          </p:nvPr>
        </p:nvSpPr>
        <p:spPr>
          <a:xfrm>
            <a:off x="228600" y="1201737"/>
            <a:ext cx="8686800" cy="5588000"/>
          </a:xfrm>
        </p:spPr>
        <p:txBody>
          <a:bodyPr/>
          <a:lstStyle/>
          <a:p>
            <a:pPr eaLnBrk="1" hangingPunct="1"/>
            <a:r>
              <a:rPr lang="en-US" sz="2400" dirty="0" smtClean="0">
                <a:latin typeface="Calibri" panose="020F0502020204030204" pitchFamily="34" charset="0"/>
                <a:cs typeface="Arial"/>
              </a:rPr>
              <a:t>Discussions taking place at Local Address Study Group in 802.1</a:t>
            </a:r>
          </a:p>
          <a:p>
            <a:pPr eaLnBrk="1" hangingPunct="1"/>
            <a:r>
              <a:rPr lang="en-US" sz="2400" dirty="0" smtClean="0">
                <a:latin typeface="Calibri" panose="020F0502020204030204" pitchFamily="34" charset="0"/>
                <a:cs typeface="Arial"/>
              </a:rPr>
              <a:t>Group will propose a PAR / CSD text</a:t>
            </a:r>
          </a:p>
          <a:p>
            <a:pPr lvl="1" eaLnBrk="1" hangingPunct="1"/>
            <a:r>
              <a:rPr lang="en-US" sz="2000" dirty="0" smtClean="0">
                <a:latin typeface="Calibri" panose="020F0502020204030204" pitchFamily="34" charset="0"/>
                <a:cs typeface="Arial"/>
              </a:rPr>
              <a:t>People interested in this topic are encouraged to participate and express opinions directly in the Study Group.</a:t>
            </a:r>
          </a:p>
          <a:p>
            <a:pPr lvl="3" eaLnBrk="1" hangingPunct="1"/>
            <a:endParaRPr lang="en-US" sz="1600" dirty="0" smtClean="0">
              <a:latin typeface="Calibri" panose="020F0502020204030204" pitchFamily="34" charset="0"/>
              <a:cs typeface="Arial"/>
            </a:endParaRPr>
          </a:p>
        </p:txBody>
      </p:sp>
    </p:spTree>
    <p:extLst>
      <p:ext uri="{BB962C8B-B14F-4D97-AF65-F5344CB8AC3E}">
        <p14:creationId xmlns:p14="http://schemas.microsoft.com/office/powerpoint/2010/main" val="2319433898"/>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Business#3.1</a:t>
            </a:r>
            <a:endParaRPr lang="en-US" dirty="0">
              <a:latin typeface="Calibri" panose="020F0502020204030204" pitchFamily="34" charset="0"/>
            </a:endParaRPr>
          </a:p>
        </p:txBody>
      </p:sp>
      <p:sp>
        <p:nvSpPr>
          <p:cNvPr id="3" name="Content Placeholder 2"/>
          <p:cNvSpPr>
            <a:spLocks noGrp="1"/>
          </p:cNvSpPr>
          <p:nvPr>
            <p:ph idx="1"/>
          </p:nvPr>
        </p:nvSpPr>
        <p:spPr/>
        <p:txBody>
          <a:bodyPr>
            <a:normAutofit/>
          </a:bodyPr>
          <a:lstStyle/>
          <a:p>
            <a:r>
              <a:rPr lang="en-US" dirty="0" smtClean="0">
                <a:latin typeface="Calibri" panose="020F0502020204030204" pitchFamily="34" charset="0"/>
              </a:rPr>
              <a:t>Technical presentations</a:t>
            </a:r>
          </a:p>
          <a:p>
            <a:pPr lvl="1"/>
            <a:r>
              <a:rPr lang="en-US" i="1" dirty="0" smtClean="0">
                <a:latin typeface="Calibri" panose="020F0502020204030204" pitchFamily="34" charset="0"/>
              </a:rPr>
              <a:t>Carlos Bernardos (University Carlos III of Madrid), et al.</a:t>
            </a:r>
          </a:p>
          <a:p>
            <a:pPr lvl="2"/>
            <a:r>
              <a:rPr lang="en-US" i="1" dirty="0" err="1">
                <a:latin typeface="Calibri" panose="020F0502020204030204" pitchFamily="34" charset="0"/>
              </a:rPr>
              <a:t>WiFi</a:t>
            </a:r>
            <a:r>
              <a:rPr lang="en-US" i="1" dirty="0">
                <a:latin typeface="Calibri" panose="020F0502020204030204" pitchFamily="34" charset="0"/>
              </a:rPr>
              <a:t> Privacy network </a:t>
            </a:r>
            <a:r>
              <a:rPr lang="en-US" i="1" dirty="0" smtClean="0">
                <a:latin typeface="Calibri" panose="020F0502020204030204" pitchFamily="34" charset="0"/>
              </a:rPr>
              <a:t>experiment at IETF91</a:t>
            </a:r>
          </a:p>
          <a:p>
            <a:pPr lvl="2"/>
            <a:r>
              <a:rPr lang="en-US" i="1" dirty="0" smtClean="0">
                <a:latin typeface="Calibri" panose="020F0502020204030204" pitchFamily="34" charset="0"/>
                <a:hlinkClick r:id="rId2"/>
              </a:rPr>
              <a:t>https</a:t>
            </a:r>
            <a:r>
              <a:rPr lang="en-US" i="1" dirty="0">
                <a:latin typeface="Calibri" panose="020F0502020204030204" pitchFamily="34" charset="0"/>
                <a:hlinkClick r:id="rId2"/>
              </a:rPr>
              <a:t>://</a:t>
            </a:r>
            <a:r>
              <a:rPr lang="en-US" i="1" dirty="0" smtClean="0">
                <a:latin typeface="Calibri" panose="020F0502020204030204" pitchFamily="34" charset="0"/>
                <a:hlinkClick r:id="rId2"/>
              </a:rPr>
              <a:t>mentor.ieee.org/privecsg/dcn/14/privecsg-14-0025-01-0000-wifi-privacy-network-experiment-at-ietf91.pptx</a:t>
            </a:r>
            <a:endParaRPr lang="en-US" i="1" dirty="0" smtClean="0">
              <a:latin typeface="Calibri" panose="020F0502020204030204" pitchFamily="34" charset="0"/>
            </a:endParaRPr>
          </a:p>
          <a:p>
            <a:pPr lvl="2"/>
            <a:r>
              <a:rPr lang="en-US" i="1" dirty="0">
                <a:latin typeface="Calibri" panose="020F0502020204030204" pitchFamily="34" charset="0"/>
                <a:hlinkClick r:id="rId3"/>
              </a:rPr>
              <a:t>https://www.ietf.org/registration/MeetingWiki/wiki/91privacy</a:t>
            </a:r>
            <a:endParaRPr lang="en-US" i="1" dirty="0">
              <a:latin typeface="Calibri" panose="020F0502020204030204" pitchFamily="34" charset="0"/>
            </a:endParaRPr>
          </a:p>
          <a:p>
            <a:pPr lvl="2"/>
            <a:endParaRPr lang="en-US" i="1" dirty="0" smtClean="0">
              <a:latin typeface="Calibri" panose="020F0502020204030204" pitchFamily="34" charset="0"/>
            </a:endParaRPr>
          </a:p>
          <a:p>
            <a:pPr lvl="2"/>
            <a:endParaRPr lang="en-US" i="1" dirty="0" smtClean="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Business#3.2</a:t>
            </a:r>
            <a:endParaRPr lang="en-US" dirty="0">
              <a:latin typeface="Calibri" panose="020F0502020204030204" pitchFamily="34" charset="0"/>
            </a:endParaRPr>
          </a:p>
        </p:txBody>
      </p:sp>
      <p:sp>
        <p:nvSpPr>
          <p:cNvPr id="3" name="Content Placeholder 2"/>
          <p:cNvSpPr>
            <a:spLocks noGrp="1"/>
          </p:cNvSpPr>
          <p:nvPr>
            <p:ph idx="1"/>
          </p:nvPr>
        </p:nvSpPr>
        <p:spPr/>
        <p:txBody>
          <a:bodyPr>
            <a:normAutofit/>
          </a:bodyPr>
          <a:lstStyle/>
          <a:p>
            <a:r>
              <a:rPr lang="en-US" dirty="0" smtClean="0">
                <a:latin typeface="Calibri" panose="020F0502020204030204" pitchFamily="34" charset="0"/>
              </a:rPr>
              <a:t>Technical presentations</a:t>
            </a:r>
          </a:p>
          <a:p>
            <a:pPr lvl="1"/>
            <a:r>
              <a:rPr lang="en-US" i="1" dirty="0">
                <a:latin typeface="Calibri" panose="020F0502020204030204" pitchFamily="34" charset="0"/>
              </a:rPr>
              <a:t>Bob Moskowitz (Verizon)</a:t>
            </a:r>
          </a:p>
          <a:p>
            <a:pPr lvl="2"/>
            <a:r>
              <a:rPr lang="en-US" i="1" dirty="0">
                <a:latin typeface="Calibri" panose="020F0502020204030204" pitchFamily="34" charset="0"/>
              </a:rPr>
              <a:t> Secure Moderated Random MAC Addresses</a:t>
            </a:r>
          </a:p>
          <a:p>
            <a:pPr lvl="2"/>
            <a:r>
              <a:rPr lang="en-US" i="1" dirty="0">
                <a:latin typeface="Calibri" panose="020F0502020204030204" pitchFamily="34" charset="0"/>
                <a:hlinkClick r:id="rId2"/>
              </a:rPr>
              <a:t>https://</a:t>
            </a:r>
            <a:r>
              <a:rPr lang="en-US" i="1" dirty="0" smtClean="0">
                <a:latin typeface="Calibri" panose="020F0502020204030204" pitchFamily="34" charset="0"/>
                <a:hlinkClick r:id="rId2"/>
              </a:rPr>
              <a:t>mentor.ieee.org/privecsg/dcn/14/privecsg-14-0026-01-0000-secure-moderated-random-mac-addresses.ppt</a:t>
            </a:r>
          </a:p>
          <a:p>
            <a:pPr lvl="2"/>
            <a:endParaRPr lang="en-US" i="1" dirty="0" smtClean="0">
              <a:latin typeface="Calibri" panose="020F0502020204030204" pitchFamily="34" charset="0"/>
            </a:endParaRPr>
          </a:p>
          <a:p>
            <a:pPr lvl="2"/>
            <a:endParaRPr lang="en-US" i="1" dirty="0" smtClean="0">
              <a:latin typeface="Calibri" panose="020F0502020204030204" pitchFamily="34" charset="0"/>
            </a:endParaRPr>
          </a:p>
        </p:txBody>
      </p:sp>
    </p:spTree>
    <p:extLst>
      <p:ext uri="{BB962C8B-B14F-4D97-AF65-F5344CB8AC3E}">
        <p14:creationId xmlns:p14="http://schemas.microsoft.com/office/powerpoint/2010/main" val="16839308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Business#3.3</a:t>
            </a:r>
            <a:endParaRPr lang="en-US" dirty="0">
              <a:latin typeface="Calibri" panose="020F0502020204030204" pitchFamily="34" charset="0"/>
            </a:endParaRPr>
          </a:p>
        </p:txBody>
      </p:sp>
      <p:sp>
        <p:nvSpPr>
          <p:cNvPr id="3" name="Content Placeholder 2"/>
          <p:cNvSpPr>
            <a:spLocks noGrp="1"/>
          </p:cNvSpPr>
          <p:nvPr>
            <p:ph idx="1"/>
          </p:nvPr>
        </p:nvSpPr>
        <p:spPr/>
        <p:txBody>
          <a:bodyPr>
            <a:normAutofit/>
          </a:bodyPr>
          <a:lstStyle/>
          <a:p>
            <a:r>
              <a:rPr lang="en-US" dirty="0" smtClean="0">
                <a:latin typeface="Calibri" panose="020F0502020204030204" pitchFamily="34" charset="0"/>
              </a:rPr>
              <a:t>Technical presentations</a:t>
            </a:r>
          </a:p>
          <a:p>
            <a:pPr lvl="1"/>
            <a:r>
              <a:rPr lang="en-US" i="1" dirty="0" smtClean="0">
                <a:latin typeface="Calibri" panose="020F0502020204030204" pitchFamily="34" charset="0"/>
              </a:rPr>
              <a:t>Privacy Threat Model</a:t>
            </a:r>
          </a:p>
          <a:p>
            <a:pPr lvl="1"/>
            <a:r>
              <a:rPr lang="en-US" i="1" dirty="0" smtClean="0">
                <a:latin typeface="Calibri" panose="020F0502020204030204" pitchFamily="34" charset="0"/>
              </a:rPr>
              <a:t>(TBD)</a:t>
            </a:r>
          </a:p>
        </p:txBody>
      </p:sp>
    </p:spTree>
    <p:extLst>
      <p:ext uri="{BB962C8B-B14F-4D97-AF65-F5344CB8AC3E}">
        <p14:creationId xmlns:p14="http://schemas.microsoft.com/office/powerpoint/2010/main" val="130275341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Business#4</a:t>
            </a:r>
            <a:endParaRPr lang="en-US" dirty="0">
              <a:latin typeface="Calibri" panose="020F0502020204030204" pitchFamily="34" charset="0"/>
            </a:endParaRPr>
          </a:p>
        </p:txBody>
      </p:sp>
      <p:sp>
        <p:nvSpPr>
          <p:cNvPr id="3" name="Content Placeholder 2"/>
          <p:cNvSpPr>
            <a:spLocks noGrp="1"/>
          </p:cNvSpPr>
          <p:nvPr>
            <p:ph idx="1"/>
          </p:nvPr>
        </p:nvSpPr>
        <p:spPr>
          <a:xfrm>
            <a:off x="304800" y="1066800"/>
            <a:ext cx="8382000" cy="4754563"/>
          </a:xfrm>
        </p:spPr>
        <p:txBody>
          <a:bodyPr>
            <a:noAutofit/>
          </a:bodyPr>
          <a:lstStyle/>
          <a:p>
            <a:r>
              <a:rPr lang="en-US" sz="2800" dirty="0" smtClean="0">
                <a:latin typeface="Calibri" panose="020F0502020204030204" pitchFamily="34" charset="0"/>
              </a:rPr>
              <a:t>Proposed next steps</a:t>
            </a:r>
          </a:p>
          <a:p>
            <a:pPr lvl="1"/>
            <a:r>
              <a:rPr lang="en-US" sz="2400" dirty="0" smtClean="0">
                <a:latin typeface="Calibri" panose="020F0502020204030204" pitchFamily="34" charset="0"/>
              </a:rPr>
              <a:t>Consider developing a PAR/CSD on recommended privacy practices for IEEE 802 protocols</a:t>
            </a:r>
          </a:p>
          <a:p>
            <a:pPr lvl="1"/>
            <a:r>
              <a:rPr lang="en-US" sz="2400" dirty="0" smtClean="0">
                <a:latin typeface="Calibri" panose="020F0502020204030204" pitchFamily="34" charset="0"/>
              </a:rPr>
              <a:t>Continue call for proposals to discuss technical topics</a:t>
            </a:r>
          </a:p>
          <a:p>
            <a:pPr marL="1257300" lvl="2" indent="-457200" eaLnBrk="1" hangingPunct="1">
              <a:buAutoNum type="arabicParenBoth"/>
            </a:pPr>
            <a:r>
              <a:rPr lang="en-US" sz="2000" dirty="0">
                <a:latin typeface="Calibri" panose="020F0502020204030204" pitchFamily="34" charset="0"/>
              </a:rPr>
              <a:t>Threat Model for Privacy at Link Layer </a:t>
            </a:r>
          </a:p>
          <a:p>
            <a:pPr marL="1257300" lvl="2" indent="-457200" eaLnBrk="1" hangingPunct="1">
              <a:buAutoNum type="arabicParenBoth"/>
            </a:pPr>
            <a:r>
              <a:rPr lang="en-US" sz="2000" dirty="0">
                <a:latin typeface="Calibri" panose="020F0502020204030204" pitchFamily="34" charset="0"/>
              </a:rPr>
              <a:t>Privacy Issues at Link </a:t>
            </a:r>
            <a:r>
              <a:rPr lang="en-US" sz="2000" dirty="0" smtClean="0">
                <a:latin typeface="Calibri" panose="020F0502020204030204" pitchFamily="34" charset="0"/>
              </a:rPr>
              <a:t>Layer</a:t>
            </a:r>
          </a:p>
          <a:p>
            <a:pPr marL="1257300" lvl="2" indent="-457200" eaLnBrk="1" hangingPunct="1">
              <a:buAutoNum type="arabicParenBoth"/>
            </a:pPr>
            <a:r>
              <a:rPr lang="en-US" sz="2000" dirty="0" smtClean="0">
                <a:latin typeface="Calibri" panose="020F0502020204030204" pitchFamily="34" charset="0"/>
              </a:rPr>
              <a:t>Proposals </a:t>
            </a:r>
            <a:r>
              <a:rPr lang="en-US" sz="2000" dirty="0">
                <a:latin typeface="Calibri" panose="020F0502020204030204" pitchFamily="34" charset="0"/>
              </a:rPr>
              <a:t>regarding functionalities in IEEE 802 protocols to improve </a:t>
            </a:r>
            <a:r>
              <a:rPr lang="en-US" sz="2000" dirty="0" smtClean="0">
                <a:latin typeface="Calibri" panose="020F0502020204030204" pitchFamily="34" charset="0"/>
              </a:rPr>
              <a:t>Privacy</a:t>
            </a:r>
          </a:p>
          <a:p>
            <a:pPr marL="1257300" lvl="2" indent="-457200" eaLnBrk="1" hangingPunct="1">
              <a:buAutoNum type="arabicParenBoth"/>
            </a:pPr>
            <a:r>
              <a:rPr lang="en-US" sz="2000" dirty="0" smtClean="0">
                <a:latin typeface="Calibri" panose="020F0502020204030204" pitchFamily="34" charset="0"/>
              </a:rPr>
              <a:t>Proposals </a:t>
            </a:r>
            <a:r>
              <a:rPr lang="en-US" sz="2000" dirty="0">
                <a:latin typeface="Calibri" panose="020F0502020204030204" pitchFamily="34" charset="0"/>
              </a:rPr>
              <a:t>regarding measuring levels of Privacy on Internet </a:t>
            </a:r>
            <a:r>
              <a:rPr lang="en-US" sz="2000" dirty="0" smtClean="0">
                <a:latin typeface="Calibri" panose="020F0502020204030204" pitchFamily="34" charset="0"/>
              </a:rPr>
              <a:t>protocols</a:t>
            </a:r>
          </a:p>
          <a:p>
            <a:pPr marL="1257300" lvl="2" indent="-457200" eaLnBrk="1" hangingPunct="1">
              <a:buAutoNum type="arabicParenBoth"/>
            </a:pPr>
            <a:r>
              <a:rPr lang="en-US" sz="2000" dirty="0" smtClean="0">
                <a:latin typeface="Calibri" panose="020F0502020204030204" pitchFamily="34" charset="0"/>
              </a:rPr>
              <a:t>Implications </a:t>
            </a:r>
            <a:r>
              <a:rPr lang="en-US" sz="2000" dirty="0">
                <a:latin typeface="Calibri" panose="020F0502020204030204" pitchFamily="34" charset="0"/>
              </a:rPr>
              <a:t>of MAC address </a:t>
            </a:r>
            <a:r>
              <a:rPr lang="en-US" sz="2000" dirty="0" smtClean="0">
                <a:latin typeface="Calibri" panose="020F0502020204030204" pitchFamily="34" charset="0"/>
              </a:rPr>
              <a:t>changes</a:t>
            </a:r>
          </a:p>
          <a:p>
            <a:pPr marL="1257300" lvl="2" indent="-457200" eaLnBrk="1" hangingPunct="1">
              <a:buAutoNum type="arabicParenBoth"/>
            </a:pPr>
            <a:r>
              <a:rPr lang="en-US" sz="2000" dirty="0" smtClean="0">
                <a:latin typeface="Calibri" panose="020F0502020204030204" pitchFamily="34" charset="0"/>
              </a:rPr>
              <a:t>Other…</a:t>
            </a:r>
            <a:endParaRPr lang="en-US" sz="2000"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Business#4</a:t>
            </a:r>
            <a:endParaRPr lang="en-US" dirty="0">
              <a:latin typeface="Calibri" panose="020F0502020204030204" pitchFamily="34" charset="0"/>
            </a:endParaRPr>
          </a:p>
        </p:txBody>
      </p:sp>
      <p:sp>
        <p:nvSpPr>
          <p:cNvPr id="3" name="Content Placeholder 2"/>
          <p:cNvSpPr>
            <a:spLocks noGrp="1"/>
          </p:cNvSpPr>
          <p:nvPr>
            <p:ph idx="1"/>
          </p:nvPr>
        </p:nvSpPr>
        <p:spPr>
          <a:xfrm>
            <a:off x="304800" y="1219200"/>
            <a:ext cx="8382000" cy="4754563"/>
          </a:xfrm>
        </p:spPr>
        <p:txBody>
          <a:bodyPr>
            <a:noAutofit/>
          </a:bodyPr>
          <a:lstStyle/>
          <a:p>
            <a:r>
              <a:rPr lang="en-US" sz="2800" dirty="0" smtClean="0">
                <a:latin typeface="Calibri" panose="020F0502020204030204" pitchFamily="34" charset="0"/>
              </a:rPr>
              <a:t>Upcoming meetings</a:t>
            </a:r>
          </a:p>
          <a:p>
            <a:pPr lvl="1"/>
            <a:r>
              <a:rPr lang="en-US" sz="2400" dirty="0" smtClean="0">
                <a:latin typeface="Calibri" panose="020F0502020204030204" pitchFamily="34" charset="0"/>
              </a:rPr>
              <a:t>4 February 2015, (10:00 AM ET) Teleconference</a:t>
            </a:r>
          </a:p>
          <a:p>
            <a:pPr lvl="2"/>
            <a:r>
              <a:rPr lang="en-US" sz="2000" dirty="0" smtClean="0">
                <a:latin typeface="Calibri" panose="020F0502020204030204" pitchFamily="34" charset="0"/>
              </a:rPr>
              <a:t>(Deadline for PAR/CSD submission for consideration in March)</a:t>
            </a:r>
          </a:p>
          <a:p>
            <a:pPr lvl="1"/>
            <a:r>
              <a:rPr lang="en-US" sz="2400" dirty="0" smtClean="0">
                <a:latin typeface="Calibri" panose="020F0502020204030204" pitchFamily="34" charset="0"/>
              </a:rPr>
              <a:t>25 February 2015</a:t>
            </a:r>
            <a:r>
              <a:rPr lang="en-US" sz="2400" dirty="0">
                <a:latin typeface="Calibri" panose="020F0502020204030204" pitchFamily="34" charset="0"/>
              </a:rPr>
              <a:t>, (10:00 AM ET) Teleconference</a:t>
            </a:r>
            <a:endParaRPr lang="en-US" sz="2400" dirty="0" smtClean="0">
              <a:latin typeface="Calibri" panose="020F0502020204030204" pitchFamily="34" charset="0"/>
            </a:endParaRPr>
          </a:p>
          <a:p>
            <a:pPr lvl="1"/>
            <a:r>
              <a:rPr lang="en-US" sz="2400" dirty="0" smtClean="0">
                <a:latin typeface="Calibri" panose="020F0502020204030204" pitchFamily="34" charset="0"/>
              </a:rPr>
              <a:t>8-13 March, 2015, </a:t>
            </a:r>
            <a:r>
              <a:rPr lang="en-US" sz="2400" dirty="0">
                <a:latin typeface="Calibri" panose="020F0502020204030204" pitchFamily="34" charset="0"/>
              </a:rPr>
              <a:t>IEEE 802 Plenary meeting in </a:t>
            </a:r>
            <a:r>
              <a:rPr lang="en-US" sz="2400" dirty="0" smtClean="0">
                <a:latin typeface="Calibri" panose="020F0502020204030204" pitchFamily="34" charset="0"/>
              </a:rPr>
              <a:t>Berlin, Germany</a:t>
            </a:r>
          </a:p>
          <a:p>
            <a:r>
              <a:rPr lang="en-US" sz="2800" dirty="0" smtClean="0">
                <a:latin typeface="Calibri" panose="020F0502020204030204" pitchFamily="34" charset="0"/>
              </a:rPr>
              <a:t>AOB</a:t>
            </a:r>
          </a:p>
          <a:p>
            <a:r>
              <a:rPr lang="en-US" sz="2800" dirty="0" smtClean="0">
                <a:latin typeface="Calibri" panose="020F0502020204030204" pitchFamily="34" charset="0"/>
              </a:rPr>
              <a:t>Meeting adjourned at</a:t>
            </a:r>
            <a:endParaRPr lang="en-US" sz="2800" dirty="0">
              <a:latin typeface="Calibri" panose="020F0502020204030204" pitchFamily="34" charset="0"/>
            </a:endParaRPr>
          </a:p>
        </p:txBody>
      </p:sp>
    </p:spTree>
    <p:extLst>
      <p:ext uri="{BB962C8B-B14F-4D97-AF65-F5344CB8AC3E}">
        <p14:creationId xmlns:p14="http://schemas.microsoft.com/office/powerpoint/2010/main" val="34097956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26"/>
          <p:cNvSpPr>
            <a:spLocks noGrp="1" noChangeArrowheads="1"/>
          </p:cNvSpPr>
          <p:nvPr>
            <p:ph type="title"/>
          </p:nvPr>
        </p:nvSpPr>
        <p:spPr/>
        <p:txBody>
          <a:bodyPr/>
          <a:lstStyle/>
          <a:p>
            <a:r>
              <a:rPr lang="en-US">
                <a:latin typeface="Calibri" panose="020F0502020204030204" pitchFamily="34" charset="0"/>
              </a:rPr>
              <a:t>Participants, Patents, and Duty to Inform</a:t>
            </a:r>
          </a:p>
        </p:txBody>
      </p:sp>
      <p:sp>
        <p:nvSpPr>
          <p:cNvPr id="4099" name="Rectangle 1027"/>
          <p:cNvSpPr>
            <a:spLocks noGrp="1" noChangeArrowheads="1"/>
          </p:cNvSpPr>
          <p:nvPr>
            <p:ph type="body" idx="1"/>
          </p:nvPr>
        </p:nvSpPr>
        <p:spPr>
          <a:xfrm>
            <a:off x="457200" y="1371600"/>
            <a:ext cx="8229600" cy="5029200"/>
          </a:xfrm>
        </p:spPr>
        <p:txBody>
          <a:bodyPr>
            <a:normAutofit fontScale="55000" lnSpcReduction="20000"/>
          </a:bodyPr>
          <a:lstStyle/>
          <a:p>
            <a:pPr marL="0" indent="0">
              <a:buNone/>
            </a:pPr>
            <a:r>
              <a:rPr lang="en-US" b="1">
                <a:solidFill>
                  <a:srgbClr val="1F497D"/>
                </a:solidFill>
                <a:latin typeface="Calibri" panose="020F0502020204030204" pitchFamily="34" charset="0"/>
              </a:rPr>
              <a:t>All participants in this meeting have certain obligations under the IEEE-SA Patent Policy. </a:t>
            </a:r>
          </a:p>
          <a:p>
            <a:r>
              <a:rPr lang="en-US" b="1">
                <a:solidFill>
                  <a:srgbClr val="1F497D"/>
                </a:solidFill>
                <a:latin typeface="Calibri" panose="020F0502020204030204" pitchFamily="34" charset="0"/>
              </a:rPr>
              <a:t>Participants [Note: </a:t>
            </a:r>
            <a:r>
              <a:rPr lang="en-GB" b="1">
                <a:solidFill>
                  <a:srgbClr val="1F497D"/>
                </a:solidFill>
                <a:latin typeface="Calibri" panose="020F0502020204030204" pitchFamily="34" charset="0"/>
              </a:rPr>
              <a:t>Quoted text excerpted from IEEE-SA Standards Board Bylaws subclause 6.2</a:t>
            </a:r>
            <a:r>
              <a:rPr lang="en-US" b="1">
                <a:solidFill>
                  <a:srgbClr val="1F497D"/>
                </a:solidFill>
                <a:latin typeface="Calibri" panose="020F0502020204030204" pitchFamily="34" charset="0"/>
              </a:rPr>
              <a:t>]:</a:t>
            </a:r>
          </a:p>
          <a:p>
            <a:pPr lvl="1"/>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Shall inform the IEEE (or cause the IEEE to be informed)</a:t>
            </a:r>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 of the identity of each </a:t>
            </a:r>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holder of any potential Essential Patent Claims of which they are personally aware</a:t>
            </a:r>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 if the claims are owned or controlled by the participant or the entity the participant is from, employed by, or otherwise represents</a:t>
            </a:r>
          </a:p>
          <a:p>
            <a:pPr lvl="2"/>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Personal awareness</a:t>
            </a:r>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 means that the participant </a:t>
            </a:r>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is personally aware that the holder may have a potential Essential Patent Claim,</a:t>
            </a:r>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 even if the participant is not personally aware of the specific patents or patent claims</a:t>
            </a:r>
          </a:p>
          <a:p>
            <a:pPr lvl="1"/>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Should inform the IEEE (or cause the IEEE to be informed)</a:t>
            </a:r>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 of the identity of </a:t>
            </a:r>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any other holders of such potential Essential Patent Claims</a:t>
            </a:r>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 (that is, third parties that are not affiliated with the participant, with the participant</a:t>
            </a:r>
            <a:r>
              <a:rPr lang="ja-JP" altLang="en-US" b="1">
                <a:solidFill>
                  <a:srgbClr val="1F497D"/>
                </a:solidFill>
                <a:latin typeface="Calibri" panose="020F0502020204030204" pitchFamily="34" charset="0"/>
              </a:rPr>
              <a:t>’</a:t>
            </a:r>
            <a:r>
              <a:rPr lang="en-US" b="1">
                <a:solidFill>
                  <a:srgbClr val="1F497D"/>
                </a:solidFill>
                <a:latin typeface="Calibri" panose="020F0502020204030204" pitchFamily="34" charset="0"/>
              </a:rPr>
              <a:t>s employer, or with anyone else that the participant is from or otherwise represents)</a:t>
            </a:r>
          </a:p>
          <a:p>
            <a:r>
              <a:rPr lang="en-US" b="1">
                <a:solidFill>
                  <a:srgbClr val="1F497D"/>
                </a:solidFill>
                <a:latin typeface="Calibri" panose="020F0502020204030204" pitchFamily="34" charset="0"/>
              </a:rPr>
              <a:t>The above does not apply if the patent claim is already the subject of an Accepted Letter of Assurance that applies to the proposed standard(s) under consideration by this group</a:t>
            </a:r>
          </a:p>
          <a:p>
            <a:r>
              <a:rPr lang="en-US" b="1">
                <a:solidFill>
                  <a:srgbClr val="1F497D"/>
                </a:solidFill>
                <a:latin typeface="Calibri" panose="020F0502020204030204" pitchFamily="34" charset="0"/>
              </a:rPr>
              <a:t>Early identification of holders of potential Essential Patent Claims is strongly encouraged</a:t>
            </a:r>
          </a:p>
          <a:p>
            <a:r>
              <a:rPr lang="en-US" b="1">
                <a:solidFill>
                  <a:srgbClr val="1F497D"/>
                </a:solidFill>
                <a:latin typeface="Calibri" panose="020F0502020204030204" pitchFamily="34" charset="0"/>
              </a:rPr>
              <a:t>No duty to perform a patent search</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a:latin typeface="Calibri" panose="020F0502020204030204" pitchFamily="34" charset="0"/>
              </a:rPr>
              <a:t>Patent Related Links</a:t>
            </a:r>
            <a:endParaRPr lang="en-US">
              <a:latin typeface="Calibri" panose="020F0502020204030204" pitchFamily="34" charset="0"/>
            </a:endParaRPr>
          </a:p>
        </p:txBody>
      </p:sp>
      <p:sp>
        <p:nvSpPr>
          <p:cNvPr id="5123" name="Rectangle 3"/>
          <p:cNvSpPr>
            <a:spLocks noGrp="1" noChangeArrowheads="1"/>
          </p:cNvSpPr>
          <p:nvPr>
            <p:ph type="body" idx="1"/>
          </p:nvPr>
        </p:nvSpPr>
        <p:spPr>
          <a:xfrm>
            <a:off x="457200" y="1371600"/>
            <a:ext cx="8229600" cy="4800600"/>
          </a:xfrm>
        </p:spPr>
        <p:txBody>
          <a:bodyPr>
            <a:normAutofit fontScale="47500" lnSpcReduction="20000"/>
          </a:bodyPr>
          <a:lstStyle/>
          <a:p>
            <a:pPr marL="0" indent="0">
              <a:lnSpc>
                <a:spcPct val="120000"/>
              </a:lnSpc>
              <a:buNone/>
            </a:pPr>
            <a:r>
              <a:rPr lang="en-US" sz="4200" b="1">
                <a:solidFill>
                  <a:srgbClr val="1F497D"/>
                </a:solidFill>
                <a:latin typeface="Calibri" panose="020F0502020204030204" pitchFamily="34" charset="0"/>
              </a:rPr>
              <a:t>All participants should be familiar with their obligations under the IEEE-SA Policies &amp; Procedures for standards development.</a:t>
            </a:r>
          </a:p>
          <a:p>
            <a:pPr>
              <a:lnSpc>
                <a:spcPct val="120000"/>
              </a:lnSpc>
            </a:pPr>
            <a:r>
              <a:rPr lang="en-US" sz="4200" b="1">
                <a:solidFill>
                  <a:srgbClr val="1F497D"/>
                </a:solidFill>
                <a:latin typeface="Calibri" panose="020F0502020204030204" pitchFamily="34" charset="0"/>
              </a:rPr>
              <a:t>Patent Policy is stated in these sources:</a:t>
            </a:r>
          </a:p>
          <a:p>
            <a:pPr lvl="1">
              <a:lnSpc>
                <a:spcPct val="120000"/>
              </a:lnSpc>
            </a:pPr>
            <a:r>
              <a:rPr lang="en-GB" sz="3400" b="1">
                <a:solidFill>
                  <a:srgbClr val="1F497D"/>
                </a:solidFill>
                <a:latin typeface="Calibri" panose="020F0502020204030204" pitchFamily="34" charset="0"/>
              </a:rPr>
              <a:t>IEEE-SA Standards Boards Bylaws</a:t>
            </a:r>
            <a:br>
              <a:rPr lang="en-GB" sz="3400" b="1">
                <a:solidFill>
                  <a:srgbClr val="1F497D"/>
                </a:solidFill>
                <a:latin typeface="Calibri" panose="020F0502020204030204" pitchFamily="34" charset="0"/>
              </a:rPr>
            </a:br>
            <a:r>
              <a:rPr lang="en-US" sz="3400" b="1">
                <a:solidFill>
                  <a:srgbClr val="1F497D"/>
                </a:solidFill>
                <a:latin typeface="Calibri" panose="020F0502020204030204" pitchFamily="34" charset="0"/>
                <a:hlinkClick r:id="rId2"/>
              </a:rPr>
              <a:t>http://standards.ieee.org/develop/policies/bylaws/sect6-7.html#6</a:t>
            </a:r>
            <a:endParaRPr lang="en-US" sz="3400" b="1">
              <a:solidFill>
                <a:srgbClr val="1F497D"/>
              </a:solidFill>
              <a:latin typeface="Calibri" panose="020F0502020204030204" pitchFamily="34" charset="0"/>
            </a:endParaRPr>
          </a:p>
          <a:p>
            <a:pPr lvl="1">
              <a:lnSpc>
                <a:spcPct val="120000"/>
              </a:lnSpc>
            </a:pPr>
            <a:r>
              <a:rPr lang="en-GB" sz="3400" b="1">
                <a:solidFill>
                  <a:srgbClr val="1F497D"/>
                </a:solidFill>
                <a:latin typeface="Calibri" panose="020F0502020204030204" pitchFamily="34" charset="0"/>
              </a:rPr>
              <a:t>IEEE-SA Standards Board Operations Manual</a:t>
            </a:r>
            <a:br>
              <a:rPr lang="en-GB" sz="3400" b="1">
                <a:solidFill>
                  <a:srgbClr val="1F497D"/>
                </a:solidFill>
                <a:latin typeface="Calibri" panose="020F0502020204030204" pitchFamily="34" charset="0"/>
              </a:rPr>
            </a:br>
            <a:r>
              <a:rPr lang="en-US" sz="3400" b="1">
                <a:solidFill>
                  <a:srgbClr val="1F497D"/>
                </a:solidFill>
                <a:latin typeface="Calibri" panose="020F0502020204030204" pitchFamily="34" charset="0"/>
                <a:hlinkClick r:id="rId3"/>
              </a:rPr>
              <a:t>http://standards.ieee.org/develop/policies/opman/sect6.html#6.3</a:t>
            </a:r>
            <a:endParaRPr lang="en-US" sz="3400" b="1">
              <a:solidFill>
                <a:srgbClr val="1F497D"/>
              </a:solidFill>
              <a:latin typeface="Calibri" panose="020F0502020204030204" pitchFamily="34" charset="0"/>
            </a:endParaRPr>
          </a:p>
          <a:p>
            <a:pPr>
              <a:lnSpc>
                <a:spcPct val="120000"/>
              </a:lnSpc>
            </a:pPr>
            <a:r>
              <a:rPr lang="en-US" sz="4200" b="1">
                <a:solidFill>
                  <a:srgbClr val="1F497D"/>
                </a:solidFill>
                <a:latin typeface="Calibri" panose="020F0502020204030204" pitchFamily="34" charset="0"/>
              </a:rPr>
              <a:t>Material about the patent policy is available at </a:t>
            </a:r>
          </a:p>
          <a:p>
            <a:pPr lvl="1">
              <a:lnSpc>
                <a:spcPct val="120000"/>
              </a:lnSpc>
            </a:pPr>
            <a:r>
              <a:rPr lang="en-US" sz="3400" b="1">
                <a:solidFill>
                  <a:srgbClr val="1F497D"/>
                </a:solidFill>
                <a:latin typeface="Calibri" panose="020F0502020204030204" pitchFamily="34" charset="0"/>
                <a:hlinkClick r:id="rId4"/>
              </a:rPr>
              <a:t>http://standards.ieee.org/about/sasb/patcom/materials.html</a:t>
            </a:r>
            <a:endParaRPr lang="en-US" sz="3400" b="1">
              <a:solidFill>
                <a:srgbClr val="1F497D"/>
              </a:solidFill>
              <a:latin typeface="Calibri" panose="020F0502020204030204" pitchFamily="34" charset="0"/>
            </a:endParaRPr>
          </a:p>
          <a:p>
            <a:pPr>
              <a:lnSpc>
                <a:spcPct val="120000"/>
              </a:lnSpc>
            </a:pPr>
            <a:endParaRPr lang="en-US" sz="3000">
              <a:latin typeface="Calibri" panose="020F0502020204030204" pitchFamily="34" charset="0"/>
            </a:endParaRPr>
          </a:p>
          <a:p>
            <a:pPr>
              <a:lnSpc>
                <a:spcPct val="120000"/>
              </a:lnSpc>
            </a:pPr>
            <a:r>
              <a:rPr lang="en-US" b="1">
                <a:solidFill>
                  <a:srgbClr val="1F497D"/>
                </a:solidFill>
                <a:latin typeface="Calibri" panose="020F0502020204030204" pitchFamily="34" charset="0"/>
              </a:rPr>
              <a:t>If you have questions, contact the IEEE-SA Standards Board Patent Committee Administrator at patcom@ieee.org or visit </a:t>
            </a:r>
            <a:r>
              <a:rPr lang="en-US" b="1">
                <a:solidFill>
                  <a:srgbClr val="1F497D"/>
                </a:solidFill>
                <a:latin typeface="Calibri" panose="020F0502020204030204" pitchFamily="34" charset="0"/>
                <a:hlinkClick r:id="rId5"/>
              </a:rPr>
              <a:t>http://standards.ieee.org/about/sasb/patcom/index.html</a:t>
            </a:r>
            <a:endParaRPr lang="en-US" b="1">
              <a:solidFill>
                <a:srgbClr val="1F497D"/>
              </a:solidFill>
              <a:latin typeface="Calibri" panose="020F0502020204030204" pitchFamily="34" charset="0"/>
            </a:endParaRPr>
          </a:p>
          <a:p>
            <a:pPr>
              <a:lnSpc>
                <a:spcPct val="120000"/>
              </a:lnSpc>
            </a:pPr>
            <a:endParaRPr lang="en-US" b="1">
              <a:solidFill>
                <a:srgbClr val="1F497D"/>
              </a:solidFill>
              <a:latin typeface="Calibri" panose="020F0502020204030204" pitchFamily="34" charset="0"/>
            </a:endParaRPr>
          </a:p>
          <a:p>
            <a:pPr>
              <a:lnSpc>
                <a:spcPct val="120000"/>
              </a:lnSpc>
            </a:pPr>
            <a:r>
              <a:rPr lang="en-US" b="1">
                <a:solidFill>
                  <a:srgbClr val="1F497D"/>
                </a:solidFill>
                <a:latin typeface="Calibri" panose="020F0502020204030204" pitchFamily="34" charset="0"/>
              </a:rPr>
              <a:t>This slide set is available at </a:t>
            </a:r>
            <a:br>
              <a:rPr lang="en-US" b="1">
                <a:solidFill>
                  <a:srgbClr val="1F497D"/>
                </a:solidFill>
                <a:latin typeface="Calibri" panose="020F0502020204030204" pitchFamily="34" charset="0"/>
              </a:rPr>
            </a:br>
            <a:r>
              <a:rPr lang="en-US" b="1">
                <a:solidFill>
                  <a:srgbClr val="1F497D"/>
                </a:solidFill>
                <a:latin typeface="Calibri" panose="020F0502020204030204" pitchFamily="34" charset="0"/>
                <a:hlinkClick r:id="rId6"/>
              </a:rPr>
              <a:t>https://development.standards.ieee.org/myproject/Public/mytools/mob/slideset.ppt</a:t>
            </a:r>
            <a:endParaRPr lang="en-US" b="1">
              <a:solidFill>
                <a:srgbClr val="1F497D"/>
              </a:solidFill>
              <a:latin typeface="Calibri" panose="020F0502020204030204" pitchFamily="34" charset="0"/>
            </a:endParaRPr>
          </a:p>
          <a:p>
            <a:pPr algn="ctr">
              <a:lnSpc>
                <a:spcPct val="120000"/>
              </a:lnSpc>
              <a:buClr>
                <a:srgbClr val="CC3300"/>
              </a:buClr>
              <a:buSzPct val="50000"/>
              <a:buNone/>
            </a:pPr>
            <a:endParaRPr lang="en-US" b="1">
              <a:solidFill>
                <a:srgbClr val="1F497D"/>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26"/>
          <p:cNvSpPr>
            <a:spLocks noGrp="1" noChangeArrowheads="1"/>
          </p:cNvSpPr>
          <p:nvPr>
            <p:ph type="title"/>
          </p:nvPr>
        </p:nvSpPr>
        <p:spPr/>
        <p:txBody>
          <a:bodyPr/>
          <a:lstStyle/>
          <a:p>
            <a:r>
              <a:rPr lang="en-US">
                <a:latin typeface="Calibri" panose="020F0502020204030204" pitchFamily="34" charset="0"/>
              </a:rPr>
              <a:t>Call for Potentially Essential Patents</a:t>
            </a:r>
          </a:p>
        </p:txBody>
      </p:sp>
      <p:sp>
        <p:nvSpPr>
          <p:cNvPr id="6147" name="Rectangle 1027"/>
          <p:cNvSpPr>
            <a:spLocks noGrp="1" noChangeArrowheads="1"/>
          </p:cNvSpPr>
          <p:nvPr>
            <p:ph type="body" idx="1"/>
          </p:nvPr>
        </p:nvSpPr>
        <p:spPr/>
        <p:txBody>
          <a:bodyPr>
            <a:normAutofit fontScale="92500" lnSpcReduction="20000"/>
          </a:bodyPr>
          <a:lstStyle/>
          <a:p>
            <a:r>
              <a:rPr lang="en-US" b="1">
                <a:solidFill>
                  <a:srgbClr val="1F497D"/>
                </a:solidFill>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b="1">
                <a:solidFill>
                  <a:srgbClr val="1F497D"/>
                </a:solidFill>
                <a:latin typeface="Calibri" panose="020F0502020204030204" pitchFamily="34" charset="0"/>
              </a:rPr>
              <a:t>Either speak up now or</a:t>
            </a:r>
          </a:p>
          <a:p>
            <a:pPr lvl="1"/>
            <a:r>
              <a:rPr lang="en-US" b="1">
                <a:solidFill>
                  <a:srgbClr val="1F497D"/>
                </a:solidFill>
                <a:latin typeface="Calibri" panose="020F0502020204030204" pitchFamily="34" charset="0"/>
              </a:rPr>
              <a:t>Provide the chair of this group with the identity of the holder(s) of any and all such claims as soon as possible or</a:t>
            </a:r>
          </a:p>
          <a:p>
            <a:pPr lvl="1"/>
            <a:r>
              <a:rPr lang="en-US" b="1">
                <a:solidFill>
                  <a:srgbClr val="1F497D"/>
                </a:solidFill>
                <a:latin typeface="Calibri" panose="020F0502020204030204" pitchFamily="34" charset="0"/>
              </a:rPr>
              <a:t>Cause an LOA to be submitted</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latin typeface="Calibri" panose="020F0502020204030204" pitchFamily="34" charset="0"/>
              </a:rPr>
              <a:t>Other Guidelines for IEEE WG Meetings</a:t>
            </a:r>
          </a:p>
        </p:txBody>
      </p:sp>
      <p:sp>
        <p:nvSpPr>
          <p:cNvPr id="3" name="Content Placeholder 2"/>
          <p:cNvSpPr>
            <a:spLocks noGrp="1"/>
          </p:cNvSpPr>
          <p:nvPr>
            <p:ph idx="1"/>
          </p:nvPr>
        </p:nvSpPr>
        <p:spPr>
          <a:xfrm>
            <a:off x="457200" y="1219200"/>
            <a:ext cx="8229600" cy="5105400"/>
          </a:xfrm>
        </p:spPr>
        <p:txBody>
          <a:bodyPr>
            <a:noAutofit/>
          </a:bodyPr>
          <a:lstStyle/>
          <a:p>
            <a:pPr marL="0" indent="0">
              <a:buNone/>
            </a:pPr>
            <a:r>
              <a:rPr lang="en-US" sz="1800" b="1">
                <a:solidFill>
                  <a:srgbClr val="1F497D"/>
                </a:solidFill>
                <a:latin typeface="Calibri" panose="020F0502020204030204" pitchFamily="34" charset="0"/>
              </a:rPr>
              <a:t>All IEEE-SA standards meetings shall be conducted in compliance with all applicable laws, including antitrust and competition laws. </a:t>
            </a:r>
          </a:p>
          <a:p>
            <a:r>
              <a:rPr lang="en-US" sz="1800" b="1">
                <a:solidFill>
                  <a:srgbClr val="1F497D"/>
                </a:solidFill>
                <a:latin typeface="Calibri" panose="020F0502020204030204" pitchFamily="34" charset="0"/>
              </a:rPr>
              <a:t>Don</a:t>
            </a:r>
            <a:r>
              <a:rPr lang="ja-JP" altLang="en-US" sz="1800" b="1">
                <a:solidFill>
                  <a:srgbClr val="1F497D"/>
                </a:solidFill>
                <a:latin typeface="Calibri" panose="020F0502020204030204" pitchFamily="34" charset="0"/>
              </a:rPr>
              <a:t>’</a:t>
            </a:r>
            <a:r>
              <a:rPr lang="en-US" sz="1800" b="1">
                <a:solidFill>
                  <a:srgbClr val="1F497D"/>
                </a:solidFill>
                <a:latin typeface="Calibri" panose="020F0502020204030204" pitchFamily="34" charset="0"/>
              </a:rPr>
              <a:t>t discuss the interpretation, validity, or essentiality of patents/patent claims. </a:t>
            </a:r>
          </a:p>
          <a:p>
            <a:r>
              <a:rPr lang="en-US" sz="1800" b="1">
                <a:solidFill>
                  <a:srgbClr val="1F497D"/>
                </a:solidFill>
                <a:latin typeface="Calibri" panose="020F0502020204030204" pitchFamily="34" charset="0"/>
              </a:rPr>
              <a:t>Don</a:t>
            </a:r>
            <a:r>
              <a:rPr lang="ja-JP" altLang="en-US" sz="1800" b="1">
                <a:solidFill>
                  <a:srgbClr val="1F497D"/>
                </a:solidFill>
                <a:latin typeface="Calibri" panose="020F0502020204030204" pitchFamily="34" charset="0"/>
              </a:rPr>
              <a:t>’</a:t>
            </a:r>
            <a:r>
              <a:rPr lang="en-US" sz="1800" b="1">
                <a:solidFill>
                  <a:srgbClr val="1F497D"/>
                </a:solidFill>
                <a:latin typeface="Calibri" panose="020F0502020204030204" pitchFamily="34" charset="0"/>
              </a:rPr>
              <a:t>t discuss specific license rates, terms, or conditions.</a:t>
            </a:r>
          </a:p>
          <a:p>
            <a:pPr lvl="1"/>
            <a:r>
              <a:rPr lang="en-US" sz="1600" b="1">
                <a:solidFill>
                  <a:srgbClr val="1F497D"/>
                </a:solidFill>
                <a:latin typeface="Calibri" panose="020F0502020204030204" pitchFamily="34" charset="0"/>
              </a:rPr>
              <a:t>Relative costs, including licensing costs of essential patent claims, of different technical approaches may be discussed in standards development meetings. </a:t>
            </a:r>
          </a:p>
          <a:p>
            <a:pPr lvl="2"/>
            <a:r>
              <a:rPr lang="en-GB" sz="1400" b="1">
                <a:solidFill>
                  <a:srgbClr val="1F497D"/>
                </a:solidFill>
                <a:latin typeface="Calibri" panose="020F0502020204030204" pitchFamily="34" charset="0"/>
              </a:rPr>
              <a:t>Technical considerations remain primary focus</a:t>
            </a:r>
            <a:endParaRPr lang="en-US" sz="1400" b="1">
              <a:solidFill>
                <a:srgbClr val="1F497D"/>
              </a:solidFill>
              <a:latin typeface="Calibri" panose="020F0502020204030204" pitchFamily="34" charset="0"/>
            </a:endParaRPr>
          </a:p>
          <a:p>
            <a:r>
              <a:rPr lang="en-US" sz="1800" b="1">
                <a:solidFill>
                  <a:srgbClr val="1F497D"/>
                </a:solidFill>
                <a:latin typeface="Calibri" panose="020F0502020204030204" pitchFamily="34" charset="0"/>
              </a:rPr>
              <a:t>Don</a:t>
            </a:r>
            <a:r>
              <a:rPr lang="ja-JP" altLang="en-US" sz="1800" b="1">
                <a:solidFill>
                  <a:srgbClr val="1F497D"/>
                </a:solidFill>
                <a:latin typeface="Calibri" panose="020F0502020204030204" pitchFamily="34" charset="0"/>
              </a:rPr>
              <a:t>’</a:t>
            </a:r>
            <a:r>
              <a:rPr lang="en-US" sz="1800" b="1">
                <a:solidFill>
                  <a:srgbClr val="1F497D"/>
                </a:solidFill>
                <a:latin typeface="Calibri" panose="020F0502020204030204" pitchFamily="34" charset="0"/>
              </a:rPr>
              <a:t>t discuss or engage in the fixing of product prices, allocation of customers, or division of sales markets.</a:t>
            </a:r>
          </a:p>
          <a:p>
            <a:r>
              <a:rPr lang="en-US" sz="1800" b="1">
                <a:solidFill>
                  <a:srgbClr val="1F497D"/>
                </a:solidFill>
                <a:latin typeface="Calibri" panose="020F0502020204030204" pitchFamily="34" charset="0"/>
              </a:rPr>
              <a:t>Don</a:t>
            </a:r>
            <a:r>
              <a:rPr lang="ja-JP" altLang="en-US" sz="1800" b="1">
                <a:solidFill>
                  <a:srgbClr val="1F497D"/>
                </a:solidFill>
                <a:latin typeface="Calibri" panose="020F0502020204030204" pitchFamily="34" charset="0"/>
              </a:rPr>
              <a:t>’</a:t>
            </a:r>
            <a:r>
              <a:rPr lang="en-US" sz="1800" b="1">
                <a:solidFill>
                  <a:srgbClr val="1F497D"/>
                </a:solidFill>
                <a:latin typeface="Calibri" panose="020F0502020204030204" pitchFamily="34" charset="0"/>
              </a:rPr>
              <a:t>t discuss the status or substance of ongoing or threatened litigation.</a:t>
            </a:r>
          </a:p>
          <a:p>
            <a:r>
              <a:rPr lang="en-US" sz="1800" b="1">
                <a:solidFill>
                  <a:srgbClr val="1F497D"/>
                </a:solidFill>
                <a:latin typeface="Calibri" panose="020F0502020204030204" pitchFamily="34" charset="0"/>
              </a:rPr>
              <a:t>Don</a:t>
            </a:r>
            <a:r>
              <a:rPr lang="ja-JP" altLang="en-US" sz="1800" b="1">
                <a:solidFill>
                  <a:srgbClr val="1F497D"/>
                </a:solidFill>
                <a:latin typeface="Calibri" panose="020F0502020204030204" pitchFamily="34" charset="0"/>
              </a:rPr>
              <a:t>’</a:t>
            </a:r>
            <a:r>
              <a:rPr lang="en-US" sz="1800" b="1">
                <a:solidFill>
                  <a:srgbClr val="1F497D"/>
                </a:solidFill>
                <a:latin typeface="Calibri" panose="020F0502020204030204" pitchFamily="34" charset="0"/>
              </a:rPr>
              <a:t>t be silent if inappropriate topics are discussed … do formally object.</a:t>
            </a:r>
          </a:p>
          <a:p>
            <a:pPr marL="0" indent="0" algn="ctr">
              <a:buNone/>
            </a:pPr>
            <a:r>
              <a:rPr lang="en-US" sz="1200">
                <a:solidFill>
                  <a:srgbClr val="1F497D"/>
                </a:solidFill>
                <a:latin typeface="Calibri" panose="020F0502020204030204" pitchFamily="34" charset="0"/>
              </a:rPr>
              <a:t>---------------------------------------------------------------   </a:t>
            </a:r>
          </a:p>
          <a:p>
            <a:pPr marL="400050" lvl="1" indent="0">
              <a:buNone/>
            </a:pPr>
            <a:r>
              <a:rPr lang="en-US" sz="1400" b="1">
                <a:solidFill>
                  <a:srgbClr val="1F497D"/>
                </a:solidFill>
                <a:latin typeface="Calibri" panose="020F0502020204030204" pitchFamily="34" charset="0"/>
              </a:rPr>
              <a:t>See IEEE-SA Standards Board Operations Manual, clause 5.3.10 and </a:t>
            </a:r>
            <a:r>
              <a:rPr lang="en-GB" sz="1400" b="1">
                <a:solidFill>
                  <a:srgbClr val="1F497D"/>
                </a:solidFill>
                <a:latin typeface="Calibri" panose="020F0502020204030204" pitchFamily="34" charset="0"/>
              </a:rPr>
              <a:t>“Promoting Competition and Innovation: What You Need to Know about the IEEE Standards Association's Antitrust and Competition Policy”</a:t>
            </a:r>
            <a:r>
              <a:rPr lang="en-US" sz="1400" b="1">
                <a:solidFill>
                  <a:srgbClr val="1F497D"/>
                </a:solidFill>
                <a:latin typeface="Calibri" panose="020F0502020204030204" pitchFamily="34" charset="0"/>
              </a:rPr>
              <a:t> for more details.</a:t>
            </a:r>
          </a:p>
        </p:txBody>
      </p:sp>
      <p:sp>
        <p:nvSpPr>
          <p:cNvPr id="717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latin typeface="Calibri" panose="020F0502020204030204" pitchFamily="34" charset="0"/>
              </a:rPr>
              <a:t>Resources – URLs</a:t>
            </a:r>
          </a:p>
        </p:txBody>
      </p:sp>
      <p:sp>
        <p:nvSpPr>
          <p:cNvPr id="9222" name="Rectangle 3"/>
          <p:cNvSpPr>
            <a:spLocks noGrp="1" noChangeArrowheads="1"/>
          </p:cNvSpPr>
          <p:nvPr>
            <p:ph type="body" idx="1"/>
          </p:nvPr>
        </p:nvSpPr>
        <p:spPr/>
        <p:txBody>
          <a:bodyPr>
            <a:normAutofit fontScale="92500" lnSpcReduction="10000"/>
          </a:bodyPr>
          <a:lstStyle/>
          <a:p>
            <a:r>
              <a:rPr lang="en-US" dirty="0">
                <a:solidFill>
                  <a:srgbClr val="1F497D"/>
                </a:solidFill>
                <a:latin typeface="Calibri" panose="020F0502020204030204" pitchFamily="34" charset="0"/>
              </a:rPr>
              <a:t>Link to IEEE Disclosure of Affiliation </a:t>
            </a:r>
          </a:p>
          <a:p>
            <a:pPr lvl="1"/>
            <a:r>
              <a:rPr lang="en-US" dirty="0">
                <a:solidFill>
                  <a:srgbClr val="1F497D"/>
                </a:solidFill>
                <a:latin typeface="Calibri" panose="020F0502020204030204" pitchFamily="34" charset="0"/>
                <a:hlinkClick r:id="rId3"/>
              </a:rPr>
              <a:t>http://standards.ieee.org/faqs/affiliationFAQ.html</a:t>
            </a:r>
            <a:endParaRPr lang="en-US" dirty="0">
              <a:solidFill>
                <a:srgbClr val="1F497D"/>
              </a:solidFill>
              <a:latin typeface="Calibri" panose="020F0502020204030204" pitchFamily="34" charset="0"/>
            </a:endParaRPr>
          </a:p>
          <a:p>
            <a:r>
              <a:rPr lang="en-US" dirty="0">
                <a:solidFill>
                  <a:srgbClr val="1F497D"/>
                </a:solidFill>
                <a:latin typeface="Calibri" panose="020F0502020204030204" pitchFamily="34" charset="0"/>
              </a:rPr>
              <a:t>Links to IEEE Antitrust Guidelines</a:t>
            </a:r>
          </a:p>
          <a:p>
            <a:pPr lvl="1"/>
            <a:r>
              <a:rPr lang="en-US" dirty="0">
                <a:solidFill>
                  <a:srgbClr val="1F497D"/>
                </a:solidFill>
                <a:latin typeface="Calibri" panose="020F0502020204030204" pitchFamily="34" charset="0"/>
                <a:hlinkClick r:id="rId4"/>
              </a:rPr>
              <a:t>http://standards.ieee.org/resources/antitrust-guidelines.pdf</a:t>
            </a:r>
            <a:endParaRPr lang="en-US" dirty="0">
              <a:solidFill>
                <a:srgbClr val="1F497D"/>
              </a:solidFill>
              <a:latin typeface="Calibri" panose="020F0502020204030204" pitchFamily="34" charset="0"/>
            </a:endParaRPr>
          </a:p>
          <a:p>
            <a:r>
              <a:rPr lang="en-US" dirty="0">
                <a:solidFill>
                  <a:srgbClr val="1F497D"/>
                </a:solidFill>
                <a:latin typeface="Calibri" panose="020F0502020204030204" pitchFamily="34" charset="0"/>
              </a:rPr>
              <a:t>Link to IEEE Code of Ethics</a:t>
            </a:r>
          </a:p>
          <a:p>
            <a:pPr lvl="1"/>
            <a:r>
              <a:rPr lang="en-US" dirty="0">
                <a:solidFill>
                  <a:srgbClr val="1F497D"/>
                </a:solidFill>
                <a:latin typeface="Calibri" panose="020F0502020204030204" pitchFamily="34" charset="0"/>
                <a:hlinkClick r:id="rId5"/>
              </a:rPr>
              <a:t>http://www.ieee.org/web/membership/ethics/code_ethics.html</a:t>
            </a:r>
            <a:r>
              <a:rPr lang="en-US" dirty="0">
                <a:solidFill>
                  <a:srgbClr val="1F497D"/>
                </a:solidFill>
                <a:latin typeface="Calibri" panose="020F0502020204030204" pitchFamily="34" charset="0"/>
              </a:rPr>
              <a:t> </a:t>
            </a:r>
          </a:p>
          <a:p>
            <a:r>
              <a:rPr lang="en-US" dirty="0">
                <a:solidFill>
                  <a:srgbClr val="1F497D"/>
                </a:solidFill>
                <a:latin typeface="Calibri" panose="020F0502020204030204" pitchFamily="34" charset="0"/>
              </a:rPr>
              <a:t>Link to IEEE Patent Policy</a:t>
            </a:r>
          </a:p>
          <a:p>
            <a:pPr lvl="1"/>
            <a:r>
              <a:rPr lang="en-US" dirty="0">
                <a:solidFill>
                  <a:srgbClr val="1F497D"/>
                </a:solidFill>
                <a:latin typeface="Calibri" panose="020F0502020204030204" pitchFamily="34" charset="0"/>
                <a:hlinkClick r:id="rId6"/>
              </a:rPr>
              <a:t>http://standards.ieee.org/board/pat/pat-slideset.ppt</a:t>
            </a:r>
            <a:endParaRPr lang="en-US" dirty="0">
              <a:solidFill>
                <a:srgbClr val="1F497D"/>
              </a:solidFill>
              <a:latin typeface="Calibri" panose="020F0502020204030204"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January 2015 </a:t>
            </a:r>
            <a:r>
              <a:rPr lang="en-US" dirty="0"/>
              <a:t>F2F Meeting</a:t>
            </a:r>
          </a:p>
        </p:txBody>
      </p:sp>
      <p:sp>
        <p:nvSpPr>
          <p:cNvPr id="3" name="Content Placeholder 2"/>
          <p:cNvSpPr>
            <a:spLocks noGrp="1"/>
          </p:cNvSpPr>
          <p:nvPr>
            <p:ph idx="1"/>
          </p:nvPr>
        </p:nvSpPr>
        <p:spPr>
          <a:xfrm>
            <a:off x="457200" y="1447800"/>
            <a:ext cx="8229600" cy="4678363"/>
          </a:xfrm>
        </p:spPr>
        <p:txBody>
          <a:bodyPr>
            <a:normAutofit/>
          </a:bodyPr>
          <a:lstStyle/>
          <a:p>
            <a:r>
              <a:rPr lang="en-US" sz="2800" dirty="0" smtClean="0"/>
              <a:t>Venue</a:t>
            </a:r>
          </a:p>
          <a:p>
            <a:pPr lvl="1"/>
            <a:r>
              <a:rPr lang="en-US" dirty="0" smtClean="0"/>
              <a:t>Hyatt Regency Atlanta, </a:t>
            </a:r>
            <a:br>
              <a:rPr lang="en-US" dirty="0" smtClean="0"/>
            </a:br>
            <a:r>
              <a:rPr lang="en-US" dirty="0" smtClean="0"/>
              <a:t>Atlanta, GA USA</a:t>
            </a:r>
          </a:p>
          <a:p>
            <a:pPr>
              <a:buNone/>
            </a:pPr>
            <a:endParaRPr lang="de-DE" dirty="0" smtClean="0"/>
          </a:p>
          <a:p>
            <a:r>
              <a:rPr lang="de-DE" sz="2800" dirty="0" smtClean="0"/>
              <a:t>Sessions – </a:t>
            </a:r>
            <a:r>
              <a:rPr lang="en-US" sz="2800" b="1" dirty="0" smtClean="0"/>
              <a:t>Hanover C, Exhibit Level, LL2</a:t>
            </a:r>
            <a:endParaRPr lang="de-DE" sz="2800" dirty="0" smtClean="0"/>
          </a:p>
          <a:p>
            <a:pPr lvl="1"/>
            <a:r>
              <a:rPr lang="en-US" sz="2400" dirty="0" smtClean="0"/>
              <a:t>Tuesday,	Jan 13</a:t>
            </a:r>
            <a:r>
              <a:rPr lang="en-US" sz="2400" baseline="30000" dirty="0" smtClean="0"/>
              <a:t>th</a:t>
            </a:r>
            <a:r>
              <a:rPr lang="en-US" sz="2400" dirty="0" smtClean="0"/>
              <a:t>,   19:30 – 21:30</a:t>
            </a:r>
          </a:p>
          <a:p>
            <a:pPr lvl="1"/>
            <a:r>
              <a:rPr lang="en-US" sz="2400" dirty="0" smtClean="0"/>
              <a:t>Thursday,	Jan 15</a:t>
            </a:r>
            <a:r>
              <a:rPr lang="en-US" sz="2400" baseline="30000" dirty="0" smtClean="0"/>
              <a:t>th</a:t>
            </a:r>
            <a:r>
              <a:rPr lang="en-US" sz="2400" dirty="0" smtClean="0"/>
              <a:t>,   19:30 </a:t>
            </a:r>
            <a:r>
              <a:rPr lang="en-US" sz="2400" dirty="0"/>
              <a:t>– </a:t>
            </a:r>
            <a:r>
              <a:rPr lang="en-US" sz="2400" dirty="0" smtClean="0"/>
              <a:t>21:30</a:t>
            </a:r>
          </a:p>
        </p:txBody>
      </p:sp>
    </p:spTree>
    <p:extLst>
      <p:ext uri="{BB962C8B-B14F-4D97-AF65-F5344CB8AC3E}">
        <p14:creationId xmlns:p14="http://schemas.microsoft.com/office/powerpoint/2010/main" val="18643190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atin typeface="Calibri" panose="020F0502020204030204" pitchFamily="34" charset="0"/>
              </a:rPr>
              <a:t>Agenda</a:t>
            </a:r>
          </a:p>
        </p:txBody>
      </p:sp>
      <p:sp>
        <p:nvSpPr>
          <p:cNvPr id="4104" name="Rectangle 5"/>
          <p:cNvSpPr>
            <a:spLocks noGrp="1" noChangeArrowheads="1"/>
          </p:cNvSpPr>
          <p:nvPr>
            <p:ph type="body" idx="1"/>
          </p:nvPr>
        </p:nvSpPr>
        <p:spPr>
          <a:xfrm>
            <a:off x="457200" y="1341437"/>
            <a:ext cx="8382000" cy="4525963"/>
          </a:xfrm>
        </p:spPr>
        <p:txBody>
          <a:bodyPr>
            <a:noAutofit/>
          </a:bodyPr>
          <a:lstStyle/>
          <a:p>
            <a:r>
              <a:rPr lang="en-US" sz="2400" dirty="0" smtClean="0">
                <a:latin typeface="Calibri" panose="020F0502020204030204" pitchFamily="34" charset="0"/>
              </a:rPr>
              <a:t>Welcome</a:t>
            </a:r>
            <a:endParaRPr lang="en-US" sz="2400" dirty="0">
              <a:latin typeface="Calibri" panose="020F0502020204030204" pitchFamily="34" charset="0"/>
            </a:endParaRPr>
          </a:p>
          <a:p>
            <a:r>
              <a:rPr lang="en-US" sz="2400" dirty="0" smtClean="0">
                <a:latin typeface="Calibri" panose="020F0502020204030204" pitchFamily="34" charset="0"/>
              </a:rPr>
              <a:t>Chair's </a:t>
            </a:r>
            <a:r>
              <a:rPr lang="en-US" sz="2400" dirty="0">
                <a:latin typeface="Calibri" panose="020F0502020204030204" pitchFamily="34" charset="0"/>
              </a:rPr>
              <a:t>slides</a:t>
            </a:r>
          </a:p>
          <a:p>
            <a:pPr lvl="1"/>
            <a:r>
              <a:rPr lang="en-US" sz="2000" dirty="0" smtClean="0">
                <a:latin typeface="Calibri" panose="020F0502020204030204" pitchFamily="34" charset="0"/>
              </a:rPr>
              <a:t>IEEE Slides</a:t>
            </a:r>
          </a:p>
          <a:p>
            <a:pPr lvl="1"/>
            <a:r>
              <a:rPr lang="en-US" sz="2000" dirty="0" smtClean="0">
                <a:latin typeface="Calibri" panose="020F0502020204030204" pitchFamily="34" charset="0"/>
              </a:rPr>
              <a:t>Call meeting to order</a:t>
            </a:r>
            <a:endParaRPr lang="en-US" sz="2000" dirty="0">
              <a:latin typeface="Calibri" panose="020F0502020204030204" pitchFamily="34" charset="0"/>
            </a:endParaRPr>
          </a:p>
          <a:p>
            <a:r>
              <a:rPr lang="en-US" sz="2400" dirty="0">
                <a:latin typeface="Calibri" panose="020F0502020204030204" pitchFamily="34" charset="0"/>
              </a:rPr>
              <a:t>Group’s updates</a:t>
            </a:r>
          </a:p>
          <a:p>
            <a:pPr lvl="1"/>
            <a:r>
              <a:rPr lang="en-US" sz="2000" dirty="0" smtClean="0">
                <a:latin typeface="Calibri" panose="020F0502020204030204" pitchFamily="34" charset="0"/>
              </a:rPr>
              <a:t>Local </a:t>
            </a:r>
            <a:r>
              <a:rPr lang="en-US" sz="2000" dirty="0">
                <a:latin typeface="Calibri" panose="020F0502020204030204" pitchFamily="34" charset="0"/>
              </a:rPr>
              <a:t>Space Address </a:t>
            </a:r>
            <a:r>
              <a:rPr lang="en-US" sz="2000" dirty="0" smtClean="0">
                <a:latin typeface="Calibri" panose="020F0502020204030204" pitchFamily="34" charset="0"/>
              </a:rPr>
              <a:t>SG </a:t>
            </a:r>
            <a:r>
              <a:rPr lang="en-US" sz="2000" dirty="0">
                <a:latin typeface="Calibri" panose="020F0502020204030204" pitchFamily="34" charset="0"/>
              </a:rPr>
              <a:t>(802c PAR)</a:t>
            </a:r>
          </a:p>
          <a:p>
            <a:r>
              <a:rPr lang="en-US" sz="2400" dirty="0" smtClean="0">
                <a:latin typeface="Calibri" panose="020F0502020204030204" pitchFamily="34" charset="0"/>
              </a:rPr>
              <a:t>Technical Presentations</a:t>
            </a:r>
          </a:p>
          <a:p>
            <a:pPr lvl="1"/>
            <a:r>
              <a:rPr lang="en-US" sz="2000" dirty="0" smtClean="0">
                <a:latin typeface="Calibri" panose="020F0502020204030204" pitchFamily="34" charset="0"/>
              </a:rPr>
              <a:t>IETF MAC address randomization trial results and next steps</a:t>
            </a:r>
          </a:p>
          <a:p>
            <a:pPr lvl="1"/>
            <a:r>
              <a:rPr lang="en-US" sz="2000" dirty="0" smtClean="0">
                <a:latin typeface="Calibri" panose="020F0502020204030204" pitchFamily="34" charset="0"/>
              </a:rPr>
              <a:t>Secure </a:t>
            </a:r>
            <a:r>
              <a:rPr lang="en-US" sz="2000" dirty="0">
                <a:latin typeface="Calibri" panose="020F0502020204030204" pitchFamily="34" charset="0"/>
              </a:rPr>
              <a:t>Moderated Random MAC </a:t>
            </a:r>
            <a:r>
              <a:rPr lang="en-US" sz="2000" dirty="0" smtClean="0">
                <a:latin typeface="Calibri" panose="020F0502020204030204" pitchFamily="34" charset="0"/>
              </a:rPr>
              <a:t>Addresses</a:t>
            </a:r>
          </a:p>
          <a:p>
            <a:pPr lvl="1"/>
            <a:r>
              <a:rPr lang="en-US" sz="2000" dirty="0" smtClean="0">
                <a:latin typeface="Calibri" panose="020F0502020204030204" pitchFamily="34" charset="0"/>
              </a:rPr>
              <a:t>Privacy Threat Model</a:t>
            </a:r>
          </a:p>
          <a:p>
            <a:r>
              <a:rPr lang="en-US" sz="2400" dirty="0" smtClean="0">
                <a:latin typeface="Calibri" panose="020F0502020204030204" pitchFamily="34" charset="0"/>
              </a:rPr>
              <a:t>Next </a:t>
            </a:r>
            <a:r>
              <a:rPr lang="en-US" sz="2400" dirty="0">
                <a:latin typeface="Calibri" panose="020F0502020204030204" pitchFamily="34" charset="0"/>
              </a:rPr>
              <a:t>Steps</a:t>
            </a:r>
            <a:r>
              <a:rPr lang="en-US" sz="2400" dirty="0" smtClean="0">
                <a:latin typeface="Calibri" panose="020F0502020204030204" pitchFamily="34" charset="0"/>
              </a:rPr>
              <a:t/>
            </a:r>
            <a:br>
              <a:rPr lang="en-US" sz="2400" dirty="0" smtClean="0">
                <a:latin typeface="Calibri" panose="020F0502020204030204" pitchFamily="34" charset="0"/>
              </a:rPr>
            </a:br>
            <a:endParaRPr lang="en-US" sz="2400" dirty="0">
              <a:latin typeface="Calibri" panose="020F0502020204030204" pitchFamily="34" charset="0"/>
            </a:endParaRPr>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Calibri" panose="020F0502020204030204" pitchFamily="34" charset="0"/>
              </a:rPr>
              <a:t>Business#1</a:t>
            </a:r>
            <a:endParaRPr lang="en-US" dirty="0">
              <a:latin typeface="Calibri" panose="020F0502020204030204" pitchFamily="34" charset="0"/>
            </a:endParaRPr>
          </a:p>
        </p:txBody>
      </p:sp>
      <p:sp>
        <p:nvSpPr>
          <p:cNvPr id="3" name="Content Placeholder 2"/>
          <p:cNvSpPr>
            <a:spLocks noGrp="1"/>
          </p:cNvSpPr>
          <p:nvPr>
            <p:ph idx="1"/>
          </p:nvPr>
        </p:nvSpPr>
        <p:spPr>
          <a:xfrm>
            <a:off x="457200" y="1295401"/>
            <a:ext cx="8229600" cy="2590800"/>
          </a:xfrm>
        </p:spPr>
        <p:txBody>
          <a:bodyPr>
            <a:normAutofit/>
          </a:bodyPr>
          <a:lstStyle/>
          <a:p>
            <a:r>
              <a:rPr lang="en-GB" sz="2400" dirty="0" smtClean="0">
                <a:latin typeface="Calibri" panose="020F0502020204030204" pitchFamily="34" charset="0"/>
              </a:rPr>
              <a:t>Call Meeting to Order</a:t>
            </a:r>
          </a:p>
          <a:p>
            <a:pPr lvl="1"/>
            <a:r>
              <a:rPr lang="en-GB" sz="2000" dirty="0" smtClean="0">
                <a:latin typeface="Calibri" panose="020F0502020204030204" pitchFamily="34" charset="0"/>
              </a:rPr>
              <a:t>Meeting called to order by chair at</a:t>
            </a:r>
          </a:p>
          <a:p>
            <a:r>
              <a:rPr lang="en-GB" sz="2400" dirty="0" smtClean="0">
                <a:latin typeface="Calibri" panose="020F0502020204030204" pitchFamily="34" charset="0"/>
              </a:rPr>
              <a:t>Call for secretary / Minutes taker</a:t>
            </a:r>
          </a:p>
          <a:p>
            <a:r>
              <a:rPr lang="en-GB" sz="2400" dirty="0" smtClean="0">
                <a:latin typeface="Calibri" panose="020F0502020204030204" pitchFamily="34" charset="0"/>
              </a:rPr>
              <a:t>Roll Call</a:t>
            </a:r>
          </a:p>
          <a:p>
            <a:endParaRPr lang="en-US" dirty="0">
              <a:latin typeface="Calibri" panose="020F0502020204030204"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860381320"/>
              </p:ext>
            </p:extLst>
          </p:nvPr>
        </p:nvGraphicFramePr>
        <p:xfrm>
          <a:off x="914400" y="3520440"/>
          <a:ext cx="7772400" cy="2865120"/>
        </p:xfrm>
        <a:graphic>
          <a:graphicData uri="http://schemas.openxmlformats.org/drawingml/2006/table">
            <a:tbl>
              <a:tblPr firstRow="1" bandRow="1">
                <a:tableStyleId>{5C22544A-7EE6-4342-B048-85BDC9FD1C3A}</a:tableStyleId>
              </a:tblPr>
              <a:tblGrid>
                <a:gridCol w="1859280"/>
                <a:gridCol w="1859280"/>
                <a:gridCol w="243840"/>
                <a:gridCol w="1905000"/>
                <a:gridCol w="1905000"/>
              </a:tblGrid>
              <a:tr h="292100">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c>
                  <a:txBody>
                    <a:bodyPr/>
                    <a:lstStyle/>
                    <a:p>
                      <a:endParaRPr lang="en-US" sz="1400" dirty="0"/>
                    </a:p>
                  </a:txBody>
                  <a:tcPr>
                    <a:solidFill>
                      <a:schemeClr val="bg1"/>
                    </a:solidFill>
                  </a:tcPr>
                </a:tc>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Juan Carlos Zuniga (Chair)</a:t>
                      </a:r>
                    </a:p>
                  </a:txBody>
                  <a:tcPr/>
                </a:tc>
                <a:tc>
                  <a:txBody>
                    <a:bodyPr/>
                    <a:lstStyle/>
                    <a:p>
                      <a:r>
                        <a:rPr lang="en-US" sz="1400" dirty="0" err="1" smtClean="0">
                          <a:solidFill>
                            <a:schemeClr val="tx1"/>
                          </a:solidFill>
                        </a:rPr>
                        <a:t>InterDigital</a:t>
                      </a:r>
                      <a:endParaRPr lang="en-US" sz="1400" dirty="0" smtClean="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400" dirty="0" smtClean="0">
                          <a:solidFill>
                            <a:schemeClr val="bg2">
                              <a:lumMod val="75000"/>
                            </a:schemeClr>
                          </a:solidFill>
                        </a:rPr>
                        <a:t>Piers O’Hanlon</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400" dirty="0" smtClean="0">
                          <a:solidFill>
                            <a:schemeClr val="bg2">
                              <a:lumMod val="75000"/>
                            </a:schemeClr>
                          </a:solidFill>
                        </a:rPr>
                        <a:t>Oxford Internet Institute</a:t>
                      </a:r>
                    </a:p>
                  </a:txBody>
                  <a:tcPr/>
                </a:tc>
              </a:tr>
              <a:tr h="292100">
                <a:tc>
                  <a:txBody>
                    <a:bodyPr/>
                    <a:lstStyle/>
                    <a:p>
                      <a:r>
                        <a:rPr lang="en-US" sz="1400" dirty="0" smtClean="0">
                          <a:solidFill>
                            <a:schemeClr val="bg2">
                              <a:lumMod val="75000"/>
                            </a:schemeClr>
                          </a:solidFill>
                        </a:rPr>
                        <a:t>Mathieu Cunche </a:t>
                      </a:r>
                    </a:p>
                  </a:txBody>
                  <a:tcPr/>
                </a:tc>
                <a:tc>
                  <a:txBody>
                    <a:bodyPr/>
                    <a:lstStyle/>
                    <a:p>
                      <a:r>
                        <a:rPr lang="en-US" sz="1400" dirty="0" smtClean="0">
                          <a:solidFill>
                            <a:schemeClr val="bg2">
                              <a:lumMod val="75000"/>
                            </a:schemeClr>
                          </a:solidFill>
                        </a:rPr>
                        <a:t>INRIA</a:t>
                      </a:r>
                      <a:endParaRPr lang="en-US" sz="1400" dirty="0">
                        <a:solidFill>
                          <a:schemeClr val="bg2">
                            <a:lumMod val="7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400" dirty="0" smtClean="0">
                          <a:solidFill>
                            <a:schemeClr val="bg2">
                              <a:lumMod val="75000"/>
                            </a:schemeClr>
                          </a:solidFill>
                        </a:rPr>
                        <a:t>Walter Pienciak </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400" dirty="0" smtClean="0">
                          <a:solidFill>
                            <a:schemeClr val="bg2">
                              <a:lumMod val="75000"/>
                            </a:schemeClr>
                          </a:solidFill>
                        </a:rPr>
                        <a:t>IEEE-SA</a:t>
                      </a:r>
                    </a:p>
                  </a:txBody>
                  <a:tcPr/>
                </a:tc>
              </a:tr>
              <a:tr h="292100">
                <a:tc>
                  <a:txBody>
                    <a:bodyPr/>
                    <a:lstStyle/>
                    <a:p>
                      <a:r>
                        <a:rPr lang="en-US" sz="1400" dirty="0" smtClean="0">
                          <a:solidFill>
                            <a:schemeClr val="bg2">
                              <a:lumMod val="75000"/>
                            </a:schemeClr>
                          </a:solidFill>
                        </a:rPr>
                        <a:t>Antonio de la </a:t>
                      </a:r>
                      <a:r>
                        <a:rPr lang="en-US" sz="1400" dirty="0" err="1" smtClean="0">
                          <a:solidFill>
                            <a:schemeClr val="bg2">
                              <a:lumMod val="75000"/>
                            </a:schemeClr>
                          </a:solidFill>
                        </a:rPr>
                        <a:t>Oliva</a:t>
                      </a:r>
                      <a:endParaRPr lang="en-US" sz="1400" dirty="0" smtClean="0">
                        <a:solidFill>
                          <a:schemeClr val="bg2">
                            <a:lumMod val="75000"/>
                          </a:schemeClr>
                        </a:solidFill>
                      </a:endParaRPr>
                    </a:p>
                  </a:txBody>
                  <a:tcPr/>
                </a:tc>
                <a:tc>
                  <a:txBody>
                    <a:bodyPr/>
                    <a:lstStyle/>
                    <a:p>
                      <a:r>
                        <a:rPr lang="en-US" sz="1400" dirty="0" smtClean="0">
                          <a:solidFill>
                            <a:schemeClr val="bg2">
                              <a:lumMod val="75000"/>
                            </a:schemeClr>
                          </a:solidFill>
                        </a:rPr>
                        <a:t>UC3M</a:t>
                      </a:r>
                      <a:endParaRPr lang="en-US" sz="1400" dirty="0">
                        <a:solidFill>
                          <a:schemeClr val="bg2">
                            <a:lumMod val="7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smtClean="0">
                          <a:solidFill>
                            <a:schemeClr val="bg2">
                              <a:lumMod val="75000"/>
                            </a:schemeClr>
                          </a:solidFill>
                        </a:rPr>
                        <a:t>Karen Randall</a:t>
                      </a:r>
                      <a:endParaRPr lang="en-US" sz="1400" dirty="0">
                        <a:solidFill>
                          <a:schemeClr val="bg2">
                            <a:lumMod val="75000"/>
                          </a:schemeClr>
                        </a:solidFill>
                      </a:endParaRPr>
                    </a:p>
                  </a:txBody>
                  <a:tcPr/>
                </a:tc>
                <a:tc>
                  <a:txBody>
                    <a:bodyPr/>
                    <a:lstStyle/>
                    <a:p>
                      <a:r>
                        <a:rPr lang="en-US" sz="1400" dirty="0" smtClean="0">
                          <a:solidFill>
                            <a:schemeClr val="bg2">
                              <a:lumMod val="75000"/>
                            </a:schemeClr>
                          </a:solidFill>
                        </a:rPr>
                        <a:t>Randall-Consulting</a:t>
                      </a:r>
                      <a:endParaRPr lang="en-US" sz="1400" dirty="0">
                        <a:solidFill>
                          <a:schemeClr val="bg2">
                            <a:lumMod val="75000"/>
                          </a:schemeClr>
                        </a:solidFill>
                      </a:endParaRPr>
                    </a:p>
                  </a:txBody>
                  <a:tcPr/>
                </a:tc>
              </a:tr>
              <a:tr h="292100">
                <a:tc>
                  <a:txBody>
                    <a:bodyPr/>
                    <a:lstStyle/>
                    <a:p>
                      <a:r>
                        <a:rPr lang="en-US" sz="1400" dirty="0" smtClean="0">
                          <a:solidFill>
                            <a:schemeClr val="bg2">
                              <a:lumMod val="75000"/>
                            </a:schemeClr>
                          </a:solidFill>
                        </a:rPr>
                        <a:t>Dan Harkins</a:t>
                      </a:r>
                    </a:p>
                  </a:txBody>
                  <a:tcPr/>
                </a:tc>
                <a:tc>
                  <a:txBody>
                    <a:bodyPr/>
                    <a:lstStyle/>
                    <a:p>
                      <a:r>
                        <a:rPr lang="en-US" sz="1400" dirty="0" smtClean="0">
                          <a:solidFill>
                            <a:schemeClr val="bg2">
                              <a:lumMod val="75000"/>
                            </a:schemeClr>
                          </a:solidFill>
                        </a:rPr>
                        <a:t>Aruba</a:t>
                      </a:r>
                      <a:r>
                        <a:rPr lang="en-US" sz="1400" baseline="0" dirty="0" smtClean="0">
                          <a:solidFill>
                            <a:schemeClr val="bg2">
                              <a:lumMod val="75000"/>
                            </a:schemeClr>
                          </a:solidFill>
                        </a:rPr>
                        <a:t> Networks</a:t>
                      </a:r>
                      <a:endParaRPr lang="en-US" sz="1400" dirty="0">
                        <a:solidFill>
                          <a:schemeClr val="bg2">
                            <a:lumMod val="7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400" dirty="0" smtClean="0">
                          <a:solidFill>
                            <a:schemeClr val="bg2">
                              <a:lumMod val="75000"/>
                            </a:schemeClr>
                          </a:solidFill>
                        </a:rPr>
                        <a:t>Max Riegel</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400" dirty="0" smtClean="0">
                          <a:solidFill>
                            <a:schemeClr val="bg2">
                              <a:lumMod val="75000"/>
                            </a:schemeClr>
                          </a:solidFill>
                        </a:rPr>
                        <a:t>NSN</a:t>
                      </a:r>
                    </a:p>
                  </a:txBody>
                  <a:tcPr/>
                </a:tc>
              </a:tr>
              <a:tr h="292100">
                <a:tc>
                  <a:txBody>
                    <a:bodyPr/>
                    <a:lstStyle/>
                    <a:p>
                      <a:r>
                        <a:rPr lang="en-US" sz="1400" dirty="0" smtClean="0">
                          <a:solidFill>
                            <a:schemeClr val="bg2">
                              <a:lumMod val="75000"/>
                            </a:schemeClr>
                          </a:solidFill>
                        </a:rPr>
                        <a:t>Paul Lambert</a:t>
                      </a:r>
                    </a:p>
                  </a:txBody>
                  <a:tcPr/>
                </a:tc>
                <a:tc>
                  <a:txBody>
                    <a:bodyPr/>
                    <a:lstStyle/>
                    <a:p>
                      <a:r>
                        <a:rPr lang="en-US" sz="1400" dirty="0" smtClean="0">
                          <a:solidFill>
                            <a:schemeClr val="bg2">
                              <a:lumMod val="75000"/>
                            </a:schemeClr>
                          </a:solidFill>
                        </a:rPr>
                        <a:t>Marvell</a:t>
                      </a:r>
                      <a:endParaRPr lang="en-US" sz="1400" dirty="0">
                        <a:solidFill>
                          <a:schemeClr val="bg2">
                            <a:lumMod val="7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400" dirty="0" smtClean="0">
                          <a:solidFill>
                            <a:schemeClr val="bg2">
                              <a:lumMod val="75000"/>
                            </a:schemeClr>
                          </a:solidFill>
                        </a:rPr>
                        <a:t>Dan Romascanu</a:t>
                      </a:r>
                    </a:p>
                  </a:txBody>
                  <a:tcPr/>
                </a:tc>
                <a:tc>
                  <a:txBody>
                    <a:bodyPr/>
                    <a:lstStyle/>
                    <a:p>
                      <a:r>
                        <a:rPr lang="en-US" sz="1400" dirty="0" smtClean="0">
                          <a:solidFill>
                            <a:schemeClr val="bg2">
                              <a:lumMod val="75000"/>
                            </a:schemeClr>
                          </a:solidFill>
                        </a:rPr>
                        <a:t>Avaya</a:t>
                      </a:r>
                      <a:endParaRPr lang="en-US" sz="1400" dirty="0">
                        <a:solidFill>
                          <a:schemeClr val="bg2">
                            <a:lumMod val="75000"/>
                          </a:schemeClr>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bg2">
                              <a:lumMod val="75000"/>
                            </a:schemeClr>
                          </a:solidFill>
                        </a:rPr>
                        <a:t>Soo Bum Lee</a:t>
                      </a: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bg2">
                              <a:lumMod val="75000"/>
                            </a:schemeClr>
                          </a:solidFill>
                        </a:rPr>
                        <a:t>Qualcomm</a:t>
                      </a: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l-NL" sz="1400" dirty="0" smtClean="0">
                          <a:solidFill>
                            <a:schemeClr val="bg2">
                              <a:lumMod val="75000"/>
                            </a:schemeClr>
                          </a:solidFill>
                        </a:rPr>
                        <a:t>Rene Struik</a:t>
                      </a:r>
                    </a:p>
                  </a:txBody>
                  <a:tcPr/>
                </a:tc>
                <a:tc>
                  <a:txBody>
                    <a:bodyPr/>
                    <a:lstStyle/>
                    <a:p>
                      <a:r>
                        <a:rPr lang="en-US" sz="1400" dirty="0" smtClean="0">
                          <a:solidFill>
                            <a:schemeClr val="bg2">
                              <a:lumMod val="75000"/>
                            </a:schemeClr>
                          </a:solidFill>
                        </a:rPr>
                        <a:t>Struik Security Consultancy</a:t>
                      </a:r>
                      <a:endParaRPr lang="en-US" sz="1400" dirty="0">
                        <a:solidFill>
                          <a:schemeClr val="bg2">
                            <a:lumMod val="75000"/>
                          </a:schemeClr>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bg2">
                              <a:lumMod val="75000"/>
                            </a:schemeClr>
                          </a:solidFill>
                        </a:rPr>
                        <a:t>Robert</a:t>
                      </a:r>
                      <a:r>
                        <a:rPr lang="en-US" sz="1400" baseline="0" dirty="0" smtClean="0">
                          <a:solidFill>
                            <a:schemeClr val="bg2">
                              <a:lumMod val="75000"/>
                            </a:schemeClr>
                          </a:solidFill>
                        </a:rPr>
                        <a:t> Moskowitz</a:t>
                      </a:r>
                      <a:endParaRPr lang="en-US" sz="1400" dirty="0" smtClean="0">
                        <a:solidFill>
                          <a:schemeClr val="bg2">
                            <a:lumMod val="75000"/>
                          </a:schemeClr>
                        </a:solidFill>
                      </a:endParaRPr>
                    </a:p>
                  </a:txBody>
                  <a:tcPr/>
                </a:tc>
                <a:tc>
                  <a:txBody>
                    <a:bodyPr/>
                    <a:lstStyle/>
                    <a:p>
                      <a:r>
                        <a:rPr lang="en-US" sz="1400" dirty="0" smtClean="0">
                          <a:solidFill>
                            <a:schemeClr val="bg2">
                              <a:lumMod val="75000"/>
                            </a:schemeClr>
                          </a:solidFill>
                        </a:rPr>
                        <a:t>Verizon</a:t>
                      </a:r>
                      <a:endParaRPr lang="en-US" sz="1400" dirty="0">
                        <a:solidFill>
                          <a:schemeClr val="bg2">
                            <a:lumMod val="75000"/>
                          </a:schemeClr>
                        </a:solidFill>
                      </a:endParaRPr>
                    </a:p>
                  </a:txBody>
                  <a:tcPr/>
                </a:tc>
                <a:tc>
                  <a:txBody>
                    <a:bodyPr/>
                    <a:lstStyle/>
                    <a:p>
                      <a:endParaRPr lang="en-US" sz="1400" dirty="0">
                        <a:solidFill>
                          <a:schemeClr val="tx1"/>
                        </a:solidFill>
                      </a:endParaRPr>
                    </a:p>
                  </a:txBody>
                  <a:tcPr>
                    <a:solidFill>
                      <a:schemeClr val="bg1"/>
                    </a:solidFill>
                  </a:tcPr>
                </a:tc>
                <a:tc>
                  <a:txBody>
                    <a:bodyPr/>
                    <a:lstStyle/>
                    <a:p>
                      <a:r>
                        <a:rPr lang="en-US" sz="1400" dirty="0" smtClean="0">
                          <a:solidFill>
                            <a:schemeClr val="bg2">
                              <a:lumMod val="75000"/>
                            </a:schemeClr>
                          </a:solidFill>
                        </a:rPr>
                        <a:t>Brian Weis</a:t>
                      </a:r>
                      <a:endParaRPr lang="en-US" sz="1400" dirty="0">
                        <a:solidFill>
                          <a:schemeClr val="bg2">
                            <a:lumMod val="75000"/>
                          </a:schemeClr>
                        </a:solidFill>
                      </a:endParaRPr>
                    </a:p>
                  </a:txBody>
                  <a:tcPr/>
                </a:tc>
                <a:tc>
                  <a:txBody>
                    <a:bodyPr/>
                    <a:lstStyle/>
                    <a:p>
                      <a:r>
                        <a:rPr lang="en-US" sz="1400" dirty="0" smtClean="0">
                          <a:solidFill>
                            <a:schemeClr val="bg2">
                              <a:lumMod val="75000"/>
                            </a:schemeClr>
                          </a:solidFill>
                        </a:rPr>
                        <a:t>Cisco</a:t>
                      </a:r>
                      <a:endParaRPr lang="en-US" sz="1400" dirty="0">
                        <a:solidFill>
                          <a:schemeClr val="bg2">
                            <a:lumMod val="75000"/>
                          </a:schemeClr>
                        </a:solidFill>
                      </a:endParaRPr>
                    </a:p>
                  </a:txBody>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1841</TotalTime>
  <Words>979</Words>
  <Application>Microsoft Office PowerPoint</Application>
  <PresentationFormat>On-screen Show (4:3)</PresentationFormat>
  <Paragraphs>163</Paragraphs>
  <Slides>16</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ＭＳ Ｐゴシック</vt:lpstr>
      <vt:lpstr>Arial</vt:lpstr>
      <vt:lpstr>Calibri</vt:lpstr>
      <vt:lpstr>Helvetica</vt:lpstr>
      <vt:lpstr>Times</vt:lpstr>
      <vt:lpstr>Times New Roman</vt:lpstr>
      <vt:lpstr>Template</vt:lpstr>
      <vt:lpstr>IEEE 802 EC Privacy Recommendation SG  802 Plenary Meeting January 12-16, 2015 </vt:lpstr>
      <vt:lpstr>Participants, Patents, and Duty to Inform</vt:lpstr>
      <vt:lpstr>Patent Related Links</vt:lpstr>
      <vt:lpstr>Call for Potentially Essential Patents</vt:lpstr>
      <vt:lpstr>Other Guidelines for IEEE WG Meetings</vt:lpstr>
      <vt:lpstr>Resources – URLs</vt:lpstr>
      <vt:lpstr>January 2015 F2F Meeting</vt:lpstr>
      <vt:lpstr>Agenda</vt:lpstr>
      <vt:lpstr>Business#1</vt:lpstr>
      <vt:lpstr>Business#2</vt:lpstr>
      <vt:lpstr>IEEE 802c PAR</vt:lpstr>
      <vt:lpstr>Business#3.1</vt:lpstr>
      <vt:lpstr>Business#3.2</vt:lpstr>
      <vt:lpstr>Business#3.3</vt:lpstr>
      <vt:lpstr>Business#4</vt:lpstr>
      <vt:lpstr>Business#4</vt:lpstr>
    </vt:vector>
  </TitlesOfParts>
  <Company>NIST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Zuniga, Juan Carlos</cp:lastModifiedBy>
  <cp:revision>258</cp:revision>
  <cp:lastPrinted>1998-02-10T13:28:06Z</cp:lastPrinted>
  <dcterms:created xsi:type="dcterms:W3CDTF">2011-12-30T17:06:23Z</dcterms:created>
  <dcterms:modified xsi:type="dcterms:W3CDTF">2015-01-13T19:29:36Z</dcterms:modified>
</cp:coreProperties>
</file>