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9"/>
  </p:notesMasterIdLst>
  <p:handoutMasterIdLst>
    <p:handoutMasterId r:id="rId10"/>
  </p:handoutMasterIdLst>
  <p:sldIdLst>
    <p:sldId id="1004" r:id="rId2"/>
    <p:sldId id="997" r:id="rId3"/>
    <p:sldId id="998" r:id="rId4"/>
    <p:sldId id="1002" r:id="rId5"/>
    <p:sldId id="999" r:id="rId6"/>
    <p:sldId id="1003" r:id="rId7"/>
    <p:sldId id="1000" r:id="rId8"/>
  </p:sldIdLst>
  <p:sldSz cx="9906000" cy="6858000" type="A4"/>
  <p:notesSz cx="7102475" cy="10231438"/>
  <p:defaultTextStyle>
    <a:defPPr>
      <a:defRPr lang="es-ES_tradnl"/>
    </a:defPPr>
    <a:lvl1pPr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218">
          <p15:clr>
            <a:srgbClr val="A4A3A4"/>
          </p15:clr>
        </p15:guide>
        <p15:guide id="2" pos="329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los J. Bernardos" initials="cjb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CC"/>
    <a:srgbClr val="CCFFCC"/>
    <a:srgbClr val="66FF33"/>
    <a:srgbClr val="FF0000"/>
    <a:srgbClr val="0066FF"/>
    <a:srgbClr val="00DFCA"/>
    <a:srgbClr val="CC6600"/>
    <a:srgbClr val="EAEAEA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609" autoAdjust="0"/>
    <p:restoredTop sz="64886" autoAdjust="0"/>
  </p:normalViewPr>
  <p:slideViewPr>
    <p:cSldViewPr snapToObjects="1">
      <p:cViewPr varScale="1">
        <p:scale>
          <a:sx n="106" d="100"/>
          <a:sy n="106" d="100"/>
        </p:scale>
        <p:origin x="-1326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1560" y="1542"/>
      </p:cViewPr>
      <p:guideLst>
        <p:guide orient="horz" pos="2218"/>
        <p:guide pos="32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VR\guindous\privacy_trial\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2"/>
            <c:bubble3D val="0"/>
            <c:spPr>
              <a:solidFill>
                <a:srgbClr val="008000"/>
              </a:solidFill>
            </c:spPr>
          </c:dPt>
          <c:dLbls>
            <c:dLbl>
              <c:idx val="0"/>
              <c:layout>
                <c:manualLayout>
                  <c:x val="-4.1657042869641295E-2"/>
                  <c:y val="0.131811023622047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5285498687664043"/>
                  <c:y val="-0.153599810440361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4285017497812774"/>
                  <c:y val="5.1791703120443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Hoja1!$I$5:$I$7</c:f>
              <c:strCache>
                <c:ptCount val="3"/>
                <c:pt idx="0">
                  <c:v>Windows</c:v>
                </c:pt>
                <c:pt idx="1">
                  <c:v>Mac OS X</c:v>
                </c:pt>
                <c:pt idx="2">
                  <c:v>Linux</c:v>
                </c:pt>
              </c:strCache>
            </c:strRef>
          </c:cat>
          <c:val>
            <c:numRef>
              <c:f>Hoja1!$K$5:$K$7</c:f>
              <c:numCache>
                <c:formatCode>0%</c:formatCode>
                <c:ptCount val="3"/>
                <c:pt idx="0">
                  <c:v>6.6666666666666666E-2</c:v>
                </c:pt>
                <c:pt idx="1">
                  <c:v>0.53333333333333333</c:v>
                </c:pt>
                <c:pt idx="2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6265223097112866"/>
          <c:y val="0.30205854476523775"/>
          <c:w val="0.18456999125109361"/>
          <c:h val="0.28477143482064743"/>
        </c:manualLayout>
      </c:layout>
      <c:overlay val="0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5826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079540" cy="50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03" tIns="0" rIns="19703" bIns="0" numCol="1" anchor="t" anchorCtr="0" compatLnSpc="1">
            <a:prstTxWarp prst="textNoShape">
              <a:avLst/>
            </a:prstTxWarp>
          </a:bodyPr>
          <a:lstStyle>
            <a:lvl1pPr algn="l" defTabSz="788988">
              <a:defRPr sz="1000" i="1">
                <a:latin typeface="Times New Roman" pitchFamily="18" charset="0"/>
              </a:defRPr>
            </a:lvl1pPr>
          </a:lstStyle>
          <a:p>
            <a:endParaRPr lang="es-ES_tradnl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6" y="-1588"/>
            <a:ext cx="3079539" cy="50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03" tIns="0" rIns="19703" bIns="0" numCol="1" anchor="t" anchorCtr="0" compatLnSpc="1">
            <a:prstTxWarp prst="textNoShape">
              <a:avLst/>
            </a:prstTxWarp>
          </a:bodyPr>
          <a:lstStyle>
            <a:lvl1pPr algn="r" defTabSz="788988">
              <a:defRPr sz="1000" i="1">
                <a:latin typeface="Times New Roman" pitchFamily="18" charset="0"/>
              </a:defRPr>
            </a:lvl1pPr>
          </a:lstStyle>
          <a:p>
            <a:endParaRPr lang="es-ES_tradnl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008"/>
            <a:ext cx="3079540" cy="50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03" tIns="0" rIns="19703" bIns="0" numCol="1" anchor="b" anchorCtr="0" compatLnSpc="1">
            <a:prstTxWarp prst="textNoShape">
              <a:avLst/>
            </a:prstTxWarp>
          </a:bodyPr>
          <a:lstStyle>
            <a:lvl1pPr algn="l" defTabSz="788988">
              <a:defRPr sz="1000" i="1">
                <a:latin typeface="Times New Roman" pitchFamily="18" charset="0"/>
              </a:defRPr>
            </a:lvl1pPr>
          </a:lstStyle>
          <a:p>
            <a:endParaRPr lang="es-ES_tradn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6" y="9722008"/>
            <a:ext cx="3079539" cy="50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03" tIns="0" rIns="19703" bIns="0" numCol="1" anchor="b" anchorCtr="0" compatLnSpc="1">
            <a:prstTxWarp prst="textNoShape">
              <a:avLst/>
            </a:prstTxWarp>
          </a:bodyPr>
          <a:lstStyle>
            <a:lvl1pPr algn="r" defTabSz="788988">
              <a:defRPr sz="1000" i="1">
                <a:latin typeface="Times New Roman" pitchFamily="18" charset="0"/>
              </a:defRPr>
            </a:lvl1pPr>
          </a:lstStyle>
          <a:p>
            <a:fld id="{6B60238E-1173-444B-A809-E9698CD930B7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006"/>
            <a:ext cx="5209329" cy="4305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2" tIns="47617" rIns="95232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Texto del cuerpo</a:t>
            </a:r>
          </a:p>
          <a:p>
            <a:pPr lvl="0"/>
            <a:r>
              <a:rPr lang="es-ES_tradnl" smtClean="0"/>
              <a:t>Segundo nivel</a:t>
            </a:r>
          </a:p>
          <a:p>
            <a:pPr lvl="0"/>
            <a:r>
              <a:rPr lang="es-ES_tradnl" smtClean="0"/>
              <a:t>Tercer nivel</a:t>
            </a:r>
          </a:p>
          <a:p>
            <a:pPr lvl="0"/>
            <a:r>
              <a:rPr lang="es-ES_tradnl" smtClean="0"/>
              <a:t>Cuarto nivel</a:t>
            </a:r>
          </a:p>
          <a:p>
            <a:pPr lvl="0"/>
            <a:r>
              <a:rPr lang="es-ES_tradnl" smtClean="0"/>
              <a:t>Quinto nivel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290772" y="9993388"/>
            <a:ext cx="452640" cy="231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05" tIns="45975" rIns="90305" bIns="45975">
            <a:spAutoFit/>
          </a:bodyPr>
          <a:lstStyle/>
          <a:p>
            <a:pPr defTabSz="901700">
              <a:lnSpc>
                <a:spcPct val="90000"/>
              </a:lnSpc>
            </a:pPr>
            <a:fld id="{AF60F159-7F68-4071-AD56-F917054846EF}" type="slidenum">
              <a:rPr lang="es-ES_tradnl" sz="1000">
                <a:latin typeface="Times New Roman" pitchFamily="18" charset="0"/>
              </a:rPr>
              <a:pPr defTabSz="901700">
                <a:lnSpc>
                  <a:spcPct val="90000"/>
                </a:lnSpc>
              </a:pPr>
              <a:t>‹Nº›</a:t>
            </a:fld>
            <a:endParaRPr lang="es-ES_tradnl" sz="1000">
              <a:latin typeface="Times New Roman" pitchFamily="18" charset="0"/>
            </a:endParaRPr>
          </a:p>
        </p:txBody>
      </p:sp>
      <p:sp>
        <p:nvSpPr>
          <p:cNvPr id="2056" name="Rectangle 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0" y="774700"/>
            <a:ext cx="5518150" cy="3821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902447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85" name="Oval 5"/>
          <p:cNvSpPr>
            <a:spLocks noChangeArrowheads="1"/>
          </p:cNvSpPr>
          <p:nvPr/>
        </p:nvSpPr>
        <p:spPr bwMode="auto">
          <a:xfrm>
            <a:off x="5457825" y="44450"/>
            <a:ext cx="1655763" cy="1512888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710086" name="Group 6"/>
          <p:cNvGrpSpPr>
            <a:grpSpLocks/>
          </p:cNvGrpSpPr>
          <p:nvPr/>
        </p:nvGrpSpPr>
        <p:grpSpPr bwMode="auto">
          <a:xfrm>
            <a:off x="-4763" y="-17463"/>
            <a:ext cx="9920288" cy="1079501"/>
            <a:chOff x="-3" y="-11"/>
            <a:chExt cx="6249" cy="680"/>
          </a:xfrm>
        </p:grpSpPr>
        <p:pic>
          <p:nvPicPr>
            <p:cNvPr id="1710087" name="Picture 7" descr="imagen1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15410" t="6561" b="3281"/>
            <a:stretch>
              <a:fillRect/>
            </a:stretch>
          </p:blipFill>
          <p:spPr bwMode="auto">
            <a:xfrm>
              <a:off x="-3" y="-11"/>
              <a:ext cx="2225" cy="680"/>
            </a:xfrm>
            <a:prstGeom prst="rect">
              <a:avLst/>
            </a:prstGeom>
            <a:noFill/>
          </p:spPr>
        </p:pic>
        <p:pic>
          <p:nvPicPr>
            <p:cNvPr id="1710088" name="Picture 8" descr="imagen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83" y="-11"/>
              <a:ext cx="4163" cy="68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253288" y="566738"/>
            <a:ext cx="2144712" cy="58864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19150" y="566738"/>
            <a:ext cx="6281738" cy="5886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apositiva de título">
    <p:bg bwMode="lt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 descr="Imagen 004"/>
          <p:cNvPicPr>
            <a:picLocks noChangeAspect="1" noChangeArrowheads="1"/>
          </p:cNvPicPr>
          <p:nvPr userDrawn="1"/>
        </p:nvPicPr>
        <p:blipFill>
          <a:blip r:embed="rId3" cstate="print"/>
          <a:srcRect t="14174"/>
          <a:stretch>
            <a:fillRect/>
          </a:stretch>
        </p:blipFill>
        <p:spPr bwMode="auto">
          <a:xfrm>
            <a:off x="0" y="0"/>
            <a:ext cx="9926638" cy="6858024"/>
          </a:xfrm>
          <a:prstGeom prst="rect">
            <a:avLst/>
          </a:prstGeom>
          <a:noFill/>
        </p:spPr>
      </p:pic>
      <p:pic>
        <p:nvPicPr>
          <p:cNvPr id="9" name="Picture 4" descr="E:\Imagenes\Imágenes UC3M\EscudoLogoCorporativo.jpg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823"/>
          <a:stretch>
            <a:fillRect/>
          </a:stretch>
        </p:blipFill>
        <p:spPr bwMode="auto">
          <a:xfrm>
            <a:off x="1625180" y="-63837"/>
            <a:ext cx="3215401" cy="1708265"/>
          </a:xfrm>
          <a:prstGeom prst="rect">
            <a:avLst/>
          </a:prstGeom>
          <a:noFill/>
        </p:spPr>
      </p:pic>
      <p:pic>
        <p:nvPicPr>
          <p:cNvPr id="4098" name="Picture 2" descr="E:\Imagenes\Imágenes UC3M\uc3m-logo_trans.gif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423" y="79038"/>
            <a:ext cx="1534756" cy="1534756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99719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/>
          <a:lstStyle/>
          <a:p>
            <a:fld id="{055B853F-2162-479E-B468-D4FBC23BBF4F}" type="datetimeFigureOut">
              <a:rPr lang="es-ES" smtClean="0"/>
              <a:pPr/>
              <a:t>10/12/2014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/>
          <a:lstStyle/>
          <a:p>
            <a:fld id="{9AFAA40B-9D1F-4BC2-82BC-4F203A4BDA0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92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997196"/>
          </a:xfrm>
        </p:spPr>
        <p:txBody>
          <a:bodyPr/>
          <a:lstStyle>
            <a:lvl1pPr>
              <a:defRPr>
                <a:effectLst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19150" y="1412875"/>
            <a:ext cx="4213225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84775" y="1412875"/>
            <a:ext cx="4213225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9058" name="Group 2"/>
          <p:cNvGrpSpPr>
            <a:grpSpLocks/>
          </p:cNvGrpSpPr>
          <p:nvPr/>
        </p:nvGrpSpPr>
        <p:grpSpPr bwMode="auto">
          <a:xfrm>
            <a:off x="-4763" y="-17463"/>
            <a:ext cx="9920288" cy="1079501"/>
            <a:chOff x="-3" y="-11"/>
            <a:chExt cx="6249" cy="680"/>
          </a:xfrm>
        </p:grpSpPr>
        <p:pic>
          <p:nvPicPr>
            <p:cNvPr id="1709059" name="Picture 3" descr="imagen1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 l="15410" t="6561" b="3281"/>
            <a:stretch>
              <a:fillRect/>
            </a:stretch>
          </p:blipFill>
          <p:spPr bwMode="auto">
            <a:xfrm>
              <a:off x="-3" y="-11"/>
              <a:ext cx="2225" cy="680"/>
            </a:xfrm>
            <a:prstGeom prst="rect">
              <a:avLst/>
            </a:prstGeom>
            <a:noFill/>
          </p:spPr>
        </p:pic>
        <p:pic>
          <p:nvPicPr>
            <p:cNvPr id="1709060" name="Picture 4" descr="imagen2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083" y="-11"/>
              <a:ext cx="4163" cy="680"/>
            </a:xfrm>
            <a:prstGeom prst="rect">
              <a:avLst/>
            </a:prstGeom>
            <a:noFill/>
          </p:spPr>
        </p:pic>
      </p:grpSp>
      <p:sp>
        <p:nvSpPr>
          <p:cNvPr id="1709061" name="Rectangle 5"/>
          <p:cNvSpPr>
            <a:spLocks noGrp="1" noChangeArrowheads="1"/>
          </p:cNvSpPr>
          <p:nvPr>
            <p:ph type="body" idx="1"/>
          </p:nvPr>
        </p:nvSpPr>
        <p:spPr bwMode="gray">
          <a:xfrm>
            <a:off x="819150" y="1412875"/>
            <a:ext cx="8578850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 Click to edit Master text styles</a:t>
            </a:r>
          </a:p>
          <a:p>
            <a:pPr lvl="1"/>
            <a:r>
              <a:rPr lang="en-US" smtClean="0"/>
              <a:t>This is the first level bullet</a:t>
            </a:r>
          </a:p>
          <a:p>
            <a:pPr lvl="2"/>
            <a:r>
              <a:rPr lang="en-US" smtClean="0"/>
              <a:t> This is the second level bullet</a:t>
            </a:r>
          </a:p>
          <a:p>
            <a:pPr lvl="3"/>
            <a:r>
              <a:rPr lang="en-US" smtClean="0"/>
              <a:t> This is the third level bullet</a:t>
            </a:r>
          </a:p>
          <a:p>
            <a:pPr lvl="3"/>
            <a:endParaRPr lang="en-US" smtClean="0"/>
          </a:p>
        </p:txBody>
      </p:sp>
      <p:sp>
        <p:nvSpPr>
          <p:cNvPr id="1709062" name="Rectangle 6"/>
          <p:cNvSpPr>
            <a:spLocks noGrp="1" noChangeArrowheads="1"/>
          </p:cNvSpPr>
          <p:nvPr>
            <p:ph type="title"/>
          </p:nvPr>
        </p:nvSpPr>
        <p:spPr bwMode="gray">
          <a:xfrm>
            <a:off x="2073275" y="566738"/>
            <a:ext cx="63357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038" tIns="0" rIns="46038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Title Subtitle</a:t>
            </a:r>
          </a:p>
        </p:txBody>
      </p:sp>
      <p:sp>
        <p:nvSpPr>
          <p:cNvPr id="1709063" name="Text Box 7"/>
          <p:cNvSpPr txBox="1">
            <a:spLocks noChangeArrowheads="1"/>
          </p:cNvSpPr>
          <p:nvPr/>
        </p:nvSpPr>
        <p:spPr bwMode="auto">
          <a:xfrm>
            <a:off x="7137400" y="6559550"/>
            <a:ext cx="26511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550" tIns="0" rIns="82550" bIns="0">
            <a:spAutoFit/>
          </a:bodyPr>
          <a:lstStyle/>
          <a:p>
            <a:pPr algn="r"/>
            <a:fld id="{7E19DC54-8BA7-40B4-8870-56C13057E14A}" type="slidenum">
              <a:rPr lang="en-US" sz="1100">
                <a:solidFill>
                  <a:srgbClr val="003BB2"/>
                </a:solidFill>
                <a:latin typeface="Arial" charset="0"/>
              </a:rPr>
              <a:pPr algn="r"/>
              <a:t>‹Nº›</a:t>
            </a:fld>
            <a:endParaRPr lang="en-US" sz="1100">
              <a:solidFill>
                <a:srgbClr val="003BB2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</p:sldLayoutIdLst>
  <p:transition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9250" indent="-349250" algn="l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u"/>
        <a:defRPr sz="2800" b="1">
          <a:solidFill>
            <a:srgbClr val="3333CC"/>
          </a:solidFill>
          <a:latin typeface="+mn-lt"/>
          <a:ea typeface="+mn-ea"/>
          <a:cs typeface="+mn-cs"/>
        </a:defRPr>
      </a:lvl1pPr>
      <a:lvl2pPr marL="800100" indent="-336550" algn="l" rtl="0" eaLnBrk="0" fontAlgn="base" hangingPunct="0">
        <a:spcBef>
          <a:spcPct val="25000"/>
        </a:spcBef>
        <a:spcAft>
          <a:spcPct val="0"/>
        </a:spcAft>
        <a:buClr>
          <a:srgbClr val="3333CC"/>
        </a:buClr>
        <a:buSzPct val="70000"/>
        <a:buFont typeface="Wingdings" pitchFamily="2" charset="2"/>
        <a:buChar char="v"/>
        <a:defRPr sz="2400" b="1">
          <a:solidFill>
            <a:schemeClr val="tx1"/>
          </a:solidFill>
          <a:latin typeface="+mn-lt"/>
        </a:defRPr>
      </a:lvl2pPr>
      <a:lvl3pPr marL="1146175" indent="-231775" algn="l" rtl="0" eaLnBrk="0" fontAlgn="base" hangingPunct="0">
        <a:spcBef>
          <a:spcPct val="25000"/>
        </a:spcBef>
        <a:spcAft>
          <a:spcPct val="0"/>
        </a:spcAft>
        <a:buClr>
          <a:srgbClr val="CC0066"/>
        </a:buClr>
        <a:buSzPct val="80000"/>
        <a:buFont typeface="Wingdings" pitchFamily="2" charset="2"/>
        <a:buChar char="ü"/>
        <a:defRPr sz="2100" b="1">
          <a:solidFill>
            <a:schemeClr val="tx1"/>
          </a:solidFill>
          <a:latin typeface="+mn-lt"/>
        </a:defRPr>
      </a:lvl3pPr>
      <a:lvl4pPr marL="1485900" indent="-225425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SzPct val="12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524798"/>
              </p:ext>
            </p:extLst>
          </p:nvPr>
        </p:nvGraphicFramePr>
        <p:xfrm>
          <a:off x="577850" y="482600"/>
          <a:ext cx="8750301" cy="3751826"/>
        </p:xfrm>
        <a:graphic>
          <a:graphicData uri="http://schemas.openxmlformats.org/drawingml/2006/table">
            <a:tbl>
              <a:tblPr/>
              <a:tblGrid>
                <a:gridCol w="2227131"/>
                <a:gridCol w="2227130"/>
                <a:gridCol w="1505065"/>
                <a:gridCol w="2790975"/>
              </a:tblGrid>
              <a:tr h="400050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WiFi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 Privacy network experiment</a:t>
                      </a:r>
                      <a:b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at IETF91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987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Date: [2014-12-10]</a:t>
                      </a:r>
                    </a:p>
                  </a:txBody>
                  <a:tcPr marL="39000" marR="39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367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Authors: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Name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Affiliation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Phone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Email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Carlos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Jesús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Bernardos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UC3M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cjbc@it.uc3m.es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Fabio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Giust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UC3M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fgiust@it.uc3m.es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Antonio de la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Oliva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UC3M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aoliva@it.uc3m.es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Juan Carlos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Zúñiga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InterDigital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JuanCarlos.Zuniga@InterDigital.com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Notice: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This document does not represent the agreed view of the IEEE 802 EC Privacy Recommendation SG.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417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Copyright policy: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The contributor is familiar with the IEEE-SA Copyright Policy &lt;</a:t>
                      </a: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hlinkClick r:id="rId2"/>
                        </a:rPr>
                        <a:t>http://standards.ieee.org/IPR/copyrightpolicy.html</a:t>
                      </a: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&gt;.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4188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Patent policy: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The contributor is familiar with the IEEE-SA Patent Policy and Procedures: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&lt;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hlinkClick r:id="rId3"/>
                        </a:rPr>
                        <a:t>http://standards.ieee.org/guides/bylaws/sect6-7.html#6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&gt; and &lt;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hlinkClick r:id="rId4"/>
                        </a:rPr>
                        <a:t>http://standards.ieee.org/guides/opman/sect6.html#6.3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&gt;.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7850" y="4293096"/>
            <a:ext cx="8750300" cy="1955304"/>
          </a:xfrm>
          <a:prstGeom prst="rect">
            <a:avLst/>
          </a:prstGeom>
          <a:noFill/>
        </p:spPr>
        <p:txBody>
          <a:bodyPr lIns="36000" tIns="36000" rIns="36000" bIns="36000">
            <a:norm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  <a:ea typeface="ＭＳ Ｐゴシック" charset="0"/>
                <a:cs typeface="Arial" charset="0"/>
              </a:rPr>
              <a:t>Abstract</a:t>
            </a:r>
          </a:p>
          <a:p>
            <a:pPr>
              <a:defRPr/>
            </a:pPr>
            <a:endParaRPr lang="en-US" sz="1600" dirty="0">
              <a:latin typeface="+mn-lt"/>
              <a:ea typeface="ＭＳ Ｐゴシック" charset="0"/>
              <a:cs typeface="Arial" charset="0"/>
            </a:endParaRPr>
          </a:p>
          <a:p>
            <a:pPr>
              <a:defRPr/>
            </a:pPr>
            <a:r>
              <a:rPr lang="en-US" sz="1600" dirty="0">
                <a:latin typeface="+mn-lt"/>
                <a:ea typeface="ＭＳ Ｐゴシック" charset="0"/>
                <a:cs typeface="Arial" charset="0"/>
              </a:rPr>
              <a:t>The present </a:t>
            </a:r>
            <a:r>
              <a:rPr lang="en-US" sz="1600" dirty="0" smtClean="0">
                <a:latin typeface="+mn-lt"/>
                <a:ea typeface="ＭＳ Ｐゴシック" charset="0"/>
                <a:cs typeface="Arial" charset="0"/>
              </a:rPr>
              <a:t>reports on the trial performed at IETF91 and presents some preliminary results</a:t>
            </a:r>
            <a:endParaRPr lang="en-US" sz="1600" dirty="0">
              <a:latin typeface="+mn-lt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9044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Experiment goals</a:t>
            </a:r>
            <a:endParaRPr lang="en-U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Carry out a Wi-Fi MAC randomization trial/experiment at IETF91</a:t>
            </a:r>
          </a:p>
          <a:p>
            <a:pPr lvl="1"/>
            <a:r>
              <a:rPr lang="en-US" dirty="0" smtClean="0"/>
              <a:t>Evaluating support of different </a:t>
            </a:r>
            <a:r>
              <a:rPr lang="en-US" dirty="0" err="1" smtClean="0"/>
              <a:t>OSes</a:t>
            </a:r>
            <a:r>
              <a:rPr lang="en-US" dirty="0" smtClean="0"/>
              <a:t> (Windows, Mac OS X and Linux)</a:t>
            </a:r>
          </a:p>
          <a:p>
            <a:pPr lvl="1"/>
            <a:r>
              <a:rPr lang="en-US" dirty="0" smtClean="0"/>
              <a:t>Analyzing the impact of L2 address randomization on the user experience and the network infrastructure</a:t>
            </a:r>
          </a:p>
          <a:p>
            <a:pPr lvl="2"/>
            <a:r>
              <a:rPr lang="en-US" dirty="0" smtClean="0"/>
              <a:t>Specially in case of L2 address collision</a:t>
            </a:r>
          </a:p>
          <a:p>
            <a:pPr lvl="1"/>
            <a:r>
              <a:rPr lang="en-US" dirty="0" smtClean="0"/>
              <a:t>Learn from this initial experience so we can gather further information in subsequent trials</a:t>
            </a:r>
          </a:p>
        </p:txBody>
      </p:sp>
      <p:sp>
        <p:nvSpPr>
          <p:cNvPr id="7" name="6 Rectángulo">
            <a:hlinkClick r:id="" action="ppaction://noaction"/>
          </p:cNvPr>
          <p:cNvSpPr/>
          <p:nvPr/>
        </p:nvSpPr>
        <p:spPr>
          <a:xfrm>
            <a:off x="4860634" y="3275112"/>
            <a:ext cx="1847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Network setup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specific SSID 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ietf-PrivRandMAC</a:t>
            </a:r>
            <a:r>
              <a:rPr lang="en-US" dirty="0" smtClean="0"/>
              <a:t>) was deployed on the wireless IETF Internet infrastructure</a:t>
            </a:r>
          </a:p>
          <a:p>
            <a:pPr lvl="1"/>
            <a:r>
              <a:rPr lang="en-US" dirty="0" smtClean="0"/>
              <a:t>Deployed on all IETF physical APs, as an additional virtual AP</a:t>
            </a:r>
          </a:p>
          <a:p>
            <a:pPr lvl="1"/>
            <a:r>
              <a:rPr lang="en-US" dirty="0" smtClean="0"/>
              <a:t>WPA PSK security, to avoid non participants to accidentally connect to our trial WLAN</a:t>
            </a:r>
          </a:p>
          <a:p>
            <a:pPr lvl="1"/>
            <a:r>
              <a:rPr lang="en-US" dirty="0" smtClean="0"/>
              <a:t>Connected via a different VLAN to the DHCP server and Internet gateway</a:t>
            </a:r>
          </a:p>
          <a:p>
            <a:pPr lvl="2"/>
            <a:r>
              <a:rPr lang="en-US" dirty="0" smtClean="0"/>
              <a:t>Provides certain isolation to the rest of the infrastructure</a:t>
            </a:r>
          </a:p>
          <a:p>
            <a:pPr lvl="2"/>
            <a:r>
              <a:rPr lang="en-US" dirty="0" smtClean="0"/>
              <a:t>Isolated pool of IPv4 addresses</a:t>
            </a:r>
          </a:p>
        </p:txBody>
      </p:sp>
    </p:spTree>
    <p:extLst>
      <p:ext uri="{BB962C8B-B14F-4D97-AF65-F5344CB8AC3E}">
        <p14:creationId xmlns:p14="http://schemas.microsoft.com/office/powerpoint/2010/main" val="42474013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Trial setup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19150" y="1196752"/>
            <a:ext cx="8578850" cy="5040313"/>
          </a:xfrm>
        </p:spPr>
        <p:txBody>
          <a:bodyPr/>
          <a:lstStyle/>
          <a:p>
            <a:r>
              <a:rPr lang="en-US" dirty="0" smtClean="0"/>
              <a:t>Participants were asked to notify their participation to a mailing </a:t>
            </a:r>
            <a:r>
              <a:rPr lang="en-US" dirty="0"/>
              <a:t>list (</a:t>
            </a:r>
            <a:r>
              <a:rPr lang="en-US" dirty="0" smtClean="0"/>
              <a:t>ietf91-mac-privacy@ietf.org)</a:t>
            </a:r>
          </a:p>
          <a:p>
            <a:r>
              <a:rPr lang="en-US" dirty="0" smtClean="0"/>
              <a:t>WLAN address randomization scripts developed and provided for 3 different </a:t>
            </a:r>
            <a:r>
              <a:rPr lang="en-US" dirty="0" err="1" smtClean="0"/>
              <a:t>OSes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Microsoft Windows (tested on Windows 7)</a:t>
            </a:r>
          </a:p>
          <a:p>
            <a:pPr lvl="1"/>
            <a:r>
              <a:rPr lang="en-US" dirty="0" smtClean="0"/>
              <a:t>Apple Mac </a:t>
            </a:r>
            <a:r>
              <a:rPr lang="en-US" dirty="0"/>
              <a:t>OS X (tested on Version 10.10, alias </a:t>
            </a:r>
            <a:r>
              <a:rPr lang="en-US" dirty="0" smtClean="0"/>
              <a:t>Yosemite)</a:t>
            </a:r>
          </a:p>
          <a:p>
            <a:pPr lvl="1"/>
            <a:r>
              <a:rPr lang="en-US" dirty="0"/>
              <a:t>GNU Linux (tested on </a:t>
            </a:r>
            <a:r>
              <a:rPr lang="en-US" dirty="0" err="1"/>
              <a:t>Debian</a:t>
            </a:r>
            <a:r>
              <a:rPr lang="en-US" dirty="0"/>
              <a:t> testing/unstable, Ubuntu </a:t>
            </a:r>
            <a:r>
              <a:rPr lang="en-US" dirty="0" smtClean="0"/>
              <a:t>13.10, </a:t>
            </a:r>
            <a:r>
              <a:rPr lang="en-US" dirty="0"/>
              <a:t>and Fedora </a:t>
            </a:r>
            <a:r>
              <a:rPr lang="en-US" dirty="0" smtClean="0"/>
              <a:t>20)</a:t>
            </a:r>
          </a:p>
          <a:p>
            <a:r>
              <a:rPr lang="en-US" dirty="0" smtClean="0"/>
              <a:t>Use of DHCP client identifier for debugging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88504" y="6381328"/>
            <a:ext cx="8456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https://www.ietf.org/registration/MeetingWiki/wiki/91privacy</a:t>
            </a:r>
          </a:p>
        </p:txBody>
      </p:sp>
    </p:spTree>
    <p:extLst>
      <p:ext uri="{BB962C8B-B14F-4D97-AF65-F5344CB8AC3E}">
        <p14:creationId xmlns:p14="http://schemas.microsoft.com/office/powerpoint/2010/main" val="41442392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/>
              <a:t>OS participants distribution</a:t>
            </a:r>
          </a:p>
        </p:txBody>
      </p:sp>
      <p:graphicFrame>
        <p:nvGraphicFramePr>
          <p:cNvPr id="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4134218"/>
              </p:ext>
            </p:extLst>
          </p:nvPr>
        </p:nvGraphicFramePr>
        <p:xfrm>
          <a:off x="992559" y="1556792"/>
          <a:ext cx="8081575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9899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Preliminary results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Around 50 participants</a:t>
            </a:r>
          </a:p>
          <a:p>
            <a:pPr lvl="1"/>
            <a:r>
              <a:rPr lang="en-US" dirty="0" smtClean="0"/>
              <a:t>Not all of them informed about their participation</a:t>
            </a:r>
          </a:p>
          <a:p>
            <a:r>
              <a:rPr lang="en-US" dirty="0" smtClean="0"/>
              <a:t>Number of “seen” L2 addresses </a:t>
            </a:r>
            <a:r>
              <a:rPr lang="en-US" dirty="0"/>
              <a:t>roughly 60% higher than with no address randomization</a:t>
            </a:r>
            <a:endParaRPr lang="en-US" dirty="0" smtClean="0"/>
          </a:p>
          <a:p>
            <a:pPr lvl="1"/>
            <a:r>
              <a:rPr lang="en-US" dirty="0"/>
              <a:t>From logged results, local addresses were used between 1 and 2 hours on average</a:t>
            </a:r>
            <a:endParaRPr lang="en-US" dirty="0" smtClean="0"/>
          </a:p>
          <a:p>
            <a:r>
              <a:rPr lang="en-US" dirty="0" smtClean="0"/>
              <a:t>Collisions were forced in a controlled environment</a:t>
            </a:r>
          </a:p>
          <a:p>
            <a:pPr lvl="1"/>
            <a:r>
              <a:rPr lang="en-US" dirty="0" smtClean="0"/>
              <a:t>Results depends of the scenario, </a:t>
            </a:r>
            <a:r>
              <a:rPr lang="en-US" dirty="0"/>
              <a:t>but apparently affected user is not always only the device colliding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0953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Additional logs being prepared</a:t>
            </a:r>
          </a:p>
          <a:p>
            <a:pPr lvl="1"/>
            <a:r>
              <a:rPr lang="en-US" sz="2000" dirty="0"/>
              <a:t>Process information from new set of </a:t>
            </a:r>
            <a:r>
              <a:rPr lang="en-US" sz="2000" dirty="0" smtClean="0"/>
              <a:t>logs</a:t>
            </a:r>
            <a:endParaRPr lang="en-US" sz="2000" dirty="0"/>
          </a:p>
          <a:p>
            <a:pPr lvl="1"/>
            <a:r>
              <a:rPr lang="en-US" sz="2000" dirty="0" smtClean="0"/>
              <a:t>Current </a:t>
            </a:r>
            <a:r>
              <a:rPr lang="en-US" sz="2000" dirty="0"/>
              <a:t>logs do not capture all the participants, nor provide all the </a:t>
            </a:r>
            <a:r>
              <a:rPr lang="en-US" sz="2000" dirty="0" smtClean="0"/>
              <a:t>information</a:t>
            </a:r>
            <a:endParaRPr lang="en-US" sz="1400" dirty="0"/>
          </a:p>
          <a:p>
            <a:r>
              <a:rPr lang="en-US" sz="2400" dirty="0" smtClean="0"/>
              <a:t>Prepare a “wish list” for network administrators of future trial experiments</a:t>
            </a:r>
          </a:p>
          <a:p>
            <a:pPr lvl="1"/>
            <a:r>
              <a:rPr lang="en-US" sz="2000" dirty="0" smtClean="0"/>
              <a:t>Logged information</a:t>
            </a:r>
          </a:p>
          <a:p>
            <a:pPr lvl="1"/>
            <a:r>
              <a:rPr lang="en-US" sz="2000" dirty="0" smtClean="0"/>
              <a:t>Access setup</a:t>
            </a:r>
          </a:p>
          <a:p>
            <a:pPr lvl="1"/>
            <a:r>
              <a:rPr lang="en-US" sz="2000" dirty="0" smtClean="0"/>
              <a:t>Increased sampling rate</a:t>
            </a:r>
            <a:endParaRPr lang="en-US" sz="1400" dirty="0"/>
          </a:p>
          <a:p>
            <a:r>
              <a:rPr lang="en-US" sz="2400" dirty="0"/>
              <a:t>Prepare address randomization tools for more platforms/</a:t>
            </a:r>
            <a:r>
              <a:rPr lang="en-US" sz="2400" dirty="0" err="1"/>
              <a:t>OSes</a:t>
            </a:r>
            <a:r>
              <a:rPr lang="en-US" sz="2400" dirty="0"/>
              <a:t>, including mobile ones (e.g. Android)</a:t>
            </a:r>
          </a:p>
          <a:p>
            <a:r>
              <a:rPr lang="en-US" sz="2400" dirty="0" smtClean="0"/>
              <a:t>Make </a:t>
            </a:r>
            <a:r>
              <a:rPr lang="en-US" sz="2400" dirty="0"/>
              <a:t>a more detailed study of collision </a:t>
            </a:r>
            <a:r>
              <a:rPr lang="en-US" sz="2400" dirty="0" smtClean="0"/>
              <a:t>effects under different scenarios</a:t>
            </a:r>
          </a:p>
        </p:txBody>
      </p:sp>
    </p:spTree>
    <p:extLst>
      <p:ext uri="{BB962C8B-B14F-4D97-AF65-F5344CB8AC3E}">
        <p14:creationId xmlns:p14="http://schemas.microsoft.com/office/powerpoint/2010/main" val="34114579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lantilla_nueva">
  <a:themeElements>
    <a:clrScheme name="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3333FF"/>
      </a:accent1>
      <a:accent2>
        <a:srgbClr val="FF9900"/>
      </a:accent2>
      <a:accent3>
        <a:srgbClr val="FFFFFF"/>
      </a:accent3>
      <a:accent4>
        <a:srgbClr val="000000"/>
      </a:accent4>
      <a:accent5>
        <a:srgbClr val="ADADFF"/>
      </a:accent5>
      <a:accent6>
        <a:srgbClr val="E78A00"/>
      </a:accent6>
      <a:hlink>
        <a:srgbClr val="860086"/>
      </a:hlink>
      <a:folHlink>
        <a:srgbClr val="CC0000"/>
      </a:folHlink>
    </a:clrScheme>
    <a:fontScheme name="1_plantilla_nuev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plantilla_nueva 1">
        <a:dk1>
          <a:srgbClr val="000000"/>
        </a:dk1>
        <a:lt1>
          <a:srgbClr val="FFFFFF"/>
        </a:lt1>
        <a:dk2>
          <a:srgbClr val="FFCC00"/>
        </a:dk2>
        <a:lt2>
          <a:srgbClr val="336699"/>
        </a:lt2>
        <a:accent1>
          <a:srgbClr val="660066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5CE7"/>
        </a:accent6>
        <a:hlink>
          <a:srgbClr val="33CC33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2">
        <a:dk1>
          <a:srgbClr val="969696"/>
        </a:dk1>
        <a:lt1>
          <a:srgbClr val="F8F8F8"/>
        </a:lt1>
        <a:dk2>
          <a:srgbClr val="000000"/>
        </a:dk2>
        <a:lt2>
          <a:srgbClr val="FFCC00"/>
        </a:lt2>
        <a:accent1>
          <a:srgbClr val="660066"/>
        </a:accent1>
        <a:accent2>
          <a:srgbClr val="3333CC"/>
        </a:accent2>
        <a:accent3>
          <a:srgbClr val="AAAAAA"/>
        </a:accent3>
        <a:accent4>
          <a:srgbClr val="D4D4D4"/>
        </a:accent4>
        <a:accent5>
          <a:srgbClr val="B8AAB8"/>
        </a:accent5>
        <a:accent6>
          <a:srgbClr val="2D2DB9"/>
        </a:accent6>
        <a:hlink>
          <a:srgbClr val="CCCCFF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_nueva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4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_nueva 5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7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8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10">
        <a:dk1>
          <a:srgbClr val="000000"/>
        </a:dk1>
        <a:lt1>
          <a:srgbClr val="FFFFFF"/>
        </a:lt1>
        <a:dk2>
          <a:srgbClr val="FFCC00"/>
        </a:dk2>
        <a:lt2>
          <a:srgbClr val="336699"/>
        </a:lt2>
        <a:accent1>
          <a:srgbClr val="660066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5CE7"/>
        </a:accent6>
        <a:hlink>
          <a:srgbClr val="FF33CC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11">
        <a:dk1>
          <a:srgbClr val="000000"/>
        </a:dk1>
        <a:lt1>
          <a:srgbClr val="FFFFFF"/>
        </a:lt1>
        <a:dk2>
          <a:srgbClr val="FFCC00"/>
        </a:dk2>
        <a:lt2>
          <a:srgbClr val="005084"/>
        </a:lt2>
        <a:accent1>
          <a:srgbClr val="660066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5CE7"/>
        </a:accent6>
        <a:hlink>
          <a:srgbClr val="FF33CC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12">
        <a:dk1>
          <a:srgbClr val="000000"/>
        </a:dk1>
        <a:lt1>
          <a:srgbClr val="FFFFFF"/>
        </a:lt1>
        <a:dk2>
          <a:srgbClr val="FF9933"/>
        </a:dk2>
        <a:lt2>
          <a:srgbClr val="005084"/>
        </a:lt2>
        <a:accent1>
          <a:srgbClr val="660066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2DB9B9"/>
        </a:accent6>
        <a:hlink>
          <a:srgbClr val="CC3399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13">
        <a:dk1>
          <a:srgbClr val="000000"/>
        </a:dk1>
        <a:lt1>
          <a:srgbClr val="FFFFFF"/>
        </a:lt1>
        <a:dk2>
          <a:srgbClr val="FF9933"/>
        </a:dk2>
        <a:lt2>
          <a:srgbClr val="0066CC"/>
        </a:lt2>
        <a:accent1>
          <a:srgbClr val="660066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8A8A"/>
        </a:accent6>
        <a:hlink>
          <a:srgbClr val="CC3399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Presentacion_a_nuevos_alumnos_de_grado_INDUSTRIALES V2</Template>
  <TotalTime>9390</TotalTime>
  <Pages>29</Pages>
  <Words>515</Words>
  <Application>Microsoft Office PowerPoint</Application>
  <PresentationFormat>A4 (210 x 297 mm)</PresentationFormat>
  <Paragraphs>71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1_plantilla_nueva</vt:lpstr>
      <vt:lpstr>Presentación de PowerPoint</vt:lpstr>
      <vt:lpstr>Experiment goals</vt:lpstr>
      <vt:lpstr>Network setup</vt:lpstr>
      <vt:lpstr>Trial setup</vt:lpstr>
      <vt:lpstr>OS participants distribution</vt:lpstr>
      <vt:lpstr>Preliminary results</vt:lpstr>
      <vt:lpstr>Next steps</vt:lpstr>
    </vt:vector>
  </TitlesOfParts>
  <Company>IT - UC3M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Wireless &amp; Network Virtualization Project</dc:title>
  <dc:creator>Carlos J. Bernardos</dc:creator>
  <cp:lastModifiedBy>Carlos J. Bernardos</cp:lastModifiedBy>
  <cp:revision>7687141</cp:revision>
  <cp:lastPrinted>2000-01-14T17:04:16Z</cp:lastPrinted>
  <dcterms:created xsi:type="dcterms:W3CDTF">1995-07-28T11:42:46Z</dcterms:created>
  <dcterms:modified xsi:type="dcterms:W3CDTF">2014-12-10T15:48:22Z</dcterms:modified>
</cp:coreProperties>
</file>