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2" r:id="rId2"/>
    <p:sldId id="291" r:id="rId3"/>
    <p:sldId id="294" r:id="rId4"/>
    <p:sldId id="292" r:id="rId5"/>
    <p:sldId id="301" r:id="rId6"/>
    <p:sldId id="304" r:id="rId7"/>
    <p:sldId id="293" r:id="rId8"/>
    <p:sldId id="295" r:id="rId9"/>
    <p:sldId id="305" r:id="rId10"/>
    <p:sldId id="303" r:id="rId11"/>
    <p:sldId id="296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6" autoAdjust="0"/>
    <p:restoredTop sz="99290" autoAdjust="0"/>
  </p:normalViewPr>
  <p:slideViewPr>
    <p:cSldViewPr>
      <p:cViewPr varScale="1">
        <p:scale>
          <a:sx n="74" d="100"/>
          <a:sy n="74" d="100"/>
        </p:scale>
        <p:origin x="13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ocuments" TargetMode="External"/><Relationship Id="rId2" Type="http://schemas.openxmlformats.org/officeDocument/2006/relationships/hyperlink" Target="http://www.ieee802.org/PrivRecs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tf.org/registration/MeetingWiki/wiki/91privac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5800" y="1654175"/>
            <a:ext cx="7848600" cy="1470025"/>
          </a:xfrm>
          <a:prstGeom prst="rect">
            <a:avLst/>
          </a:prstGeom>
        </p:spPr>
        <p:txBody>
          <a:bodyPr vert="horz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9pPr>
          </a:lstStyle>
          <a:p>
            <a:r>
              <a:rPr lang="en-US" sz="3600" kern="0" dirty="0" smtClean="0">
                <a:latin typeface="Calibri" panose="020F0502020204030204" pitchFamily="34" charset="0"/>
              </a:rPr>
              <a:t>IEEE 802 EC Privacy Recommendation SG</a:t>
            </a:r>
            <a:br>
              <a:rPr lang="en-US" sz="3600" kern="0" dirty="0" smtClean="0">
                <a:latin typeface="Calibri" panose="020F0502020204030204" pitchFamily="34" charset="0"/>
              </a:rPr>
            </a:br>
            <a:r>
              <a:rPr lang="en-US" sz="3600" kern="0" dirty="0" smtClean="0">
                <a:latin typeface="Calibri" panose="020F0502020204030204" pitchFamily="34" charset="0"/>
              </a:rPr>
              <a:t/>
            </a:r>
            <a:br>
              <a:rPr lang="en-US" sz="3600" kern="0" dirty="0" smtClean="0">
                <a:latin typeface="Calibri" panose="020F0502020204030204" pitchFamily="34" charset="0"/>
              </a:rPr>
            </a:br>
            <a:r>
              <a:rPr lang="en-US" sz="3600" kern="0" dirty="0" smtClean="0">
                <a:latin typeface="Calibri" panose="020F0502020204030204" pitchFamily="34" charset="0"/>
              </a:rPr>
              <a:t>November, 2014, Report to 802 EC</a:t>
            </a:r>
            <a:br>
              <a:rPr lang="en-US" sz="3600" kern="0" dirty="0" smtClean="0">
                <a:latin typeface="Calibri" panose="020F0502020204030204" pitchFamily="34" charset="0"/>
              </a:rPr>
            </a:br>
            <a:endParaRPr lang="en-US" sz="3600" kern="0" dirty="0">
              <a:latin typeface="Calibri" panose="020F050202020403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990600" y="3886200"/>
            <a:ext cx="7239000" cy="1752600"/>
          </a:xfrm>
          <a:prstGeom prst="rect">
            <a:avLst/>
          </a:prstGeom>
        </p:spPr>
        <p:txBody>
          <a:bodyPr vert="horz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 smtClean="0">
                <a:latin typeface="Calibri" panose="020F0502020204030204" pitchFamily="34" charset="0"/>
              </a:rPr>
              <a:t/>
            </a:r>
            <a:br>
              <a:rPr lang="en-US" kern="0" dirty="0" smtClean="0">
                <a:latin typeface="Calibri" panose="020F0502020204030204" pitchFamily="34" charset="0"/>
              </a:rPr>
            </a:br>
            <a:r>
              <a:rPr lang="en-US" kern="0" dirty="0" smtClean="0">
                <a:latin typeface="Calibri" panose="020F0502020204030204" pitchFamily="34" charset="0"/>
              </a:rPr>
              <a:t>Juan Carlos Zuniga, InterDigital Labs</a:t>
            </a:r>
          </a:p>
          <a:p>
            <a:r>
              <a:rPr lang="en-US" kern="0" dirty="0" smtClean="0">
                <a:latin typeface="Calibri" panose="020F0502020204030204" pitchFamily="34" charset="0"/>
              </a:rPr>
              <a:t>(EC SG Chair)</a:t>
            </a:r>
          </a:p>
          <a:p>
            <a:endParaRPr lang="en-US" kern="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extension of the </a:t>
            </a:r>
            <a:r>
              <a:rPr lang="en-US" dirty="0" smtClean="0"/>
              <a:t>Privacy Recommendation EC </a:t>
            </a:r>
            <a:r>
              <a:rPr lang="en-US" dirty="0"/>
              <a:t>SG until the end of the </a:t>
            </a:r>
            <a:r>
              <a:rPr lang="en-US" dirty="0" smtClean="0"/>
              <a:t>March ‘15 </a:t>
            </a:r>
            <a:r>
              <a:rPr lang="en-US" dirty="0"/>
              <a:t>meeting.</a:t>
            </a:r>
          </a:p>
          <a:p>
            <a:endParaRPr lang="en-US" dirty="0"/>
          </a:p>
          <a:p>
            <a:pPr lvl="1"/>
            <a:r>
              <a:rPr lang="en-US" dirty="0" smtClean="0"/>
              <a:t>Moved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Seconded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087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Resources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382000" cy="4754563"/>
          </a:xfrm>
        </p:spPr>
        <p:txBody>
          <a:bodyPr>
            <a:noAutofit/>
          </a:bodyPr>
          <a:lstStyle/>
          <a:p>
            <a:r>
              <a:rPr lang="en-US" sz="3000" dirty="0" smtClean="0">
                <a:latin typeface="Calibri" panose="020F0502020204030204" pitchFamily="34" charset="0"/>
              </a:rPr>
              <a:t>EC SG Web Page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hlinkClick r:id="rId2"/>
              </a:rPr>
              <a:t>http://www.ieee802.org/PrivRecsg</a:t>
            </a:r>
            <a:r>
              <a:rPr lang="en-US" sz="2600" dirty="0" smtClean="0">
                <a:latin typeface="Calibri" panose="020F0502020204030204" pitchFamily="34" charset="0"/>
                <a:hlinkClick r:id="rId2"/>
              </a:rPr>
              <a:t>/</a:t>
            </a:r>
            <a:r>
              <a:rPr lang="en-US" sz="26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sz="3000" dirty="0" smtClean="0">
                <a:latin typeface="Calibri" panose="020F0502020204030204" pitchFamily="34" charset="0"/>
              </a:rPr>
              <a:t>Mailing list (reflector)</a:t>
            </a:r>
          </a:p>
          <a:p>
            <a:pPr lvl="1"/>
            <a:r>
              <a:rPr lang="en-US" sz="2400" i="1" dirty="0" smtClean="0"/>
              <a:t>stds-802-privacy@listserv.ieee.org </a:t>
            </a:r>
            <a:endParaRPr lang="en-US" sz="2600" dirty="0" smtClean="0">
              <a:latin typeface="Calibri" panose="020F0502020204030204" pitchFamily="34" charset="0"/>
            </a:endParaRPr>
          </a:p>
          <a:p>
            <a:r>
              <a:rPr lang="en-US" sz="3000" dirty="0" smtClean="0">
                <a:latin typeface="Calibri" panose="020F0502020204030204" pitchFamily="34" charset="0"/>
              </a:rPr>
              <a:t>Mentor (document repository)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hlinkClick r:id="rId3"/>
              </a:rPr>
              <a:t>https://</a:t>
            </a:r>
            <a:r>
              <a:rPr lang="en-US" sz="2600" dirty="0" smtClean="0">
                <a:latin typeface="Calibri" panose="020F0502020204030204" pitchFamily="34" charset="0"/>
                <a:hlinkClick r:id="rId3"/>
              </a:rPr>
              <a:t>mentor.ieee.org/privecsg/documents</a:t>
            </a:r>
            <a:r>
              <a:rPr lang="en-US" sz="2600" dirty="0" smtClean="0">
                <a:latin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87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EC Privacy SG – Background 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Creation </a:t>
            </a:r>
            <a:r>
              <a:rPr lang="en-US" sz="2800" dirty="0">
                <a:latin typeface="Calibri" panose="020F0502020204030204" pitchFamily="34" charset="0"/>
              </a:rPr>
              <a:t>of an Executive Committee Study Group on Privacy </a:t>
            </a:r>
            <a:r>
              <a:rPr lang="en-US" sz="2800" dirty="0" smtClean="0">
                <a:latin typeface="Calibri" panose="020F0502020204030204" pitchFamily="34" charset="0"/>
              </a:rPr>
              <a:t>Recommendations (2014-07-18)</a:t>
            </a:r>
            <a:endParaRPr lang="en-US" sz="2800" dirty="0">
              <a:latin typeface="Calibri" panose="020F0502020204030204" pitchFamily="34" charset="0"/>
            </a:endParaRPr>
          </a:p>
          <a:p>
            <a:pPr lvl="1" eaLnBrk="1" hangingPunct="1"/>
            <a:endParaRPr lang="en-US" sz="2400" dirty="0">
              <a:latin typeface="Calibri" panose="020F0502020204030204" pitchFamily="34" charset="0"/>
            </a:endParaRPr>
          </a:p>
          <a:p>
            <a:pPr lvl="1" eaLnBrk="1" hangingPunct="1"/>
            <a:r>
              <a:rPr lang="en-US" sz="2400" dirty="0">
                <a:latin typeface="Calibri" panose="020F0502020204030204" pitchFamily="34" charset="0"/>
              </a:rPr>
              <a:t>Chartered to run until November </a:t>
            </a:r>
            <a:r>
              <a:rPr lang="en-US" sz="2400" dirty="0" smtClean="0">
                <a:latin typeface="Calibri" panose="020F0502020204030204" pitchFamily="34" charset="0"/>
              </a:rPr>
              <a:t>2014, </a:t>
            </a:r>
            <a:r>
              <a:rPr lang="en-US" sz="2400" dirty="0">
                <a:latin typeface="Calibri" panose="020F0502020204030204" pitchFamily="34" charset="0"/>
              </a:rPr>
              <a:t>with an </a:t>
            </a:r>
            <a:r>
              <a:rPr lang="en-US" sz="2400" dirty="0" smtClean="0">
                <a:latin typeface="Calibri" panose="020F0502020204030204" pitchFamily="34" charset="0"/>
              </a:rPr>
              <a:t>“expectation </a:t>
            </a:r>
            <a:r>
              <a:rPr lang="en-US" sz="2400" dirty="0">
                <a:latin typeface="Calibri" panose="020F0502020204030204" pitchFamily="34" charset="0"/>
              </a:rPr>
              <a:t>of renewal through March </a:t>
            </a:r>
            <a:r>
              <a:rPr lang="en-US" sz="2400" dirty="0" smtClean="0">
                <a:latin typeface="Calibri" panose="020F0502020204030204" pitchFamily="34" charset="0"/>
              </a:rPr>
              <a:t>2015”</a:t>
            </a:r>
            <a:endParaRPr lang="en-US" sz="2400" dirty="0">
              <a:latin typeface="Calibri" panose="020F0502020204030204" pitchFamily="34" charset="0"/>
            </a:endParaRPr>
          </a:p>
          <a:p>
            <a:pPr lvl="1" eaLnBrk="1" hangingPunct="1"/>
            <a:endParaRPr lang="en-US" sz="240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Advanced most work </a:t>
            </a:r>
            <a:r>
              <a:rPr lang="en-US" sz="2800" dirty="0">
                <a:latin typeface="Calibri" panose="020F0502020204030204" pitchFamily="34" charset="0"/>
              </a:rPr>
              <a:t>with teleconferences and email </a:t>
            </a:r>
            <a:r>
              <a:rPr lang="en-US" sz="2800" dirty="0" smtClean="0">
                <a:latin typeface="Calibri" panose="020F0502020204030204" pitchFamily="34" charset="0"/>
              </a:rPr>
              <a:t>discussions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413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EC Privacy SG – Scope 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562600"/>
          </a:xfrm>
        </p:spPr>
        <p:txBody>
          <a:bodyPr/>
          <a:lstStyle/>
          <a:p>
            <a:pPr marL="0" indent="0" algn="just" eaLnBrk="1" hangingPunct="1">
              <a:buNone/>
            </a:pPr>
            <a:endParaRPr lang="en-US" sz="2800" i="1" dirty="0" smtClean="0">
              <a:latin typeface="Calibri" panose="020F0502020204030204" pitchFamily="34" charset="0"/>
            </a:endParaRPr>
          </a:p>
          <a:p>
            <a:pPr marL="0" indent="0" algn="just" eaLnBrk="1" hangingPunct="1">
              <a:buNone/>
            </a:pPr>
            <a:r>
              <a:rPr lang="en-US" sz="2800" i="1" dirty="0" smtClean="0">
                <a:latin typeface="Calibri" panose="020F0502020204030204" pitchFamily="34" charset="0"/>
              </a:rPr>
              <a:t>The </a:t>
            </a:r>
            <a:r>
              <a:rPr lang="en-US" sz="2800" i="1" dirty="0">
                <a:latin typeface="Calibri" panose="020F0502020204030204" pitchFamily="34" charset="0"/>
              </a:rPr>
              <a:t>IEEE 802 Executive Committee (EC) Privacy Recommendation SG will study privacy issues related to IEEE 802 technologies and consider the need for a recommended practice applicable to IEEE 802 protocols. If such a need is identified, the SG will determine whether the IEEE 802 criteria for standards development (CSD) support the initiation of a project and, if so, it will prepare a PAR for consideration by the IEEE 802 Executive Committee.</a:t>
            </a:r>
            <a:endParaRPr lang="en-US" sz="1600" i="1" dirty="0" smtClean="0">
              <a:latin typeface="Calibri" panose="020F0502020204030204" pitchFamily="34" charset="0"/>
            </a:endParaRPr>
          </a:p>
          <a:p>
            <a:pPr marL="2000250" lvl="5" indent="0" algn="just" eaLnBrk="1" hangingPunct="1">
              <a:buNone/>
            </a:pPr>
            <a:endParaRPr lang="en-US" sz="2400" i="1" dirty="0">
              <a:latin typeface="Calibri" panose="020F0502020204030204" pitchFamily="34" charset="0"/>
            </a:endParaRPr>
          </a:p>
          <a:p>
            <a:pPr marL="1543050" lvl="4" indent="0" algn="just" eaLnBrk="1" hangingPunct="1">
              <a:buNone/>
            </a:pPr>
            <a:endParaRPr lang="en-US" sz="1600" i="1" dirty="0">
              <a:latin typeface="Calibri" panose="020F0502020204030204" pitchFamily="34" charset="0"/>
            </a:endParaRPr>
          </a:p>
          <a:p>
            <a:pPr algn="just" eaLnBrk="1" hangingPunct="1"/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4643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27038"/>
            <a:ext cx="8229600" cy="1173162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Call for Contributions </a:t>
            </a:r>
            <a:br>
              <a:rPr lang="en-US" dirty="0" smtClean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46200"/>
            <a:ext cx="8229600" cy="55118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Topics considered by SG include:</a:t>
            </a:r>
          </a:p>
          <a:p>
            <a:pPr lvl="4" eaLnBrk="1" hangingPunct="1"/>
            <a:endParaRPr lang="en-US" sz="1800" dirty="0" smtClean="0">
              <a:latin typeface="Calibri" panose="020F0502020204030204" pitchFamily="34" charset="0"/>
            </a:endParaRPr>
          </a:p>
          <a:p>
            <a:pPr marL="914400" lvl="1" indent="-457200" eaLnBrk="1" hangingPunct="1">
              <a:buAutoNum type="arabicParenBoth"/>
            </a:pPr>
            <a:r>
              <a:rPr lang="en-US" sz="2400" dirty="0" smtClean="0">
                <a:latin typeface="Calibri" panose="020F0502020204030204" pitchFamily="34" charset="0"/>
              </a:rPr>
              <a:t>Threat </a:t>
            </a:r>
            <a:r>
              <a:rPr lang="en-US" sz="2400" dirty="0">
                <a:latin typeface="Calibri" panose="020F0502020204030204" pitchFamily="34" charset="0"/>
              </a:rPr>
              <a:t>Model for Privacy at Link </a:t>
            </a:r>
            <a:r>
              <a:rPr lang="en-US" sz="2400" dirty="0" smtClean="0">
                <a:latin typeface="Calibri" panose="020F0502020204030204" pitchFamily="34" charset="0"/>
              </a:rPr>
              <a:t>Layer </a:t>
            </a:r>
          </a:p>
          <a:p>
            <a:pPr marL="914400" lvl="1" indent="-457200" eaLnBrk="1" hangingPunct="1">
              <a:buAutoNum type="arabicParenBoth"/>
            </a:pPr>
            <a:r>
              <a:rPr lang="en-US" sz="2400" dirty="0" smtClean="0">
                <a:latin typeface="Calibri" panose="020F0502020204030204" pitchFamily="34" charset="0"/>
              </a:rPr>
              <a:t>Privacy </a:t>
            </a:r>
            <a:r>
              <a:rPr lang="en-US" sz="2400" dirty="0">
                <a:latin typeface="Calibri" panose="020F0502020204030204" pitchFamily="34" charset="0"/>
              </a:rPr>
              <a:t>Issues at Link Layer</a:t>
            </a:r>
          </a:p>
          <a:p>
            <a:pPr lvl="1" eaLnBrk="1" hangingPunct="1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(3) Proposals </a:t>
            </a:r>
            <a:r>
              <a:rPr lang="en-US" sz="2400" dirty="0">
                <a:latin typeface="Calibri" panose="020F0502020204030204" pitchFamily="34" charset="0"/>
              </a:rPr>
              <a:t>regarding functionalities in IEEE 802 protocols to improve Privacy</a:t>
            </a:r>
          </a:p>
          <a:p>
            <a:pPr lvl="1" eaLnBrk="1" hangingPunct="1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(4) Proposals </a:t>
            </a:r>
            <a:r>
              <a:rPr lang="en-US" sz="2400" dirty="0">
                <a:latin typeface="Calibri" panose="020F0502020204030204" pitchFamily="34" charset="0"/>
              </a:rPr>
              <a:t>regarding measuring levels of Privacy on Internet </a:t>
            </a:r>
            <a:r>
              <a:rPr lang="en-US" sz="2400" dirty="0" smtClean="0">
                <a:latin typeface="Calibri" panose="020F0502020204030204" pitchFamily="34" charset="0"/>
              </a:rPr>
              <a:t>protocols</a:t>
            </a:r>
            <a:endParaRPr lang="en-US" sz="2400" dirty="0">
              <a:latin typeface="Calibri" panose="020F0502020204030204" pitchFamily="34" charset="0"/>
            </a:endParaRPr>
          </a:p>
          <a:p>
            <a:pPr lvl="1" eaLnBrk="1" hangingPunct="1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(5) Implications of MAC address changes</a:t>
            </a:r>
          </a:p>
          <a:p>
            <a:pPr lvl="1" eaLnBrk="1" hangingPunct="1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(6) Other…</a:t>
            </a:r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3244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Progress so far (1/2)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3 September 2014, EC SG </a:t>
            </a:r>
            <a:r>
              <a:rPr lang="en-US" sz="2800" dirty="0" smtClean="0">
                <a:latin typeface="Calibri" panose="020F0502020204030204" pitchFamily="34" charset="0"/>
              </a:rPr>
              <a:t>Teleconference</a:t>
            </a:r>
          </a:p>
          <a:p>
            <a:pPr lvl="3"/>
            <a:endParaRPr lang="en-US" sz="400" dirty="0">
              <a:latin typeface="Calibri" panose="020F0502020204030204" pitchFamily="34" charset="0"/>
            </a:endParaRPr>
          </a:p>
          <a:p>
            <a:r>
              <a:rPr lang="en-US" sz="2800" dirty="0" err="1">
                <a:latin typeface="Calibri" panose="020F0502020204030204" pitchFamily="34" charset="0"/>
              </a:rPr>
              <a:t>Priv</a:t>
            </a:r>
            <a:r>
              <a:rPr lang="en-US" sz="2800" dirty="0">
                <a:latin typeface="Calibri" panose="020F0502020204030204" pitchFamily="34" charset="0"/>
              </a:rPr>
              <a:t> Rec EC SG </a:t>
            </a:r>
            <a:r>
              <a:rPr lang="en-US" sz="2800" dirty="0" smtClean="0">
                <a:latin typeface="Calibri" panose="020F0502020204030204" pitchFamily="34" charset="0"/>
              </a:rPr>
              <a:t>presentations at 802.1/802.3 </a:t>
            </a:r>
            <a:r>
              <a:rPr lang="en-US" sz="2800" dirty="0">
                <a:latin typeface="Calibri" panose="020F0502020204030204" pitchFamily="34" charset="0"/>
              </a:rPr>
              <a:t>WGs Interim meeting in Ottawa, Canada - </a:t>
            </a:r>
            <a:r>
              <a:rPr lang="en-US" sz="2800" dirty="0" smtClean="0">
                <a:latin typeface="Calibri" panose="020F0502020204030204" pitchFamily="34" charset="0"/>
              </a:rPr>
              <a:t>Sep </a:t>
            </a:r>
            <a:r>
              <a:rPr lang="en-US" sz="2800" dirty="0">
                <a:latin typeface="Calibri" panose="020F0502020204030204" pitchFamily="34" charset="0"/>
              </a:rPr>
              <a:t>8 and 9</a:t>
            </a:r>
          </a:p>
          <a:p>
            <a:pPr lvl="4"/>
            <a:endParaRPr lang="en-US" sz="800" dirty="0">
              <a:latin typeface="Calibri" panose="020F0502020204030204" pitchFamily="34" charset="0"/>
            </a:endParaRPr>
          </a:p>
          <a:p>
            <a:r>
              <a:rPr lang="en-US" sz="2800" dirty="0" err="1">
                <a:latin typeface="Calibri" panose="020F0502020204030204" pitchFamily="34" charset="0"/>
              </a:rPr>
              <a:t>Priv</a:t>
            </a:r>
            <a:r>
              <a:rPr lang="en-US" sz="2800" dirty="0">
                <a:latin typeface="Calibri" panose="020F0502020204030204" pitchFamily="34" charset="0"/>
              </a:rPr>
              <a:t> Rec EC SG </a:t>
            </a:r>
            <a:r>
              <a:rPr lang="en-US" sz="2800" dirty="0" smtClean="0">
                <a:latin typeface="Calibri" panose="020F0502020204030204" pitchFamily="34" charset="0"/>
              </a:rPr>
              <a:t>presentations at 802 </a:t>
            </a:r>
            <a:r>
              <a:rPr lang="en-US" sz="2800" dirty="0">
                <a:latin typeface="Calibri" panose="020F0502020204030204" pitchFamily="34" charset="0"/>
              </a:rPr>
              <a:t>Wireless WGs </a:t>
            </a:r>
            <a:r>
              <a:rPr lang="en-US" sz="2800" dirty="0" smtClean="0">
                <a:latin typeface="Calibri" panose="020F0502020204030204" pitchFamily="34" charset="0"/>
              </a:rPr>
              <a:t>interim </a:t>
            </a:r>
            <a:r>
              <a:rPr lang="en-US" sz="2800" dirty="0">
                <a:latin typeface="Calibri" panose="020F0502020204030204" pitchFamily="34" charset="0"/>
              </a:rPr>
              <a:t>meeting in Athens, Greece – week of </a:t>
            </a:r>
            <a:r>
              <a:rPr lang="en-US" sz="2800" dirty="0" smtClean="0">
                <a:latin typeface="Calibri" panose="020F0502020204030204" pitchFamily="34" charset="0"/>
              </a:rPr>
              <a:t>Sep 15</a:t>
            </a:r>
          </a:p>
          <a:p>
            <a:pPr lvl="5"/>
            <a:endParaRPr lang="en-US" sz="9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1 October </a:t>
            </a:r>
            <a:r>
              <a:rPr lang="en-US" sz="2800" dirty="0" smtClean="0">
                <a:latin typeface="Calibri" panose="020F0502020204030204" pitchFamily="34" charset="0"/>
              </a:rPr>
              <a:t>2014, EC SG Teleconference</a:t>
            </a:r>
          </a:p>
          <a:p>
            <a:pPr lvl="4"/>
            <a:endParaRPr lang="en-US" sz="6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22 October </a:t>
            </a:r>
            <a:r>
              <a:rPr lang="en-US" sz="2800" dirty="0" smtClean="0">
                <a:latin typeface="Calibri" panose="020F0502020204030204" pitchFamily="34" charset="0"/>
              </a:rPr>
              <a:t>2014, EC SG Teleconference</a:t>
            </a:r>
          </a:p>
          <a:p>
            <a:r>
              <a:rPr lang="en-US" sz="2800" dirty="0" err="1">
                <a:latin typeface="Calibri" panose="020F0502020204030204" pitchFamily="34" charset="0"/>
              </a:rPr>
              <a:t>Priv</a:t>
            </a:r>
            <a:r>
              <a:rPr lang="en-US" sz="2800" dirty="0">
                <a:latin typeface="Calibri" panose="020F0502020204030204" pitchFamily="34" charset="0"/>
              </a:rPr>
              <a:t> Rec EC SG </a:t>
            </a:r>
            <a:r>
              <a:rPr lang="en-US" sz="2800" dirty="0" smtClean="0">
                <a:latin typeface="Calibri" panose="020F0502020204030204" pitchFamily="34" charset="0"/>
              </a:rPr>
              <a:t>meetings during 802 Plenary in San Antonio</a:t>
            </a:r>
            <a:r>
              <a:rPr lang="en-US" sz="2800" dirty="0">
                <a:latin typeface="Calibri" panose="020F0502020204030204" pitchFamily="34" charset="0"/>
              </a:rPr>
              <a:t>, TX3-7 November </a:t>
            </a:r>
            <a:r>
              <a:rPr lang="en-US" sz="2800" dirty="0" smtClean="0">
                <a:latin typeface="Calibri" panose="020F0502020204030204" pitchFamily="34" charset="0"/>
              </a:rPr>
              <a:t>2014</a:t>
            </a:r>
          </a:p>
          <a:p>
            <a:pPr lvl="3"/>
            <a:endParaRPr lang="en-US" sz="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81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Progress so far (2/2)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382000" cy="475456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Participation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59 </a:t>
            </a:r>
            <a:r>
              <a:rPr lang="en-US" sz="2000" dirty="0" smtClean="0">
                <a:latin typeface="Calibri" panose="020F0502020204030204" pitchFamily="34" charset="0"/>
              </a:rPr>
              <a:t>participants in mailing list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15-19 </a:t>
            </a:r>
            <a:r>
              <a:rPr lang="en-US" sz="2000" dirty="0">
                <a:latin typeface="Calibri" panose="020F0502020204030204" pitchFamily="34" charset="0"/>
              </a:rPr>
              <a:t>attendees to conference </a:t>
            </a:r>
            <a:r>
              <a:rPr lang="en-US" sz="2000" dirty="0" smtClean="0">
                <a:latin typeface="Calibri" panose="020F0502020204030204" pitchFamily="34" charset="0"/>
              </a:rPr>
              <a:t>calls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30+ participants at IEEE 802 plenary meeting 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Broad representation from manufacturers, operators, academia and government organizations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Privacy </a:t>
            </a:r>
            <a:r>
              <a:rPr lang="en-US" sz="2400" dirty="0" smtClean="0">
                <a:latin typeface="Calibri" panose="020F0502020204030204" pitchFamily="34" charset="0"/>
              </a:rPr>
              <a:t>threat model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Proposal being drafted following discussions and directions agreed at IEEE802-IETF Exec meeting of 29 Sept 2014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Privacy solutions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Some solutions to improve privacy have been identified,  e.g. Bluetooth V4, 802.16m, DSCR V2X, MAC address randomization, etc.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802c PAR comments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Group discussed 802c from privacy perspective and submitted comments for consideration by the 802.1 WG</a:t>
            </a:r>
          </a:p>
          <a:p>
            <a:pPr lvl="1"/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38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227013" y="6634163"/>
            <a:ext cx="230187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B58EAE5-B766-9449-BC36-99B08381779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253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Trial on IETF and IEEE meetings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46200"/>
            <a:ext cx="7848600" cy="55118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Privacy SG coordinating trial at IETF 91 meeting network </a:t>
            </a:r>
            <a:r>
              <a:rPr lang="en-US" sz="2800" dirty="0">
                <a:latin typeface="Calibri" panose="020F0502020204030204" pitchFamily="34" charset="0"/>
              </a:rPr>
              <a:t>to assess performance and implications of </a:t>
            </a:r>
            <a:r>
              <a:rPr lang="en-US" sz="2800" dirty="0" smtClean="0">
                <a:latin typeface="Calibri" panose="020F0502020204030204" pitchFamily="34" charset="0"/>
              </a:rPr>
              <a:t>user’s MAC </a:t>
            </a:r>
            <a:r>
              <a:rPr lang="en-US" sz="2800" dirty="0">
                <a:latin typeface="Calibri" panose="020F0502020204030204" pitchFamily="34" charset="0"/>
              </a:rPr>
              <a:t>address </a:t>
            </a:r>
            <a:r>
              <a:rPr lang="en-US" sz="2800" dirty="0" smtClean="0">
                <a:latin typeface="Calibri" panose="020F0502020204030204" pitchFamily="34" charset="0"/>
              </a:rPr>
              <a:t>randomization</a:t>
            </a: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</a:rPr>
              <a:t>IETF 91, 9-14 November, 2014, Honolulu, HI</a:t>
            </a:r>
            <a:endParaRPr lang="en-US" dirty="0">
              <a:latin typeface="Calibri" panose="020F0502020204030204" pitchFamily="34" charset="0"/>
              <a:hlinkClick r:id="rId2"/>
            </a:endParaRP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hlinkClick r:id="rId2"/>
              </a:rPr>
              <a:t>https</a:t>
            </a:r>
            <a:r>
              <a:rPr lang="en-US" sz="2400" dirty="0">
                <a:latin typeface="Calibri" panose="020F0502020204030204" pitchFamily="34" charset="0"/>
                <a:hlinkClick r:id="rId2"/>
              </a:rPr>
              <a:t>://</a:t>
            </a:r>
            <a:r>
              <a:rPr lang="en-US" sz="2400" dirty="0" smtClean="0">
                <a:latin typeface="Calibri" panose="020F0502020204030204" pitchFamily="34" charset="0"/>
                <a:hlinkClick r:id="rId2"/>
              </a:rPr>
              <a:t>www.ietf.org/registration/MeetingWiki/wiki/91privacy</a:t>
            </a:r>
            <a:r>
              <a:rPr lang="en-US" sz="2400" dirty="0" smtClean="0">
                <a:latin typeface="Calibri" panose="020F0502020204030204" pitchFamily="34" charset="0"/>
              </a:rPr>
              <a:t> </a:t>
            </a:r>
          </a:p>
          <a:p>
            <a:pPr lvl="1" eaLnBrk="1" hangingPunct="1"/>
            <a:endParaRPr lang="en-US" sz="24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</a:rPr>
              <a:t>Statistics to be gathered to generate a report and present it in a potential future Privacy SG meeting</a:t>
            </a:r>
          </a:p>
          <a:p>
            <a:pPr lvl="1" eaLnBrk="1" hangingPunct="1"/>
            <a:endParaRPr lang="en-US" sz="2400" dirty="0">
              <a:latin typeface="Calibri" panose="020F0502020204030204" pitchFamily="34" charset="0"/>
            </a:endParaRPr>
          </a:p>
          <a:p>
            <a:pPr eaLnBrk="1" hangingPunct="1"/>
            <a:endParaRPr lang="en-US" sz="3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8624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Proposed EC SG plans and meetings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7"/>
            <a:ext cx="7848600" cy="4754563"/>
          </a:xfrm>
        </p:spPr>
        <p:txBody>
          <a:bodyPr>
            <a:noAutofit/>
          </a:bodyPr>
          <a:lstStyle/>
          <a:p>
            <a:r>
              <a:rPr lang="en-US" sz="3000" dirty="0" smtClean="0">
                <a:latin typeface="Calibri" panose="020F0502020204030204" pitchFamily="34" charset="0"/>
              </a:rPr>
              <a:t>10 </a:t>
            </a:r>
            <a:r>
              <a:rPr lang="en-US" sz="3000" dirty="0">
                <a:latin typeface="Calibri" panose="020F0502020204030204" pitchFamily="34" charset="0"/>
              </a:rPr>
              <a:t>December 2014, (10:00 AM ET)</a:t>
            </a:r>
          </a:p>
          <a:p>
            <a:r>
              <a:rPr lang="en-US" sz="3000" dirty="0" smtClean="0">
                <a:latin typeface="Calibri" panose="020F0502020204030204" pitchFamily="34" charset="0"/>
              </a:rPr>
              <a:t>12-15 </a:t>
            </a:r>
            <a:r>
              <a:rPr lang="en-US" sz="3000" dirty="0">
                <a:latin typeface="Calibri" panose="020F0502020204030204" pitchFamily="34" charset="0"/>
              </a:rPr>
              <a:t>January 2015, IEEE Interim meeting in Atlanta</a:t>
            </a:r>
          </a:p>
          <a:p>
            <a:r>
              <a:rPr lang="en-US" sz="3000" dirty="0" smtClean="0">
                <a:latin typeface="Calibri" panose="020F0502020204030204" pitchFamily="34" charset="0"/>
              </a:rPr>
              <a:t>4 </a:t>
            </a:r>
            <a:r>
              <a:rPr lang="en-US" sz="3000" dirty="0">
                <a:latin typeface="Calibri" panose="020F0502020204030204" pitchFamily="34" charset="0"/>
              </a:rPr>
              <a:t>February 2015, (10:00 AM ET</a:t>
            </a:r>
            <a:r>
              <a:rPr lang="en-US" sz="3000" dirty="0" smtClean="0">
                <a:latin typeface="Calibri" panose="020F0502020204030204" pitchFamily="34" charset="0"/>
              </a:rPr>
              <a:t>) </a:t>
            </a:r>
          </a:p>
          <a:p>
            <a:pPr lvl="1"/>
            <a:r>
              <a:rPr lang="en-US" sz="2600" dirty="0" smtClean="0">
                <a:latin typeface="Calibri" panose="020F0502020204030204" pitchFamily="34" charset="0"/>
              </a:rPr>
              <a:t>Potential PAR/CSD submission</a:t>
            </a:r>
            <a:endParaRPr lang="en-US" sz="2600" dirty="0">
              <a:latin typeface="Calibri" panose="020F0502020204030204" pitchFamily="34" charset="0"/>
            </a:endParaRPr>
          </a:p>
          <a:p>
            <a:r>
              <a:rPr lang="en-US" sz="3000" dirty="0">
                <a:latin typeface="Calibri" panose="020F0502020204030204" pitchFamily="34" charset="0"/>
              </a:rPr>
              <a:t>25 February 2015, (10:00 AM ET</a:t>
            </a:r>
            <a:r>
              <a:rPr lang="en-US" sz="3000" dirty="0" smtClean="0">
                <a:latin typeface="Calibri" panose="020F0502020204030204" pitchFamily="34" charset="0"/>
              </a:rPr>
              <a:t>)</a:t>
            </a:r>
            <a:endParaRPr lang="en-US" sz="3000" dirty="0">
              <a:latin typeface="Calibri" panose="020F0502020204030204" pitchFamily="34" charset="0"/>
            </a:endParaRPr>
          </a:p>
          <a:p>
            <a:r>
              <a:rPr lang="en-US" sz="3000" dirty="0" smtClean="0">
                <a:latin typeface="Calibri" panose="020F0502020204030204" pitchFamily="34" charset="0"/>
              </a:rPr>
              <a:t>8-13 March, </a:t>
            </a:r>
            <a:r>
              <a:rPr lang="en-US" sz="3000" dirty="0">
                <a:latin typeface="Calibri" panose="020F0502020204030204" pitchFamily="34" charset="0"/>
              </a:rPr>
              <a:t>2015, IEEE 802 Plenary meeting in Berlin, Germany</a:t>
            </a:r>
          </a:p>
        </p:txBody>
      </p:sp>
    </p:spTree>
    <p:extLst>
      <p:ext uri="{BB962C8B-B14F-4D97-AF65-F5344CB8AC3E}">
        <p14:creationId xmlns:p14="http://schemas.microsoft.com/office/powerpoint/2010/main" val="340979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EC SG Motions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7"/>
            <a:ext cx="7848600" cy="47545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latin typeface="Calibri" panose="020F0502020204030204" pitchFamily="34" charset="0"/>
              </a:rPr>
              <a:t>Request </a:t>
            </a:r>
            <a:r>
              <a:rPr lang="en-US" sz="3000" dirty="0">
                <a:latin typeface="Calibri" panose="020F0502020204030204" pitchFamily="34" charset="0"/>
              </a:rPr>
              <a:t>extension of the Privacy Recommendation EC SG until the end of the March ‘15 meeting</a:t>
            </a:r>
          </a:p>
          <a:p>
            <a:pPr lvl="1"/>
            <a:r>
              <a:rPr lang="en-US" sz="2600" dirty="0" smtClean="0">
                <a:latin typeface="Calibri" panose="020F0502020204030204" pitchFamily="34" charset="0"/>
              </a:rPr>
              <a:t>For/Against/Abstain: 20/0/0 </a:t>
            </a:r>
            <a:endParaRPr lang="en-US" sz="2600" dirty="0">
              <a:latin typeface="Calibri" panose="020F0502020204030204" pitchFamily="34" charset="0"/>
            </a:endParaRPr>
          </a:p>
          <a:p>
            <a:pPr lvl="1"/>
            <a:r>
              <a:rPr lang="en-US" sz="2600" dirty="0" smtClean="0">
                <a:latin typeface="Calibri" panose="020F0502020204030204" pitchFamily="34" charset="0"/>
              </a:rPr>
              <a:t>Motion passed</a:t>
            </a:r>
            <a:endParaRPr lang="en-US" sz="2600" dirty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3000" dirty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latin typeface="Calibri" panose="020F0502020204030204" pitchFamily="34" charset="0"/>
              </a:rPr>
              <a:t>Approval </a:t>
            </a:r>
            <a:r>
              <a:rPr lang="en-US" sz="3000" dirty="0">
                <a:latin typeface="Calibri" panose="020F0502020204030204" pitchFamily="34" charset="0"/>
              </a:rPr>
              <a:t>of plan for upcoming meetings and teleconferences. 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</a:rPr>
              <a:t>For/Against/Abstain: </a:t>
            </a:r>
            <a:r>
              <a:rPr lang="en-US" sz="2600" dirty="0" smtClean="0">
                <a:latin typeface="Calibri" panose="020F0502020204030204" pitchFamily="34" charset="0"/>
              </a:rPr>
              <a:t>20/0/0</a:t>
            </a:r>
            <a:endParaRPr lang="en-US" sz="2600" dirty="0">
              <a:latin typeface="Calibri" panose="020F0502020204030204" pitchFamily="34" charset="0"/>
            </a:endParaRPr>
          </a:p>
          <a:p>
            <a:pPr lvl="1"/>
            <a:r>
              <a:rPr lang="en-US" sz="2600" dirty="0">
                <a:latin typeface="Calibri" panose="020F0502020204030204" pitchFamily="34" charset="0"/>
              </a:rPr>
              <a:t>Motion passed</a:t>
            </a:r>
          </a:p>
          <a:p>
            <a:pPr lvl="1"/>
            <a:endParaRPr lang="en-US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28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2806</TotalTime>
  <Words>579</Words>
  <Application>Microsoft Office PowerPoint</Application>
  <PresentationFormat>On-screen Show (4:3)</PresentationFormat>
  <Paragraphs>80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Calibri</vt:lpstr>
      <vt:lpstr>Times</vt:lpstr>
      <vt:lpstr>Times New Roman</vt:lpstr>
      <vt:lpstr>Template</vt:lpstr>
      <vt:lpstr>PowerPoint Presentation</vt:lpstr>
      <vt:lpstr>IEEE 802 EC Privacy SG – Background </vt:lpstr>
      <vt:lpstr>IEEE 802 EC Privacy SG – Scope </vt:lpstr>
      <vt:lpstr>Call for Contributions  </vt:lpstr>
      <vt:lpstr>Progress so far (1/2)</vt:lpstr>
      <vt:lpstr>Progress so far (2/2)</vt:lpstr>
      <vt:lpstr>Trial on IETF and IEEE meetings</vt:lpstr>
      <vt:lpstr>Proposed EC SG plans and meetings</vt:lpstr>
      <vt:lpstr>EC SG Motions</vt:lpstr>
      <vt:lpstr>Motion</vt:lpstr>
      <vt:lpstr>Resources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Zuniga, Juan Carlos</cp:lastModifiedBy>
  <cp:revision>223</cp:revision>
  <cp:lastPrinted>1998-02-10T13:28:06Z</cp:lastPrinted>
  <dcterms:created xsi:type="dcterms:W3CDTF">2011-12-30T17:06:23Z</dcterms:created>
  <dcterms:modified xsi:type="dcterms:W3CDTF">2014-11-07T17:13:35Z</dcterms:modified>
</cp:coreProperties>
</file>