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4" r:id="rId2"/>
    <p:sldId id="262" r:id="rId3"/>
    <p:sldId id="263" r:id="rId4"/>
    <p:sldId id="265" r:id="rId5"/>
    <p:sldId id="273" r:id="rId6"/>
    <p:sldId id="278" r:id="rId7"/>
    <p:sldId id="279" r:id="rId8"/>
    <p:sldId id="280" r:id="rId9"/>
    <p:sldId id="281" r:id="rId10"/>
    <p:sldId id="282" r:id="rId11"/>
    <p:sldId id="283" r:id="rId12"/>
    <p:sldId id="285" r:id="rId13"/>
    <p:sldId id="286" r:id="rId14"/>
    <p:sldId id="287" r:id="rId15"/>
    <p:sldId id="288" r:id="rId16"/>
    <p:sldId id="289" r:id="rId17"/>
    <p:sldId id="290" r:id="rId18"/>
    <p:sldId id="284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3" autoAdjust="0"/>
    <p:restoredTop sz="99233" autoAdjust="0"/>
  </p:normalViewPr>
  <p:slideViewPr>
    <p:cSldViewPr>
      <p:cViewPr varScale="1">
        <p:scale>
          <a:sx n="107" d="100"/>
          <a:sy n="107" d="100"/>
        </p:scale>
        <p:origin x="102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76673" y="76200"/>
            <a:ext cx="213872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privecsg-14-0014-00-0000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lissa@cooperw.in" TargetMode="External"/><Relationship Id="rId2" Type="http://schemas.openxmlformats.org/officeDocument/2006/relationships/hyperlink" Target="mailto:j.c.zuniga@ieee.or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guides/opman/sect6.html" TargetMode="External"/><Relationship Id="rId5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IPR/copyrightpolicy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tools.ietf.org/html/draft-iab-privsec-confidentiality-threat-00" TargetMode="External"/><Relationship Id="rId2" Type="http://schemas.openxmlformats.org/officeDocument/2006/relationships/hyperlink" Target="http://tools.ietf.org/html/rfc697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ools.ietf.org/html/rfc7258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442384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2056015"/>
                <a:gridCol w="1679170"/>
                <a:gridCol w="2286001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IEEE 802 Privacy Threat Model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[2014-10-22]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Juan Carlos Zuniga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InterDigital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hlinkClick r:id="rId2"/>
                        </a:rPr>
                        <a:t>j.c.zuniga@ieee.org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Alissa</a:t>
                      </a:r>
                      <a:r>
                        <a:rPr lang="en-US" sz="1400" baseline="0" dirty="0" smtClean="0"/>
                        <a:t> Cooper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Cisco Systems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hlinkClick r:id="rId3"/>
                        </a:rPr>
                        <a:t>alissa@cooperw.in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 EC Privacy Recommendation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3886200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The present document proposes a privacy threat model for IEEE 802 protocols, based on IETF’s RFC </a:t>
            </a:r>
            <a:r>
              <a:rPr lang="en-US" sz="1600" dirty="0">
                <a:latin typeface="+mn-lt"/>
              </a:rPr>
              <a:t>6973, RFC 7258 and draft-iab-privsec-confidentiality-threat-00.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Stored Data Compromise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610600" cy="4525963"/>
          </a:xfrm>
        </p:spPr>
        <p:txBody>
          <a:bodyPr/>
          <a:lstStyle/>
          <a:p>
            <a:r>
              <a:rPr lang="en-US" sz="2800" dirty="0" smtClean="0"/>
              <a:t>End </a:t>
            </a:r>
            <a:r>
              <a:rPr lang="en-US" sz="2800" dirty="0"/>
              <a:t>systems that do not take adequate measures to secure stored </a:t>
            </a:r>
            <a:r>
              <a:rPr lang="en-US" sz="2800" dirty="0" smtClean="0"/>
              <a:t>data from </a:t>
            </a:r>
            <a:r>
              <a:rPr lang="en-US" sz="2800" dirty="0"/>
              <a:t>unauthorized or inappropriate access expose individuals </a:t>
            </a:r>
            <a:r>
              <a:rPr lang="en-US" sz="2800" dirty="0" smtClean="0"/>
              <a:t>to potential </a:t>
            </a:r>
            <a:r>
              <a:rPr lang="en-US" sz="2800" dirty="0"/>
              <a:t>financial, reputational, or physical </a:t>
            </a:r>
            <a:r>
              <a:rPr lang="en-US" sz="2800" dirty="0" smtClean="0"/>
              <a:t>harm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Protecting against this is usually outside the scope of the protocol. However</a:t>
            </a:r>
            <a:r>
              <a:rPr lang="en-US" sz="2800" dirty="0"/>
              <a:t>, a number of common </a:t>
            </a:r>
            <a:r>
              <a:rPr lang="en-US" sz="2800" dirty="0" smtClean="0"/>
              <a:t>protocol functions require </a:t>
            </a:r>
            <a:r>
              <a:rPr lang="en-US" sz="2800" dirty="0"/>
              <a:t>the storage of data about initiators </a:t>
            </a:r>
            <a:r>
              <a:rPr lang="en-US" sz="2800" dirty="0" smtClean="0"/>
              <a:t>of communications</a:t>
            </a:r>
          </a:p>
          <a:p>
            <a:pPr lvl="1"/>
            <a:r>
              <a:rPr lang="en-US" sz="2400" dirty="0" smtClean="0"/>
              <a:t>E.g. key </a:t>
            </a:r>
            <a:r>
              <a:rPr lang="en-US" sz="2400" dirty="0"/>
              <a:t>management, access control, or operational logging</a:t>
            </a:r>
            <a:r>
              <a:rPr lang="en-US" sz="2400" dirty="0" smtClean="0"/>
              <a:t>, etc.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15677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610600" cy="4525963"/>
          </a:xfrm>
        </p:spPr>
        <p:txBody>
          <a:bodyPr/>
          <a:lstStyle/>
          <a:p>
            <a:r>
              <a:rPr lang="en-US" sz="2800" dirty="0" smtClean="0"/>
              <a:t>Intrusion </a:t>
            </a:r>
            <a:r>
              <a:rPr lang="en-US" sz="2800" dirty="0"/>
              <a:t>consists of invasive acts that disturb or interrupt </a:t>
            </a:r>
            <a:r>
              <a:rPr lang="en-US" sz="2800" dirty="0" smtClean="0"/>
              <a:t>one's life </a:t>
            </a:r>
            <a:r>
              <a:rPr lang="en-US" sz="2800" dirty="0"/>
              <a:t>or </a:t>
            </a:r>
            <a:r>
              <a:rPr lang="en-US" sz="2800" dirty="0" smtClean="0"/>
              <a:t>activities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Unsolicited </a:t>
            </a:r>
            <a:r>
              <a:rPr lang="en-US" sz="2800" dirty="0"/>
              <a:t>messages and denial-of-service attacks are the </a:t>
            </a:r>
            <a:r>
              <a:rPr lang="en-US" sz="2800" dirty="0" smtClean="0"/>
              <a:t>most common </a:t>
            </a:r>
            <a:r>
              <a:rPr lang="en-US" sz="2800" dirty="0"/>
              <a:t>types of intrusion </a:t>
            </a:r>
            <a:r>
              <a:rPr lang="en-US" sz="2800" dirty="0" smtClean="0"/>
              <a:t>for communication protocols</a:t>
            </a:r>
          </a:p>
          <a:p>
            <a:pPr lvl="1"/>
            <a:endParaRPr lang="en-US" sz="2400" dirty="0"/>
          </a:p>
          <a:p>
            <a:r>
              <a:rPr lang="en-US" sz="2800" dirty="0" smtClean="0"/>
              <a:t>Intrusion </a:t>
            </a:r>
            <a:r>
              <a:rPr lang="en-US" sz="2800" dirty="0"/>
              <a:t>can </a:t>
            </a:r>
            <a:r>
              <a:rPr lang="en-US" sz="2800" dirty="0" smtClean="0"/>
              <a:t>be perpetrated </a:t>
            </a:r>
            <a:r>
              <a:rPr lang="en-US" sz="2800" dirty="0"/>
              <a:t>by any attacker that is capable of sending </a:t>
            </a:r>
            <a:r>
              <a:rPr lang="en-US" sz="2800" dirty="0" smtClean="0"/>
              <a:t>unwanted traffic </a:t>
            </a:r>
            <a:r>
              <a:rPr lang="en-US" sz="2800" dirty="0"/>
              <a:t>to the </a:t>
            </a:r>
            <a:r>
              <a:rPr lang="en-US" sz="2800" dirty="0" smtClean="0"/>
              <a:t>initiator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66054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Misattribution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610600" cy="4525963"/>
          </a:xfrm>
        </p:spPr>
        <p:txBody>
          <a:bodyPr/>
          <a:lstStyle/>
          <a:p>
            <a:r>
              <a:rPr lang="en-US" sz="2800" dirty="0"/>
              <a:t>Misattribution occurs when data or communications related to </a:t>
            </a:r>
            <a:r>
              <a:rPr lang="en-US" sz="2800" dirty="0" smtClean="0"/>
              <a:t>one individual </a:t>
            </a:r>
            <a:r>
              <a:rPr lang="en-US" sz="2800" dirty="0"/>
              <a:t>are attributed to </a:t>
            </a:r>
            <a:r>
              <a:rPr lang="en-US" sz="2800" dirty="0" smtClean="0"/>
              <a:t>another</a:t>
            </a:r>
            <a:endParaRPr lang="en-US" sz="2800" dirty="0"/>
          </a:p>
          <a:p>
            <a:pPr lvl="1"/>
            <a:endParaRPr lang="en-US" sz="2000" dirty="0" smtClean="0"/>
          </a:p>
          <a:p>
            <a:r>
              <a:rPr lang="en-US" sz="2800" dirty="0"/>
              <a:t>Misattribution in the protocol context comes as a result of </a:t>
            </a:r>
            <a:r>
              <a:rPr lang="en-US" sz="2800" dirty="0" smtClean="0"/>
              <a:t>using inadequate </a:t>
            </a:r>
            <a:r>
              <a:rPr lang="en-US" sz="2800" dirty="0"/>
              <a:t>or insecure forms of identity or authentication, and </a:t>
            </a:r>
            <a:r>
              <a:rPr lang="en-US" sz="2800" dirty="0" smtClean="0"/>
              <a:t>is sometimes </a:t>
            </a:r>
            <a:r>
              <a:rPr lang="en-US" sz="2800" dirty="0"/>
              <a:t>related to </a:t>
            </a:r>
            <a:r>
              <a:rPr lang="en-US" sz="2800" dirty="0" smtClean="0"/>
              <a:t>spoofing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90054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Correlation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610600" cy="4525963"/>
          </a:xfrm>
        </p:spPr>
        <p:txBody>
          <a:bodyPr/>
          <a:lstStyle/>
          <a:p>
            <a:r>
              <a:rPr lang="en-US" sz="2800" dirty="0"/>
              <a:t>Correlation is the combination of various pieces of </a:t>
            </a:r>
            <a:r>
              <a:rPr lang="en-US" sz="2800" dirty="0" smtClean="0"/>
              <a:t>information related </a:t>
            </a:r>
            <a:r>
              <a:rPr lang="en-US" sz="2800" dirty="0"/>
              <a:t>to an individual or that obtain that characteristic </a:t>
            </a:r>
            <a:r>
              <a:rPr lang="en-US" sz="2800" dirty="0" smtClean="0"/>
              <a:t>when combined</a:t>
            </a:r>
          </a:p>
          <a:p>
            <a:pPr lvl="2"/>
            <a:endParaRPr lang="en-US" sz="2000" dirty="0"/>
          </a:p>
          <a:p>
            <a:r>
              <a:rPr lang="en-US" sz="2800" dirty="0"/>
              <a:t>Correlation is closely related to </a:t>
            </a:r>
            <a:r>
              <a:rPr lang="en-US" sz="2800" dirty="0" smtClean="0"/>
              <a:t>identification  </a:t>
            </a:r>
            <a:endParaRPr lang="en-US" sz="2800" dirty="0"/>
          </a:p>
          <a:p>
            <a:pPr lvl="1"/>
            <a:r>
              <a:rPr lang="en-US" sz="2400" dirty="0" smtClean="0"/>
              <a:t>Communication protocols can </a:t>
            </a:r>
            <a:r>
              <a:rPr lang="en-US" sz="2400" dirty="0"/>
              <a:t>facilitate correlation by allowing individuals' activities to </a:t>
            </a:r>
            <a:r>
              <a:rPr lang="en-US" sz="2400" dirty="0" smtClean="0"/>
              <a:t>be tracked </a:t>
            </a:r>
            <a:r>
              <a:rPr lang="en-US" sz="2400" dirty="0"/>
              <a:t>and combined over </a:t>
            </a:r>
            <a:r>
              <a:rPr lang="en-US" sz="2400" dirty="0" smtClean="0"/>
              <a:t>time</a:t>
            </a:r>
          </a:p>
          <a:p>
            <a:pPr lvl="2"/>
            <a:endParaRPr lang="en-US" sz="2000" dirty="0"/>
          </a:p>
          <a:p>
            <a:r>
              <a:rPr lang="en-US" sz="2800" dirty="0" smtClean="0"/>
              <a:t>The </a:t>
            </a:r>
            <a:r>
              <a:rPr lang="en-US" sz="2800" dirty="0"/>
              <a:t>use of persistent </a:t>
            </a:r>
            <a:r>
              <a:rPr lang="en-US" sz="2800" dirty="0" smtClean="0"/>
              <a:t>or infrequently </a:t>
            </a:r>
            <a:r>
              <a:rPr lang="en-US" sz="2800" dirty="0"/>
              <a:t>replaced identifiers at any layer of the stack </a:t>
            </a:r>
            <a:r>
              <a:rPr lang="en-US" sz="2800" dirty="0" smtClean="0"/>
              <a:t>can facilitate correlation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067486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Identification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610600" cy="4525963"/>
          </a:xfrm>
        </p:spPr>
        <p:txBody>
          <a:bodyPr/>
          <a:lstStyle/>
          <a:p>
            <a:r>
              <a:rPr lang="en-US" sz="2800" dirty="0"/>
              <a:t>Identification is the linking of information to a </a:t>
            </a:r>
            <a:r>
              <a:rPr lang="en-US" sz="2800" dirty="0" smtClean="0"/>
              <a:t>particular individual </a:t>
            </a:r>
            <a:r>
              <a:rPr lang="en-US" sz="2800" dirty="0"/>
              <a:t>to infer an individual's identity or to allow </a:t>
            </a:r>
            <a:r>
              <a:rPr lang="en-US" sz="2800" dirty="0" smtClean="0"/>
              <a:t>the inference </a:t>
            </a:r>
            <a:r>
              <a:rPr lang="en-US" sz="2800" dirty="0"/>
              <a:t>of an individual's identity</a:t>
            </a:r>
            <a:endParaRPr lang="en-US" sz="2000" dirty="0"/>
          </a:p>
          <a:p>
            <a:endParaRPr lang="en-US" sz="2800" dirty="0" smtClean="0"/>
          </a:p>
          <a:p>
            <a:r>
              <a:rPr lang="en-US" sz="2800" dirty="0" smtClean="0"/>
              <a:t>As with correlation, any </a:t>
            </a:r>
            <a:r>
              <a:rPr lang="en-US" sz="2800" dirty="0"/>
              <a:t>observer or attacker may be able to </a:t>
            </a:r>
            <a:r>
              <a:rPr lang="en-US" sz="2800" dirty="0" smtClean="0"/>
              <a:t>engage </a:t>
            </a:r>
            <a:r>
              <a:rPr lang="en-US" sz="2800" dirty="0"/>
              <a:t>in identification, depending on the information about the </a:t>
            </a:r>
            <a:r>
              <a:rPr lang="en-US" sz="2800" dirty="0" smtClean="0"/>
              <a:t>initiator that </a:t>
            </a:r>
            <a:r>
              <a:rPr lang="en-US" sz="2800" dirty="0"/>
              <a:t>is available via the protocol mechanism or other channels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201015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Secondary Use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610600" cy="4525963"/>
          </a:xfrm>
        </p:spPr>
        <p:txBody>
          <a:bodyPr/>
          <a:lstStyle/>
          <a:p>
            <a:r>
              <a:rPr lang="en-US" sz="2800" dirty="0"/>
              <a:t>Secondary use is the use of collected information about an </a:t>
            </a:r>
            <a:r>
              <a:rPr lang="en-US" sz="2800" dirty="0" smtClean="0"/>
              <a:t>individual without </a:t>
            </a:r>
            <a:r>
              <a:rPr lang="en-US" sz="2800" dirty="0"/>
              <a:t>the individual's consent for a purpose different from </a:t>
            </a:r>
            <a:r>
              <a:rPr lang="en-US" sz="2800" dirty="0" smtClean="0"/>
              <a:t>that for </a:t>
            </a:r>
            <a:r>
              <a:rPr lang="en-US" sz="2800" dirty="0"/>
              <a:t>which the information was collected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Secondary use is typically outside the scope of IEEE 802 protocols</a:t>
            </a:r>
          </a:p>
          <a:p>
            <a:pPr lvl="1"/>
            <a:r>
              <a:rPr lang="en-US" sz="2400" dirty="0"/>
              <a:t>Although worth keeping in mind since lots of secondary uses are made of link layer identifiers</a:t>
            </a:r>
          </a:p>
        </p:txBody>
      </p:sp>
    </p:spTree>
    <p:extLst>
      <p:ext uri="{BB962C8B-B14F-4D97-AF65-F5344CB8AC3E}">
        <p14:creationId xmlns:p14="http://schemas.microsoft.com/office/powerpoint/2010/main" val="1382114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Disclosure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610600" cy="4525963"/>
          </a:xfrm>
        </p:spPr>
        <p:txBody>
          <a:bodyPr/>
          <a:lstStyle/>
          <a:p>
            <a:r>
              <a:rPr lang="en-US" sz="2800" dirty="0"/>
              <a:t>Disclosure is the revelation of information about an individual </a:t>
            </a:r>
            <a:r>
              <a:rPr lang="en-US" sz="2800" dirty="0" smtClean="0"/>
              <a:t>that affects </a:t>
            </a:r>
            <a:r>
              <a:rPr lang="en-US" sz="2800" dirty="0"/>
              <a:t>the way others judge the </a:t>
            </a:r>
            <a:r>
              <a:rPr lang="en-US" sz="2800" dirty="0" smtClean="0"/>
              <a:t>individual</a:t>
            </a:r>
          </a:p>
          <a:p>
            <a:pPr lvl="3"/>
            <a:endParaRPr lang="en-US" sz="1600" dirty="0" smtClean="0"/>
          </a:p>
          <a:p>
            <a:r>
              <a:rPr lang="en-US" sz="2800" dirty="0" smtClean="0"/>
              <a:t>Disclosure </a:t>
            </a:r>
            <a:r>
              <a:rPr lang="en-US" sz="2800" dirty="0"/>
              <a:t>can </a:t>
            </a:r>
            <a:r>
              <a:rPr lang="en-US" sz="2800" dirty="0" smtClean="0"/>
              <a:t>violate individuals</a:t>
            </a:r>
            <a:r>
              <a:rPr lang="en-US" sz="2800" dirty="0"/>
              <a:t>' expectations of the confidentiality of the data </a:t>
            </a:r>
            <a:r>
              <a:rPr lang="en-US" sz="2800" dirty="0" smtClean="0"/>
              <a:t>they share</a:t>
            </a:r>
          </a:p>
          <a:p>
            <a:pPr lvl="3"/>
            <a:endParaRPr lang="en-US" sz="1600" dirty="0" smtClean="0"/>
          </a:p>
          <a:p>
            <a:r>
              <a:rPr lang="en-US" sz="2800" dirty="0"/>
              <a:t>Any observer or attacker that receives data about an initiator </a:t>
            </a:r>
            <a:r>
              <a:rPr lang="en-US" sz="2800" dirty="0" smtClean="0"/>
              <a:t>may engage </a:t>
            </a:r>
            <a:r>
              <a:rPr lang="en-US" sz="2800" dirty="0"/>
              <a:t>in disclosure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509496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610600" cy="4525963"/>
          </a:xfrm>
        </p:spPr>
        <p:txBody>
          <a:bodyPr/>
          <a:lstStyle/>
          <a:p>
            <a:r>
              <a:rPr lang="en-US" sz="2800" dirty="0"/>
              <a:t>Exclusion is the failure to allow individuals to know about the </a:t>
            </a:r>
            <a:r>
              <a:rPr lang="en-US" sz="2800" dirty="0" smtClean="0"/>
              <a:t>data that </a:t>
            </a:r>
            <a:r>
              <a:rPr lang="en-US" sz="2800" dirty="0"/>
              <a:t>others have about them and to </a:t>
            </a:r>
            <a:r>
              <a:rPr lang="en-US" sz="2800" dirty="0" smtClean="0"/>
              <a:t>participate </a:t>
            </a:r>
            <a:r>
              <a:rPr lang="en-US" sz="2800" dirty="0"/>
              <a:t>in its handling </a:t>
            </a:r>
            <a:r>
              <a:rPr lang="en-US" sz="2800" dirty="0" smtClean="0"/>
              <a:t>and use</a:t>
            </a:r>
          </a:p>
          <a:p>
            <a:pPr lvl="2"/>
            <a:endParaRPr lang="en-US" sz="2000" dirty="0" smtClean="0"/>
          </a:p>
          <a:p>
            <a:r>
              <a:rPr lang="en-US" sz="2800" dirty="0"/>
              <a:t>Exclusion is primarily considered problematic when the </a:t>
            </a:r>
            <a:r>
              <a:rPr lang="en-US" sz="2800" dirty="0" smtClean="0"/>
              <a:t>recipient fails </a:t>
            </a:r>
            <a:r>
              <a:rPr lang="en-US" sz="2800" dirty="0"/>
              <a:t>to involve the initiator in decisions about data collection</a:t>
            </a:r>
            <a:r>
              <a:rPr lang="en-US" sz="2800" dirty="0" smtClean="0"/>
              <a:t>, handling</a:t>
            </a:r>
            <a:r>
              <a:rPr lang="en-US" sz="2800" dirty="0"/>
              <a:t>, and </a:t>
            </a:r>
            <a:r>
              <a:rPr lang="en-US" sz="2800" dirty="0" smtClean="0"/>
              <a:t>use</a:t>
            </a:r>
          </a:p>
          <a:p>
            <a:pPr lvl="2"/>
            <a:endParaRPr lang="en-US" sz="2000" dirty="0" smtClean="0"/>
          </a:p>
          <a:p>
            <a:r>
              <a:rPr lang="en-US" sz="2800" dirty="0" smtClean="0"/>
              <a:t>Eavesdroppers </a:t>
            </a:r>
            <a:r>
              <a:rPr lang="en-US" sz="2800" dirty="0"/>
              <a:t>engage in exclusion by their </a:t>
            </a:r>
            <a:r>
              <a:rPr lang="en-US" sz="2800" dirty="0" smtClean="0"/>
              <a:t>very nature</a:t>
            </a:r>
            <a:r>
              <a:rPr lang="en-US" sz="2800" dirty="0"/>
              <a:t>, since their data collection and handling practices </a:t>
            </a:r>
            <a:r>
              <a:rPr lang="en-US" sz="2800" dirty="0" smtClean="0"/>
              <a:t>are covert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598240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610600" cy="4525963"/>
          </a:xfrm>
        </p:spPr>
        <p:txBody>
          <a:bodyPr/>
          <a:lstStyle/>
          <a:p>
            <a:r>
              <a:rPr lang="en-US" sz="2800" dirty="0"/>
              <a:t>RFC 6973 - Privacy Considerations for Internet </a:t>
            </a:r>
            <a:r>
              <a:rPr lang="en-US" sz="2800" dirty="0" smtClean="0"/>
              <a:t>Protocols</a:t>
            </a:r>
          </a:p>
          <a:p>
            <a:pPr lvl="1"/>
            <a:r>
              <a:rPr lang="en-US" sz="2400" dirty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tools.ietf.org/html/rfc6973</a:t>
            </a:r>
            <a:r>
              <a:rPr lang="en-US" sz="2400" dirty="0" smtClean="0"/>
              <a:t> </a:t>
            </a:r>
          </a:p>
          <a:p>
            <a:r>
              <a:rPr lang="en-US" sz="2800" dirty="0"/>
              <a:t>Confidentiality in the Face of Pervasive Surveillance: A Threat </a:t>
            </a:r>
            <a:r>
              <a:rPr lang="en-US" sz="2800" dirty="0" smtClean="0"/>
              <a:t>Model and </a:t>
            </a:r>
            <a:r>
              <a:rPr lang="en-US" sz="2800" dirty="0"/>
              <a:t>Problem </a:t>
            </a:r>
            <a:r>
              <a:rPr lang="en-US" sz="2800" dirty="0" smtClean="0"/>
              <a:t>Statement</a:t>
            </a:r>
          </a:p>
          <a:p>
            <a:pPr lvl="1"/>
            <a:r>
              <a:rPr lang="en-US" sz="2400" dirty="0">
                <a:hlinkClick r:id="rId3"/>
              </a:rPr>
              <a:t>http://</a:t>
            </a:r>
            <a:r>
              <a:rPr lang="en-US" sz="2400" dirty="0" smtClean="0">
                <a:hlinkClick r:id="rId3"/>
              </a:rPr>
              <a:t>tools.ietf.org/html/draft-iab-privsec-confidentiality-threat-00</a:t>
            </a:r>
            <a:r>
              <a:rPr lang="en-US" sz="2400" dirty="0" smtClean="0"/>
              <a:t> </a:t>
            </a:r>
          </a:p>
          <a:p>
            <a:r>
              <a:rPr lang="en-US" sz="2800" dirty="0" smtClean="0"/>
              <a:t>RFC 7258 - Pervasive </a:t>
            </a:r>
            <a:r>
              <a:rPr lang="en-US" sz="2800" dirty="0"/>
              <a:t>Monitoring </a:t>
            </a:r>
            <a:r>
              <a:rPr lang="en-US" sz="2800" dirty="0" smtClean="0"/>
              <a:t>is an Attack</a:t>
            </a:r>
          </a:p>
          <a:p>
            <a:pPr lvl="1"/>
            <a:r>
              <a:rPr lang="en-US" sz="2400" dirty="0">
                <a:hlinkClick r:id="rId4"/>
              </a:rPr>
              <a:t>http://</a:t>
            </a:r>
            <a:r>
              <a:rPr lang="en-US" sz="2400" dirty="0" smtClean="0">
                <a:hlinkClick r:id="rId4"/>
              </a:rPr>
              <a:t>tools.ietf.org/html/rfc7258</a:t>
            </a:r>
            <a:r>
              <a:rPr lang="en-US" sz="2400" dirty="0" smtClean="0"/>
              <a:t>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805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IEEE 802 Privacy Threat Model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Juan Carlos </a:t>
            </a:r>
            <a:r>
              <a:rPr lang="en-US" dirty="0" err="1" smtClean="0"/>
              <a:t>Zúñiga</a:t>
            </a:r>
            <a:endParaRPr lang="en-US" dirty="0" smtClean="0"/>
          </a:p>
          <a:p>
            <a:r>
              <a:rPr lang="en-US" dirty="0" smtClean="0"/>
              <a:t>Alissa Cooper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r>
              <a:rPr lang="en-US" sz="2800" dirty="0" smtClean="0"/>
              <a:t>Privacy is a complicated concept that spans multiple disciplines</a:t>
            </a:r>
          </a:p>
          <a:p>
            <a:pPr lvl="2"/>
            <a:endParaRPr lang="en-US" sz="2000" dirty="0" smtClean="0"/>
          </a:p>
          <a:p>
            <a:r>
              <a:rPr lang="en-US" sz="2800" dirty="0" smtClean="0"/>
              <a:t>Privacy can have different legal meanings and can be interpreted differently by different jurisdictions</a:t>
            </a:r>
          </a:p>
          <a:p>
            <a:pPr lvl="2"/>
            <a:endParaRPr lang="en-US" sz="2000" dirty="0" smtClean="0"/>
          </a:p>
          <a:p>
            <a:r>
              <a:rPr lang="en-US" sz="2800" dirty="0" smtClean="0"/>
              <a:t>Other SDOs such as IETF have been able to provide general technical guidelines to Internet protocol developers, without references to legal frameworks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Privacy Implications (1/2)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610600" cy="4525963"/>
          </a:xfrm>
        </p:spPr>
        <p:txBody>
          <a:bodyPr/>
          <a:lstStyle/>
          <a:p>
            <a:r>
              <a:rPr lang="en-GB" sz="2800" dirty="0" smtClean="0"/>
              <a:t>Communication protocols, such as the ones developed by IEEE 802, can be applicable to multiple system architectures</a:t>
            </a:r>
          </a:p>
          <a:p>
            <a:pPr lvl="2"/>
            <a:endParaRPr lang="en-GB" sz="2000" dirty="0" smtClean="0"/>
          </a:p>
          <a:p>
            <a:r>
              <a:rPr lang="en-GB" sz="2800" dirty="0" smtClean="0"/>
              <a:t>Due to this flexible applicability, it is challenging to foresee privacy implications at design time</a:t>
            </a:r>
          </a:p>
          <a:p>
            <a:pPr lvl="1"/>
            <a:r>
              <a:rPr lang="en-GB" sz="2400" dirty="0" smtClean="0"/>
              <a:t>Protocols can rely on security features provided at different layers</a:t>
            </a:r>
          </a:p>
          <a:p>
            <a:pPr lvl="1"/>
            <a:r>
              <a:rPr lang="en-GB" sz="2400" dirty="0" smtClean="0"/>
              <a:t>But they can also </a:t>
            </a:r>
            <a:r>
              <a:rPr lang="en-US" sz="2400" dirty="0"/>
              <a:t>create new privacy </a:t>
            </a:r>
            <a:r>
              <a:rPr lang="en-US" sz="2400" dirty="0" smtClean="0"/>
              <a:t>risks when </a:t>
            </a:r>
            <a:r>
              <a:rPr lang="en-US" sz="2400" dirty="0"/>
              <a:t>deployed </a:t>
            </a:r>
            <a:r>
              <a:rPr lang="en-US" sz="2400" dirty="0" smtClean="0"/>
              <a:t>in a </a:t>
            </a:r>
            <a:r>
              <a:rPr lang="en-US" sz="2400" dirty="0"/>
              <a:t>larger system or used in a </a:t>
            </a:r>
            <a:r>
              <a:rPr lang="en-US" sz="2400" dirty="0" smtClean="0"/>
              <a:t>way not </a:t>
            </a:r>
            <a:r>
              <a:rPr lang="en-US" sz="2400" dirty="0"/>
              <a:t>envisioned at design </a:t>
            </a:r>
            <a:r>
              <a:rPr lang="en-US" sz="2400" dirty="0" smtClean="0"/>
              <a:t>time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2112350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Privacy Implications (2/2)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610600" cy="4525963"/>
          </a:xfrm>
        </p:spPr>
        <p:txBody>
          <a:bodyPr/>
          <a:lstStyle/>
          <a:p>
            <a:r>
              <a:rPr lang="en-US" sz="2800" dirty="0" smtClean="0"/>
              <a:t>Privacy implications of a complete system are dependent upon the complete system design</a:t>
            </a:r>
          </a:p>
          <a:p>
            <a:endParaRPr lang="en-US" sz="2800" dirty="0" smtClean="0"/>
          </a:p>
          <a:p>
            <a:r>
              <a:rPr lang="en-US" sz="2800" dirty="0" smtClean="0"/>
              <a:t>Protocol </a:t>
            </a:r>
            <a:r>
              <a:rPr lang="en-US" sz="2800" dirty="0"/>
              <a:t>designers </a:t>
            </a:r>
            <a:r>
              <a:rPr lang="en-US" sz="2800" dirty="0" smtClean="0"/>
              <a:t>should consider </a:t>
            </a:r>
            <a:r>
              <a:rPr lang="en-US" sz="2800" dirty="0"/>
              <a:t>how </a:t>
            </a:r>
            <a:r>
              <a:rPr lang="en-US" sz="2800" dirty="0" smtClean="0"/>
              <a:t>their protocols </a:t>
            </a:r>
            <a:r>
              <a:rPr lang="en-US" sz="2800" dirty="0"/>
              <a:t>are expected to interact with systems and information </a:t>
            </a:r>
            <a:r>
              <a:rPr lang="en-US" sz="2800" dirty="0" smtClean="0"/>
              <a:t>that exist </a:t>
            </a:r>
            <a:r>
              <a:rPr lang="en-US" sz="2800" dirty="0"/>
              <a:t>outside the protocol bounds, but </a:t>
            </a:r>
            <a:r>
              <a:rPr lang="en-US" sz="2800" dirty="0" smtClean="0"/>
              <a:t>should not be expected to </a:t>
            </a:r>
            <a:r>
              <a:rPr lang="en-US" sz="2800" dirty="0"/>
              <a:t>imagine every </a:t>
            </a:r>
            <a:r>
              <a:rPr lang="en-US" sz="2800" dirty="0" smtClean="0"/>
              <a:t>possible deployment scenario</a:t>
            </a: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2432691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Privacy Threat 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5237"/>
            <a:ext cx="8610600" cy="4525963"/>
          </a:xfrm>
        </p:spPr>
        <p:txBody>
          <a:bodyPr/>
          <a:lstStyle/>
          <a:p>
            <a:r>
              <a:rPr lang="en-US" sz="2400" dirty="0" smtClean="0"/>
              <a:t>Privacy </a:t>
            </a:r>
            <a:r>
              <a:rPr lang="en-US" sz="2400" dirty="0"/>
              <a:t>Threats </a:t>
            </a:r>
            <a:r>
              <a:rPr lang="en-US" sz="2400" dirty="0" smtClean="0"/>
              <a:t>from Security Model</a:t>
            </a:r>
          </a:p>
          <a:p>
            <a:pPr lvl="1"/>
            <a:r>
              <a:rPr lang="en-US" sz="2000" dirty="0" smtClean="0"/>
              <a:t>Surveillance</a:t>
            </a:r>
          </a:p>
          <a:p>
            <a:pPr lvl="2"/>
            <a:r>
              <a:rPr lang="en-US" sz="1800" dirty="0" smtClean="0"/>
              <a:t>Targeted Monitoring</a:t>
            </a:r>
            <a:endParaRPr lang="en-US" sz="1800" dirty="0"/>
          </a:p>
          <a:p>
            <a:pPr lvl="2"/>
            <a:r>
              <a:rPr lang="en-US" sz="1800" dirty="0" smtClean="0"/>
              <a:t>Pervasive Monitoring</a:t>
            </a:r>
          </a:p>
          <a:p>
            <a:pPr lvl="1"/>
            <a:r>
              <a:rPr lang="en-US" sz="2000" dirty="0" smtClean="0"/>
              <a:t>Stored </a:t>
            </a:r>
            <a:r>
              <a:rPr lang="en-US" sz="2000" dirty="0"/>
              <a:t>Data </a:t>
            </a:r>
            <a:r>
              <a:rPr lang="en-US" sz="2000" dirty="0" smtClean="0"/>
              <a:t>Compromise</a:t>
            </a:r>
            <a:endParaRPr lang="en-US" sz="2000" dirty="0"/>
          </a:p>
          <a:p>
            <a:pPr lvl="1"/>
            <a:r>
              <a:rPr lang="en-US" sz="2000" dirty="0" smtClean="0"/>
              <a:t>Intrusion</a:t>
            </a:r>
            <a:endParaRPr lang="en-US" sz="2000" dirty="0"/>
          </a:p>
          <a:p>
            <a:pPr lvl="1"/>
            <a:r>
              <a:rPr lang="en-US" sz="2000" dirty="0" smtClean="0"/>
              <a:t>Misattribution</a:t>
            </a:r>
            <a:endParaRPr lang="en-US" sz="2000" dirty="0"/>
          </a:p>
          <a:p>
            <a:r>
              <a:rPr lang="en-US" sz="2400" dirty="0" smtClean="0"/>
              <a:t>Privacy-Specific Threats</a:t>
            </a:r>
            <a:endParaRPr lang="en-US" sz="2400" dirty="0"/>
          </a:p>
          <a:p>
            <a:pPr lvl="1"/>
            <a:r>
              <a:rPr lang="en-US" sz="2000" dirty="0" smtClean="0"/>
              <a:t>Correlation</a:t>
            </a:r>
            <a:endParaRPr lang="en-US" sz="2000" dirty="0"/>
          </a:p>
          <a:p>
            <a:pPr lvl="1"/>
            <a:r>
              <a:rPr lang="en-US" sz="2000" dirty="0" smtClean="0"/>
              <a:t>Identification</a:t>
            </a:r>
            <a:endParaRPr lang="en-US" sz="2000" dirty="0"/>
          </a:p>
          <a:p>
            <a:pPr lvl="1"/>
            <a:r>
              <a:rPr lang="en-US" sz="2000" dirty="0" smtClean="0"/>
              <a:t>Secondary Use</a:t>
            </a:r>
            <a:endParaRPr lang="en-US" sz="2000" dirty="0"/>
          </a:p>
          <a:p>
            <a:pPr lvl="1"/>
            <a:r>
              <a:rPr lang="en-US" sz="2000" dirty="0" smtClean="0"/>
              <a:t>Disclosure</a:t>
            </a:r>
            <a:endParaRPr lang="en-US" sz="2000" dirty="0"/>
          </a:p>
          <a:p>
            <a:pPr lvl="1"/>
            <a:r>
              <a:rPr lang="en-US" sz="2000" dirty="0" smtClean="0"/>
              <a:t>Exclusion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46723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Surveillance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610600" cy="4525963"/>
          </a:xfrm>
        </p:spPr>
        <p:txBody>
          <a:bodyPr/>
          <a:lstStyle/>
          <a:p>
            <a:r>
              <a:rPr lang="en-US" sz="2800" dirty="0" smtClean="0"/>
              <a:t>Surveillance </a:t>
            </a:r>
            <a:r>
              <a:rPr lang="en-US" sz="2800" dirty="0"/>
              <a:t>is the observation or monitoring of an </a:t>
            </a:r>
            <a:r>
              <a:rPr lang="en-US" sz="2800" dirty="0" smtClean="0"/>
              <a:t>individual's communications </a:t>
            </a:r>
            <a:r>
              <a:rPr lang="en-US" sz="2800" dirty="0"/>
              <a:t>or </a:t>
            </a:r>
            <a:r>
              <a:rPr lang="en-US" sz="2800" dirty="0" smtClean="0"/>
              <a:t>activities</a:t>
            </a:r>
          </a:p>
          <a:p>
            <a:pPr lvl="3"/>
            <a:endParaRPr lang="en-US" sz="1600" dirty="0" smtClean="0"/>
          </a:p>
          <a:p>
            <a:r>
              <a:rPr lang="en-US" sz="2800" dirty="0" smtClean="0"/>
              <a:t>The </a:t>
            </a:r>
            <a:r>
              <a:rPr lang="en-US" sz="2800" dirty="0"/>
              <a:t>effects of surveillance on </a:t>
            </a:r>
            <a:r>
              <a:rPr lang="en-US" sz="2800" dirty="0" smtClean="0"/>
              <a:t>the individual </a:t>
            </a:r>
            <a:r>
              <a:rPr lang="en-US" sz="2800" dirty="0"/>
              <a:t>can range from anxiety and discomfort to </a:t>
            </a:r>
            <a:r>
              <a:rPr lang="en-US" sz="2800" dirty="0" smtClean="0"/>
              <a:t>behavioral changes </a:t>
            </a:r>
            <a:r>
              <a:rPr lang="en-US" sz="2800" dirty="0"/>
              <a:t>such as inhibition and self-censorship, and even to </a:t>
            </a:r>
            <a:r>
              <a:rPr lang="en-US" sz="2800" dirty="0" smtClean="0"/>
              <a:t>the perpetration </a:t>
            </a:r>
            <a:r>
              <a:rPr lang="en-US" sz="2800" dirty="0"/>
              <a:t>of violence against the </a:t>
            </a:r>
            <a:r>
              <a:rPr lang="en-US" sz="2800" dirty="0" smtClean="0"/>
              <a:t>individual</a:t>
            </a:r>
            <a:endParaRPr lang="en-US" sz="2800" dirty="0"/>
          </a:p>
          <a:p>
            <a:pPr lvl="3"/>
            <a:endParaRPr lang="en-US" sz="1600" dirty="0" smtClean="0"/>
          </a:p>
          <a:p>
            <a:r>
              <a:rPr lang="en-US" sz="2800" dirty="0" smtClean="0"/>
              <a:t>The </a:t>
            </a:r>
            <a:r>
              <a:rPr lang="en-US" sz="2800" dirty="0"/>
              <a:t>individual </a:t>
            </a:r>
            <a:r>
              <a:rPr lang="en-US" sz="2800" dirty="0" smtClean="0"/>
              <a:t>need not </a:t>
            </a:r>
            <a:r>
              <a:rPr lang="en-US" sz="2800" dirty="0"/>
              <a:t>be aware of the surveillance for it to impact his or her privacy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6951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Targeted Monitoring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610600" cy="4525963"/>
          </a:xfrm>
        </p:spPr>
        <p:txBody>
          <a:bodyPr/>
          <a:lstStyle/>
          <a:p>
            <a:r>
              <a:rPr lang="en-US" sz="2800" dirty="0" smtClean="0"/>
              <a:t>In some cases a single individual/host or limited group of individuals/hosts may become monitoring targets </a:t>
            </a:r>
          </a:p>
          <a:p>
            <a:pPr lvl="1"/>
            <a:r>
              <a:rPr lang="en-US" sz="2400" dirty="0"/>
              <a:t>N</a:t>
            </a:r>
            <a:r>
              <a:rPr lang="en-US" sz="2400" dirty="0" smtClean="0"/>
              <a:t>etwork admin monitoring potential attacker(s)</a:t>
            </a:r>
          </a:p>
          <a:p>
            <a:pPr lvl="1"/>
            <a:r>
              <a:rPr lang="en-US" sz="2400" dirty="0"/>
              <a:t>L</a:t>
            </a:r>
            <a:r>
              <a:rPr lang="en-US" sz="2400" dirty="0" smtClean="0"/>
              <a:t>aw enforcement investigating an individual</a:t>
            </a:r>
          </a:p>
          <a:p>
            <a:pPr lvl="1"/>
            <a:r>
              <a:rPr lang="en-US" sz="2400" dirty="0"/>
              <a:t>R</a:t>
            </a:r>
            <a:r>
              <a:rPr lang="en-US" sz="2400" dirty="0" smtClean="0"/>
              <a:t>etailer monitoring customers</a:t>
            </a:r>
          </a:p>
          <a:p>
            <a:pPr lvl="1"/>
            <a:r>
              <a:rPr lang="en-US" sz="2400" dirty="0"/>
              <a:t>Parent monitoring a child</a:t>
            </a:r>
          </a:p>
          <a:p>
            <a:pPr lvl="1"/>
            <a:r>
              <a:rPr lang="en-US" sz="2400" dirty="0" smtClean="0"/>
              <a:t>Etc.</a:t>
            </a:r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904562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Pervasive Monitoring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610600" cy="4525963"/>
          </a:xfrm>
        </p:spPr>
        <p:txBody>
          <a:bodyPr/>
          <a:lstStyle/>
          <a:p>
            <a:r>
              <a:rPr lang="en-US" sz="2800" dirty="0" smtClean="0"/>
              <a:t>Pervasive attacks indiscriminately </a:t>
            </a:r>
            <a:r>
              <a:rPr lang="en-US" sz="2800" dirty="0"/>
              <a:t>gather as much data as possible and </a:t>
            </a:r>
            <a:r>
              <a:rPr lang="en-US" sz="2800" dirty="0" smtClean="0"/>
              <a:t>apply </a:t>
            </a:r>
            <a:r>
              <a:rPr lang="en-US" sz="2800" dirty="0"/>
              <a:t>selective analysis on targets after the </a:t>
            </a:r>
            <a:r>
              <a:rPr lang="en-US" sz="2800" dirty="0" smtClean="0"/>
              <a:t>fact </a:t>
            </a:r>
          </a:p>
          <a:p>
            <a:pPr lvl="1"/>
            <a:r>
              <a:rPr lang="en-US" sz="2400" dirty="0" smtClean="0"/>
              <a:t>This </a:t>
            </a:r>
            <a:r>
              <a:rPr lang="en-US" sz="2400" dirty="0"/>
              <a:t>means </a:t>
            </a:r>
            <a:r>
              <a:rPr lang="en-US" sz="2400" dirty="0" smtClean="0"/>
              <a:t>that all</a:t>
            </a:r>
            <a:r>
              <a:rPr lang="en-US" sz="2400" dirty="0"/>
              <a:t>, or nearly all, Internet communications are targets for </a:t>
            </a:r>
            <a:r>
              <a:rPr lang="en-US" sz="2400" dirty="0" smtClean="0"/>
              <a:t>these attacks</a:t>
            </a:r>
          </a:p>
          <a:p>
            <a:r>
              <a:rPr lang="en-US" sz="2800" dirty="0" smtClean="0"/>
              <a:t>To </a:t>
            </a:r>
            <a:r>
              <a:rPr lang="en-US" sz="2800" dirty="0"/>
              <a:t>achieve this scale, </a:t>
            </a:r>
            <a:r>
              <a:rPr lang="en-US" sz="2800" dirty="0" smtClean="0"/>
              <a:t>attacks </a:t>
            </a:r>
            <a:r>
              <a:rPr lang="en-US" sz="2800" dirty="0"/>
              <a:t>are </a:t>
            </a:r>
            <a:r>
              <a:rPr lang="en-US" sz="2800" dirty="0" smtClean="0"/>
              <a:t>physically pervasive</a:t>
            </a:r>
            <a:r>
              <a:rPr lang="en-US" sz="2800" dirty="0"/>
              <a:t>; they affect a large number of Internet </a:t>
            </a:r>
            <a:r>
              <a:rPr lang="en-US" sz="2800" dirty="0" smtClean="0"/>
              <a:t>communications</a:t>
            </a:r>
          </a:p>
          <a:p>
            <a:pPr lvl="1"/>
            <a:r>
              <a:rPr lang="en-US" sz="2400" dirty="0" smtClean="0"/>
              <a:t>They </a:t>
            </a:r>
            <a:r>
              <a:rPr lang="en-US" sz="2400" dirty="0"/>
              <a:t>are pervasive in content, consuming and exploiting </a:t>
            </a:r>
            <a:r>
              <a:rPr lang="en-US" sz="2400" dirty="0" smtClean="0"/>
              <a:t>any information </a:t>
            </a:r>
            <a:r>
              <a:rPr lang="en-US" sz="2400" dirty="0"/>
              <a:t>revealed by the </a:t>
            </a:r>
            <a:r>
              <a:rPr lang="en-US" sz="2400" dirty="0" smtClean="0"/>
              <a:t>protocol</a:t>
            </a:r>
          </a:p>
          <a:p>
            <a:pPr lvl="1"/>
            <a:r>
              <a:rPr lang="en-US" sz="2400" dirty="0" smtClean="0"/>
              <a:t>And </a:t>
            </a:r>
            <a:r>
              <a:rPr lang="en-US" sz="2400" dirty="0"/>
              <a:t>they are pervasive </a:t>
            </a:r>
            <a:r>
              <a:rPr lang="en-US" sz="2400" dirty="0" smtClean="0"/>
              <a:t>in technology</a:t>
            </a:r>
            <a:r>
              <a:rPr lang="en-US" sz="2400" dirty="0"/>
              <a:t>, exploiting many different vulnerabilities in </a:t>
            </a:r>
            <a:r>
              <a:rPr lang="en-US" sz="2400" dirty="0" smtClean="0"/>
              <a:t>many different protocols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51807118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-14-0033-00-ecsg-omniran-pptx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omniran-14-0033-00-ecsg-omniran-pptx-template</Template>
  <TotalTime>1810</TotalTime>
  <Words>1041</Words>
  <Application>Microsoft Office PowerPoint</Application>
  <PresentationFormat>On-screen Show (4:3)</PresentationFormat>
  <Paragraphs>125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ＭＳ Ｐゴシック</vt:lpstr>
      <vt:lpstr>Arial</vt:lpstr>
      <vt:lpstr>Times</vt:lpstr>
      <vt:lpstr>Times New Roman</vt:lpstr>
      <vt:lpstr>omniran-14-0033-00-ecsg-omniran-pptx-template</vt:lpstr>
      <vt:lpstr>PowerPoint Presentation</vt:lpstr>
      <vt:lpstr>IEEE 802 Privacy Threat Model</vt:lpstr>
      <vt:lpstr>Introduction</vt:lpstr>
      <vt:lpstr>Privacy Implications (1/2)</vt:lpstr>
      <vt:lpstr>Privacy Implications (2/2)</vt:lpstr>
      <vt:lpstr>Privacy Threat Model</vt:lpstr>
      <vt:lpstr>Surveillance</vt:lpstr>
      <vt:lpstr>Targeted Monitoring</vt:lpstr>
      <vt:lpstr>Pervasive Monitoring</vt:lpstr>
      <vt:lpstr>Stored Data Compromise</vt:lpstr>
      <vt:lpstr>Intrusion</vt:lpstr>
      <vt:lpstr>Misattribution</vt:lpstr>
      <vt:lpstr>Correlation</vt:lpstr>
      <vt:lpstr>Identification</vt:lpstr>
      <vt:lpstr>Secondary Use</vt:lpstr>
      <vt:lpstr>Disclosure</vt:lpstr>
      <vt:lpstr>Exclusion</vt:lpstr>
      <vt:lpstr>References</vt:lpstr>
    </vt:vector>
  </TitlesOfParts>
  <Company>InterDigital Communications,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Zuniga, Juan Carlos</dc:creator>
  <cp:lastModifiedBy>Zuniga, Juan Carlos</cp:lastModifiedBy>
  <cp:revision>50</cp:revision>
  <cp:lastPrinted>1998-02-10T13:28:06Z</cp:lastPrinted>
  <dcterms:created xsi:type="dcterms:W3CDTF">2014-08-29T18:55:47Z</dcterms:created>
  <dcterms:modified xsi:type="dcterms:W3CDTF">2014-10-22T17:40:28Z</dcterms:modified>
</cp:coreProperties>
</file>