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62" r:id="rId2"/>
    <p:sldId id="265" r:id="rId3"/>
    <p:sldId id="275" r:id="rId4"/>
    <p:sldId id="276" r:id="rId5"/>
    <p:sldId id="277" r:id="rId6"/>
    <p:sldId id="278" r:id="rId7"/>
    <p:sldId id="271" r:id="rId8"/>
    <p:sldId id="266" r:id="rId9"/>
    <p:sldId id="283" r:id="rId10"/>
    <p:sldId id="281" r:id="rId11"/>
    <p:sldId id="289" r:id="rId12"/>
    <p:sldId id="298" r:id="rId13"/>
    <p:sldId id="290" r:id="rId14"/>
    <p:sldId id="291" r:id="rId15"/>
    <p:sldId id="301" r:id="rId16"/>
    <p:sldId id="294" r:id="rId17"/>
    <p:sldId id="302" r:id="rId18"/>
    <p:sldId id="300" r:id="rId19"/>
    <p:sldId id="296" r:id="rId20"/>
    <p:sldId id="297" r:id="rId21"/>
    <p:sldId id="293" r:id="rId22"/>
    <p:sldId id="282" r:id="rId23"/>
    <p:sldId id="285" r:id="rId24"/>
    <p:sldId id="295"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88" d="100"/>
          <a:sy n="88" d="100"/>
        </p:scale>
        <p:origin x="138" y="84"/>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4255980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4126187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3148555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930473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815146" y="76200"/>
            <a:ext cx="2100254" cy="307777"/>
          </a:xfrm>
          <a:prstGeom prst="rect">
            <a:avLst/>
          </a:prstGeom>
        </p:spPr>
        <p:txBody>
          <a:bodyPr wrap="none">
            <a:spAutoFit/>
          </a:bodyPr>
          <a:lstStyle/>
          <a:p>
            <a:pPr algn="r"/>
            <a:r>
              <a:rPr lang="en-US" sz="1400" b="1" dirty="0" smtClean="0"/>
              <a:t>privecsg-14-0010-00-ecsg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remconf.webex.com/premconf/j.php?MTID=m17cc57d9646de0109b3432d205fd2ecb"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myrcplus.com/cnums.asp?bwebid=8369444&amp;ppc=542167&amp;num=1&amp;num2=1719-867-1571" TargetMode="External"/><Relationship Id="rId4" Type="http://schemas.openxmlformats.org/officeDocument/2006/relationships/hyperlink" Target="https://premconf.webex.com/premconf/j.php?MTID=m5675de0a96840130c93226c1e8f24e9d"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175"/>
            <a:ext cx="7772400" cy="1470025"/>
          </a:xfrm>
        </p:spPr>
        <p:txBody>
          <a:bodyPr/>
          <a:lstStyle/>
          <a:p>
            <a:r>
              <a:rPr lang="en-US" dirty="0" smtClean="0">
                <a:latin typeface="Calibri" panose="020F0502020204030204" pitchFamily="34" charset="0"/>
              </a:rPr>
              <a:t>IEEE 802 EC Privacy Recommendation Study Group</a:t>
            </a: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October 1</a:t>
            </a:r>
            <a:r>
              <a:rPr lang="en-US" baseline="30000" dirty="0" smtClean="0">
                <a:latin typeface="Calibri" panose="020F0502020204030204" pitchFamily="34" charset="0"/>
              </a:rPr>
              <a:t>st</a:t>
            </a:r>
            <a:r>
              <a:rPr lang="en-US" dirty="0" smtClean="0">
                <a:latin typeface="Calibri" panose="020F0502020204030204" pitchFamily="34" charset="0"/>
              </a:rPr>
              <a:t>, 2014, Conference Call</a:t>
            </a:r>
            <a:endParaRPr lang="en-US" dirty="0">
              <a:latin typeface="Calibri" panose="020F0502020204030204" pitchFamily="34" charset="0"/>
            </a:endParaRPr>
          </a:p>
        </p:txBody>
      </p:sp>
      <p:sp>
        <p:nvSpPr>
          <p:cNvPr id="3" name="Subtitle 2"/>
          <p:cNvSpPr>
            <a:spLocks noGrp="1"/>
          </p:cNvSpPr>
          <p:nvPr>
            <p:ph type="subTitle" idx="1"/>
          </p:nvPr>
        </p:nvSpPr>
        <p:spPr>
          <a:xfrm>
            <a:off x="990600" y="3886200"/>
            <a:ext cx="7239000" cy="1752600"/>
          </a:xfrm>
        </p:spPr>
        <p:txBody>
          <a:bodyPr/>
          <a:lstStyle/>
          <a:p>
            <a:r>
              <a:rPr lang="en-US" sz="2800" dirty="0" smtClean="0">
                <a:latin typeface="Calibri" panose="020F0502020204030204" pitchFamily="34" charset="0"/>
              </a:rPr>
              <a:t>2014-10-01</a:t>
            </a:r>
            <a:r>
              <a:rPr lang="en-US" sz="2800" dirty="0">
                <a:latin typeface="Calibri" panose="020F0502020204030204" pitchFamily="34" charset="0"/>
              </a:rPr>
              <a:t/>
            </a:r>
            <a:br>
              <a:rPr lang="en-US" sz="2800" dirty="0">
                <a:latin typeface="Calibri" panose="020F0502020204030204" pitchFamily="34" charset="0"/>
              </a:rPr>
            </a:br>
            <a:r>
              <a:rPr lang="en-US" sz="2800" dirty="0" smtClean="0">
                <a:latin typeface="Calibri" panose="020F0502020204030204" pitchFamily="34" charset="0"/>
              </a:rPr>
              <a:t>Juan Carlos Zuniga, </a:t>
            </a:r>
            <a:r>
              <a:rPr lang="en-US" sz="2800" dirty="0" err="1" smtClean="0">
                <a:latin typeface="Calibri" panose="020F0502020204030204" pitchFamily="34" charset="0"/>
              </a:rPr>
              <a:t>InterDigital</a:t>
            </a:r>
            <a:r>
              <a:rPr lang="en-US" sz="2800" dirty="0" smtClean="0">
                <a:latin typeface="Calibri" panose="020F0502020204030204" pitchFamily="34" charset="0"/>
              </a:rPr>
              <a:t> Labs</a:t>
            </a:r>
            <a:endParaRPr lang="en-US" sz="2800" dirty="0">
              <a:latin typeface="Calibri" panose="020F0502020204030204" pitchFamily="34" charset="0"/>
            </a:endParaRPr>
          </a:p>
          <a:p>
            <a:r>
              <a:rPr lang="en-US" sz="2800" dirty="0" smtClean="0">
                <a:latin typeface="Calibri" panose="020F0502020204030204" pitchFamily="34" charset="0"/>
              </a:rPr>
              <a:t>(EC SG Chair</a:t>
            </a:r>
            <a:r>
              <a:rPr lang="en-US" sz="2800" dirty="0">
                <a:latin typeface="Calibri" panose="020F0502020204030204" pitchFamily="34" charset="0"/>
              </a:rPr>
              <a:t>)</a:t>
            </a:r>
          </a:p>
          <a:p>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Business#2</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fontScale="92500"/>
          </a:bodyPr>
          <a:lstStyle/>
          <a:p>
            <a:r>
              <a:rPr lang="en-US" dirty="0" smtClean="0">
                <a:latin typeface="Calibri" panose="020F0502020204030204" pitchFamily="34" charset="0"/>
              </a:rPr>
              <a:t>Agenda bashing</a:t>
            </a:r>
          </a:p>
          <a:p>
            <a:pPr lvl="1"/>
            <a:r>
              <a:rPr lang="en-US" dirty="0" smtClean="0">
                <a:latin typeface="Calibri" panose="020F0502020204030204" pitchFamily="34" charset="0"/>
              </a:rPr>
              <a:t> </a:t>
            </a:r>
          </a:p>
          <a:p>
            <a:r>
              <a:rPr lang="en-US" dirty="0" smtClean="0">
                <a:latin typeface="Calibri" panose="020F0502020204030204" pitchFamily="34" charset="0"/>
              </a:rPr>
              <a:t>Approval of minutes</a:t>
            </a:r>
          </a:p>
          <a:p>
            <a:pPr lvl="1"/>
            <a:r>
              <a:rPr lang="en-US" dirty="0" smtClean="0">
                <a:latin typeface="Calibri" panose="020F0502020204030204" pitchFamily="34" charset="0"/>
              </a:rPr>
              <a:t> </a:t>
            </a:r>
          </a:p>
          <a:p>
            <a:r>
              <a:rPr lang="en-US" dirty="0" smtClean="0">
                <a:latin typeface="Calibri" panose="020F0502020204030204" pitchFamily="34" charset="0"/>
              </a:rPr>
              <a:t>Reports</a:t>
            </a:r>
          </a:p>
          <a:p>
            <a:pPr lvl="1"/>
            <a:r>
              <a:rPr lang="en-US" dirty="0" smtClean="0">
                <a:latin typeface="Calibri" panose="020F0502020204030204" pitchFamily="34" charset="0"/>
              </a:rPr>
              <a:t>Group’s updates</a:t>
            </a:r>
          </a:p>
          <a:p>
            <a:pPr lvl="2"/>
            <a:r>
              <a:rPr lang="en-US" dirty="0" smtClean="0">
                <a:latin typeface="Calibri" panose="020F0502020204030204" pitchFamily="34" charset="0"/>
              </a:rPr>
              <a:t>Presentations and discussions at </a:t>
            </a:r>
            <a:r>
              <a:rPr lang="en-US" dirty="0" smtClean="0">
                <a:latin typeface="Calibri" panose="020F0502020204030204" pitchFamily="34" charset="0"/>
              </a:rPr>
              <a:t>IEEE 802 </a:t>
            </a:r>
            <a:r>
              <a:rPr lang="en-US" dirty="0" smtClean="0">
                <a:latin typeface="Calibri" panose="020F0502020204030204" pitchFamily="34" charset="0"/>
              </a:rPr>
              <a:t>interim meetings</a:t>
            </a:r>
          </a:p>
          <a:p>
            <a:pPr lvl="2"/>
            <a:r>
              <a:rPr lang="en-US" dirty="0" smtClean="0">
                <a:latin typeface="Calibri" panose="020F0502020204030204" pitchFamily="34" charset="0"/>
              </a:rPr>
              <a:t>IETF-IEEE coordination meeting</a:t>
            </a:r>
          </a:p>
          <a:p>
            <a:pPr lvl="2"/>
            <a:r>
              <a:rPr lang="en-US" dirty="0" smtClean="0">
                <a:latin typeface="Calibri" panose="020F0502020204030204" pitchFamily="34" charset="0"/>
              </a:rPr>
              <a:t>IETF Trial</a:t>
            </a:r>
          </a:p>
          <a:p>
            <a:pPr lvl="2"/>
            <a:endParaRPr lang="en-US" dirty="0" smtClean="0">
              <a:latin typeface="Calibri" panose="020F0502020204030204" pitchFamily="34" charset="0"/>
            </a:endParaRPr>
          </a:p>
          <a:p>
            <a:pPr lvl="2">
              <a:buNone/>
            </a:pPr>
            <a:endParaRPr lang="en-US"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 EC Privacy SG - updates</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523999"/>
            <a:ext cx="8686800" cy="5265737"/>
          </a:xfrm>
        </p:spPr>
        <p:txBody>
          <a:bodyPr/>
          <a:lstStyle/>
          <a:p>
            <a:r>
              <a:rPr lang="en-US" sz="2800" dirty="0" err="1" smtClean="0">
                <a:latin typeface="Calibri" panose="020F0502020204030204" pitchFamily="34" charset="0"/>
              </a:rPr>
              <a:t>Priv</a:t>
            </a:r>
            <a:r>
              <a:rPr lang="en-US" sz="2800" dirty="0" smtClean="0">
                <a:latin typeface="Calibri" panose="020F0502020204030204" pitchFamily="34" charset="0"/>
              </a:rPr>
              <a:t> Rec EC SG presentation and discussion at 802.1/802.3 Interim meeting in Ottawa, Canada – Sept 9 and </a:t>
            </a:r>
            <a:r>
              <a:rPr lang="en-US" sz="2800" dirty="0" smtClean="0">
                <a:latin typeface="Calibri" panose="020F0502020204030204" pitchFamily="34" charset="0"/>
              </a:rPr>
              <a:t>10</a:t>
            </a:r>
          </a:p>
          <a:p>
            <a:pPr lvl="3"/>
            <a:endParaRPr lang="en-US" sz="1800" dirty="0" smtClean="0">
              <a:latin typeface="Calibri" panose="020F0502020204030204" pitchFamily="34" charset="0"/>
            </a:endParaRPr>
          </a:p>
          <a:p>
            <a:r>
              <a:rPr lang="en-US" sz="2800" dirty="0" err="1" smtClean="0">
                <a:latin typeface="Calibri" panose="020F0502020204030204" pitchFamily="34" charset="0"/>
              </a:rPr>
              <a:t>Priv</a:t>
            </a:r>
            <a:r>
              <a:rPr lang="en-US" sz="2800" dirty="0" smtClean="0">
                <a:latin typeface="Calibri" panose="020F0502020204030204" pitchFamily="34" charset="0"/>
              </a:rPr>
              <a:t> Rec EC SG presentation and discussion at IEEE 802 Wireless (802.11, 802.15, </a:t>
            </a:r>
            <a:r>
              <a:rPr lang="en-US" sz="2800" dirty="0" smtClean="0">
                <a:latin typeface="Calibri" panose="020F0502020204030204" pitchFamily="34" charset="0"/>
              </a:rPr>
              <a:t>802.22, etc</a:t>
            </a:r>
            <a:r>
              <a:rPr lang="en-US" sz="2800" dirty="0" smtClean="0">
                <a:latin typeface="Calibri" panose="020F0502020204030204" pitchFamily="34" charset="0"/>
              </a:rPr>
              <a:t>.) meeting in Athens, Greece – week of September </a:t>
            </a:r>
            <a:r>
              <a:rPr lang="en-US" sz="2800" dirty="0" smtClean="0">
                <a:latin typeface="Calibri" panose="020F0502020204030204" pitchFamily="34" charset="0"/>
              </a:rPr>
              <a:t>15</a:t>
            </a:r>
          </a:p>
          <a:p>
            <a:pPr lvl="3"/>
            <a:endParaRPr lang="en-US" sz="1800" dirty="0" smtClean="0">
              <a:latin typeface="Calibri" panose="020F0502020204030204" pitchFamily="34" charset="0"/>
            </a:endParaRPr>
          </a:p>
          <a:p>
            <a:r>
              <a:rPr lang="en-US" sz="2800" dirty="0" err="1" smtClean="0">
                <a:latin typeface="Calibri" panose="020F0502020204030204" pitchFamily="34" charset="0"/>
              </a:rPr>
              <a:t>Priv</a:t>
            </a:r>
            <a:r>
              <a:rPr lang="en-US" sz="2800" dirty="0" smtClean="0">
                <a:latin typeface="Calibri" panose="020F0502020204030204" pitchFamily="34" charset="0"/>
              </a:rPr>
              <a:t> Rec EC SG presentation and discussion at IETF-IEEE Exec Coordination meeting in Newark, NJ – Sept 29</a:t>
            </a:r>
            <a:endParaRPr lang="en-US" sz="2800" dirty="0">
              <a:latin typeface="Calibri" panose="020F0502020204030204" pitchFamily="34" charset="0"/>
            </a:endParaRPr>
          </a:p>
        </p:txBody>
      </p:sp>
    </p:spTree>
    <p:extLst>
      <p:ext uri="{BB962C8B-B14F-4D97-AF65-F5344CB8AC3E}">
        <p14:creationId xmlns:p14="http://schemas.microsoft.com/office/powerpoint/2010/main" val="49438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802.1 - 802c PAR</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r>
              <a:rPr lang="en-US" sz="2800" dirty="0" smtClean="0">
                <a:latin typeface="Calibri" panose="020F0502020204030204" pitchFamily="34" charset="0"/>
                <a:cs typeface="Arial"/>
              </a:rPr>
              <a:t>Local </a:t>
            </a:r>
            <a:r>
              <a:rPr lang="en-US" sz="2800" dirty="0">
                <a:latin typeface="Calibri" panose="020F0502020204030204" pitchFamily="34" charset="0"/>
                <a:cs typeface="Arial"/>
              </a:rPr>
              <a:t>MAC </a:t>
            </a:r>
            <a:r>
              <a:rPr lang="en-US" sz="2800" dirty="0" smtClean="0">
                <a:latin typeface="Calibri" panose="020F0502020204030204" pitchFamily="34" charset="0"/>
                <a:cs typeface="Arial"/>
              </a:rPr>
              <a:t>address - Claiming </a:t>
            </a:r>
            <a:r>
              <a:rPr lang="en-US" sz="2800" dirty="0">
                <a:latin typeface="Calibri" panose="020F0502020204030204" pitchFamily="34" charset="0"/>
                <a:cs typeface="Arial"/>
              </a:rPr>
              <a:t>protocol without a </a:t>
            </a:r>
            <a:r>
              <a:rPr lang="en-US" sz="2800" dirty="0" smtClean="0">
                <a:latin typeface="Calibri" panose="020F0502020204030204" pitchFamily="34" charset="0"/>
                <a:cs typeface="Arial"/>
              </a:rPr>
              <a:t>server</a:t>
            </a:r>
          </a:p>
          <a:p>
            <a:pPr lvl="1" eaLnBrk="1" hangingPunct="1"/>
            <a:r>
              <a:rPr lang="en-US" sz="2400" dirty="0" smtClean="0">
                <a:latin typeface="Calibri" panose="020F0502020204030204" pitchFamily="34" charset="0"/>
                <a:cs typeface="Arial"/>
              </a:rPr>
              <a:t>Client generates a proposed address and initiates a claim, waits for response and uses address if no conflict detected</a:t>
            </a:r>
          </a:p>
          <a:p>
            <a:pPr lvl="1" eaLnBrk="1" hangingPunct="1"/>
            <a:r>
              <a:rPr lang="en-US" sz="2400" b="1" dirty="0" smtClean="0">
                <a:latin typeface="Calibri" panose="020F0502020204030204" pitchFamily="34" charset="0"/>
                <a:cs typeface="Arial"/>
              </a:rPr>
              <a:t>Proposed </a:t>
            </a:r>
            <a:r>
              <a:rPr lang="en-US" sz="2400" b="1" dirty="0">
                <a:latin typeface="Calibri" panose="020F0502020204030204" pitchFamily="34" charset="0"/>
                <a:cs typeface="Arial"/>
              </a:rPr>
              <a:t>address might have a set value for the first 24 bits </a:t>
            </a:r>
            <a:r>
              <a:rPr lang="en-US" sz="2400" b="1" dirty="0" smtClean="0">
                <a:latin typeface="Calibri" panose="020F0502020204030204" pitchFamily="34" charset="0"/>
                <a:cs typeface="Arial"/>
              </a:rPr>
              <a:t>(</a:t>
            </a:r>
            <a:r>
              <a:rPr lang="en-US" sz="2400" b="1" dirty="0" err="1" smtClean="0">
                <a:latin typeface="Calibri" panose="020F0502020204030204" pitchFamily="34" charset="0"/>
                <a:cs typeface="Arial"/>
              </a:rPr>
              <a:t>CID+Local</a:t>
            </a:r>
            <a:r>
              <a:rPr lang="en-US" sz="2400" b="1" dirty="0" err="1" smtClean="0">
                <a:latin typeface="Calibri" panose="020F0502020204030204" pitchFamily="34" charset="0"/>
                <a:cs typeface="Arial"/>
              </a:rPr>
              <a:t>+U’cast</a:t>
            </a:r>
            <a:r>
              <a:rPr lang="en-US" sz="2400" b="1" dirty="0" smtClean="0">
                <a:latin typeface="Calibri" panose="020F0502020204030204" pitchFamily="34" charset="0"/>
                <a:cs typeface="Arial"/>
              </a:rPr>
              <a:t>) and </a:t>
            </a:r>
            <a:r>
              <a:rPr lang="en-US" sz="2400" b="1" dirty="0" smtClean="0">
                <a:latin typeface="Calibri" panose="020F0502020204030204" pitchFamily="34" charset="0"/>
                <a:cs typeface="Arial"/>
              </a:rPr>
              <a:t>a randomly </a:t>
            </a:r>
            <a:r>
              <a:rPr lang="en-US" sz="2400" b="1" dirty="0">
                <a:latin typeface="Calibri" panose="020F0502020204030204" pitchFamily="34" charset="0"/>
                <a:cs typeface="Arial"/>
              </a:rPr>
              <a:t>generated value for the other </a:t>
            </a:r>
            <a:r>
              <a:rPr lang="en-US" sz="2400" b="1" dirty="0" smtClean="0">
                <a:latin typeface="Calibri" panose="020F0502020204030204" pitchFamily="34" charset="0"/>
                <a:cs typeface="Arial"/>
              </a:rPr>
              <a:t>24</a:t>
            </a:r>
            <a:endParaRPr lang="en-US" sz="2400" b="1" dirty="0">
              <a:latin typeface="Calibri" panose="020F0502020204030204" pitchFamily="34" charset="0"/>
              <a:cs typeface="Arial"/>
            </a:endParaRPr>
          </a:p>
          <a:p>
            <a:pPr lvl="1" eaLnBrk="1" hangingPunct="1"/>
            <a:r>
              <a:rPr lang="en-US" sz="2400" b="1" dirty="0" smtClean="0">
                <a:latin typeface="Calibri" panose="020F0502020204030204" pitchFamily="34" charset="0"/>
                <a:cs typeface="Arial"/>
              </a:rPr>
              <a:t>Most </a:t>
            </a:r>
            <a:r>
              <a:rPr lang="en-US" sz="2400" b="1" dirty="0">
                <a:latin typeface="Calibri" panose="020F0502020204030204" pitchFamily="34" charset="0"/>
                <a:cs typeface="Arial"/>
              </a:rPr>
              <a:t>suited to small* </a:t>
            </a:r>
            <a:r>
              <a:rPr lang="en-US" sz="2400" b="1" dirty="0" smtClean="0">
                <a:latin typeface="Calibri" panose="020F0502020204030204" pitchFamily="34" charset="0"/>
                <a:cs typeface="Arial"/>
              </a:rPr>
              <a:t>(~1000 nodes) networks </a:t>
            </a:r>
            <a:r>
              <a:rPr lang="en-US" sz="2400" b="1" dirty="0">
                <a:latin typeface="Calibri" panose="020F0502020204030204" pitchFamily="34" charset="0"/>
                <a:cs typeface="Arial"/>
              </a:rPr>
              <a:t>which can operate without a </a:t>
            </a:r>
            <a:r>
              <a:rPr lang="en-US" sz="2400" b="1" dirty="0" smtClean="0">
                <a:latin typeface="Calibri" panose="020F0502020204030204" pitchFamily="34" charset="0"/>
                <a:cs typeface="Arial"/>
              </a:rPr>
              <a:t>(coordination) server</a:t>
            </a:r>
            <a:endParaRPr lang="en-US" sz="2400" b="1" dirty="0">
              <a:latin typeface="Calibri" panose="020F0502020204030204" pitchFamily="34" charset="0"/>
              <a:cs typeface="Arial"/>
            </a:endParaRPr>
          </a:p>
          <a:p>
            <a:pPr lvl="1" eaLnBrk="1" hangingPunct="1"/>
            <a:r>
              <a:rPr lang="en-US" sz="2400" dirty="0" smtClean="0">
                <a:latin typeface="Calibri" panose="020F0502020204030204" pitchFamily="34" charset="0"/>
                <a:cs typeface="Arial"/>
              </a:rPr>
              <a:t>Requires </a:t>
            </a:r>
            <a:r>
              <a:rPr lang="en-US" sz="2400" dirty="0">
                <a:latin typeface="Calibri" panose="020F0502020204030204" pitchFamily="34" charset="0"/>
                <a:cs typeface="Arial"/>
              </a:rPr>
              <a:t>that all nodes receive each other’s traffic (or something in </a:t>
            </a:r>
            <a:r>
              <a:rPr lang="en-US" sz="2400" dirty="0" smtClean="0">
                <a:latin typeface="Calibri" panose="020F0502020204030204" pitchFamily="34" charset="0"/>
                <a:cs typeface="Arial"/>
              </a:rPr>
              <a:t>the network </a:t>
            </a:r>
            <a:r>
              <a:rPr lang="en-US" sz="2400" dirty="0">
                <a:latin typeface="Calibri" panose="020F0502020204030204" pitchFamily="34" charset="0"/>
                <a:cs typeface="Arial"/>
              </a:rPr>
              <a:t>can proxy for nodes that don’t receive the claim).</a:t>
            </a:r>
          </a:p>
          <a:p>
            <a:pPr lvl="1" eaLnBrk="1" hangingPunct="1"/>
            <a:r>
              <a:rPr lang="en-US" sz="2400" dirty="0" smtClean="0">
                <a:latin typeface="Calibri" panose="020F0502020204030204" pitchFamily="34" charset="0"/>
                <a:cs typeface="Arial"/>
              </a:rPr>
              <a:t>Similar </a:t>
            </a:r>
            <a:r>
              <a:rPr lang="en-US" sz="2400" dirty="0">
                <a:latin typeface="Calibri" panose="020F0502020204030204" pitchFamily="34" charset="0"/>
                <a:cs typeface="Arial"/>
              </a:rPr>
              <a:t>protocols exist for IPv6 (RFC 4862) and </a:t>
            </a:r>
            <a:r>
              <a:rPr lang="en-US" sz="2400" dirty="0" err="1">
                <a:latin typeface="Calibri" panose="020F0502020204030204" pitchFamily="34" charset="0"/>
                <a:cs typeface="Arial"/>
              </a:rPr>
              <a:t>FCoE</a:t>
            </a:r>
            <a:r>
              <a:rPr lang="en-US" sz="2400" dirty="0">
                <a:latin typeface="Calibri" panose="020F0502020204030204" pitchFamily="34" charset="0"/>
                <a:cs typeface="Arial"/>
              </a:rPr>
              <a:t> (FC-BB-6 VN2VN</a:t>
            </a:r>
            <a:r>
              <a:rPr lang="en-US" sz="2400" dirty="0" smtClean="0">
                <a:latin typeface="Calibri" panose="020F0502020204030204" pitchFamily="34" charset="0"/>
                <a:cs typeface="Arial"/>
              </a:rPr>
              <a:t>)</a:t>
            </a:r>
          </a:p>
        </p:txBody>
      </p:sp>
    </p:spTree>
    <p:extLst>
      <p:ext uri="{BB962C8B-B14F-4D97-AF65-F5344CB8AC3E}">
        <p14:creationId xmlns:p14="http://schemas.microsoft.com/office/powerpoint/2010/main" val="231943389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802.15 – </a:t>
            </a:r>
            <a:r>
              <a:rPr lang="en-US" dirty="0" smtClean="0">
                <a:latin typeface="Calibri" panose="020F0502020204030204" pitchFamily="34" charset="0"/>
              </a:rPr>
              <a:t>Should allow to opt-in for tracking</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074737"/>
            <a:ext cx="8686800" cy="5588000"/>
          </a:xfrm>
        </p:spPr>
        <p:txBody>
          <a:bodyPr/>
          <a:lstStyle/>
          <a:p>
            <a:pPr lvl="2" eaLnBrk="1" hangingPunct="1"/>
            <a:endParaRPr lang="en-US" sz="1600" dirty="0" smtClean="0">
              <a:latin typeface="Calibri" panose="020F0502020204030204" pitchFamily="34" charset="0"/>
            </a:endParaRPr>
          </a:p>
          <a:p>
            <a:pPr eaLnBrk="1" hangingPunct="1"/>
            <a:r>
              <a:rPr lang="en-US" sz="2400" dirty="0" smtClean="0">
                <a:latin typeface="Calibri" panose="020F0502020204030204" pitchFamily="34" charset="0"/>
              </a:rPr>
              <a:t>Certain applications may require tracking an individual (e.g. </a:t>
            </a:r>
            <a:r>
              <a:rPr lang="en-US" sz="2400" dirty="0" err="1" smtClean="0">
                <a:latin typeface="Calibri" panose="020F0502020204030204" pitchFamily="34" charset="0"/>
              </a:rPr>
              <a:t>eHealth</a:t>
            </a:r>
            <a:r>
              <a:rPr lang="en-US" sz="2400" dirty="0" smtClean="0">
                <a:latin typeface="Calibri" panose="020F0502020204030204" pitchFamily="34" charset="0"/>
              </a:rPr>
              <a:t> location tracking)</a:t>
            </a:r>
          </a:p>
          <a:p>
            <a:pPr lvl="2" eaLnBrk="1" hangingPunct="1"/>
            <a:endParaRPr lang="en-US" sz="1600" dirty="0" smtClean="0">
              <a:latin typeface="Calibri" panose="020F0502020204030204" pitchFamily="34" charset="0"/>
            </a:endParaRPr>
          </a:p>
          <a:p>
            <a:pPr eaLnBrk="1" hangingPunct="1"/>
            <a:r>
              <a:rPr lang="en-US" sz="2400" dirty="0" smtClean="0">
                <a:latin typeface="Calibri" panose="020F0502020204030204" pitchFamily="34" charset="0"/>
              </a:rPr>
              <a:t>Recommendation should not prevent these applications from choosing to be tracked</a:t>
            </a:r>
            <a:endParaRPr lang="en-US" sz="2400" dirty="0" smtClean="0">
              <a:latin typeface="Calibri" panose="020F0502020204030204" pitchFamily="34" charset="0"/>
            </a:endParaRPr>
          </a:p>
          <a:p>
            <a:pPr lvl="1" eaLnBrk="1" hangingPunct="1"/>
            <a:r>
              <a:rPr lang="en-US" sz="2000" dirty="0" smtClean="0">
                <a:latin typeface="Calibri" panose="020F0502020204030204" pitchFamily="34" charset="0"/>
              </a:rPr>
              <a:t>Recommended practices document should explain </a:t>
            </a:r>
            <a:r>
              <a:rPr lang="en-US" sz="2000" dirty="0" smtClean="0">
                <a:latin typeface="Calibri" panose="020F0502020204030204" pitchFamily="34" charset="0"/>
              </a:rPr>
              <a:t>the scenarios in which privacy features should be applicable and should also allow to opt-in in case privacy is not a concern</a:t>
            </a:r>
          </a:p>
          <a:p>
            <a:pPr lvl="1" eaLnBrk="1" hangingPunct="1"/>
            <a:endParaRPr lang="en-US" sz="2000" dirty="0" smtClean="0">
              <a:latin typeface="Calibri" panose="020F0502020204030204" pitchFamily="34" charset="0"/>
            </a:endParaRPr>
          </a:p>
          <a:p>
            <a:pPr eaLnBrk="1" hangingPunct="1"/>
            <a:r>
              <a:rPr lang="en-US" sz="2400" dirty="0" smtClean="0">
                <a:latin typeface="Calibri" panose="020F0502020204030204" pitchFamily="34" charset="0"/>
              </a:rPr>
              <a:t>Besides identifiers, other privacy features could still be applicable</a:t>
            </a:r>
          </a:p>
          <a:p>
            <a:pPr lvl="1" eaLnBrk="1" hangingPunct="1"/>
            <a:r>
              <a:rPr lang="en-US" sz="2000" dirty="0" smtClean="0">
                <a:latin typeface="Calibri" panose="020F0502020204030204" pitchFamily="34" charset="0"/>
              </a:rPr>
              <a:t>Message size, message sequence, use of authentication and encryption, etc.</a:t>
            </a:r>
          </a:p>
          <a:p>
            <a:pPr lvl="1" eaLnBrk="1" hangingPunct="1"/>
            <a:endParaRPr lang="en-US" sz="2000" dirty="0">
              <a:latin typeface="Calibri" panose="020F0502020204030204" pitchFamily="34" charset="0"/>
            </a:endParaRPr>
          </a:p>
          <a:p>
            <a:pPr marL="457200" lvl="1" indent="0" eaLnBrk="1" hangingPunct="1">
              <a:buNone/>
            </a:pPr>
            <a:r>
              <a:rPr lang="en-US" sz="2000" dirty="0" smtClean="0">
                <a:latin typeface="Calibri" panose="020F0502020204030204" pitchFamily="34" charset="0"/>
              </a:rPr>
              <a:t> </a:t>
            </a:r>
          </a:p>
          <a:p>
            <a:pPr lvl="1" eaLnBrk="1" hangingPunct="1"/>
            <a:endParaRPr lang="en-US" sz="2400" dirty="0" smtClean="0">
              <a:latin typeface="Calibri" panose="020F0502020204030204" pitchFamily="34" charset="0"/>
            </a:endParaRP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229427142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IEEE 802.11 – Implications of MAC address changes on Wi-Fi backhaul network</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600200"/>
            <a:ext cx="8229600" cy="5105400"/>
          </a:xfrm>
        </p:spPr>
        <p:txBody>
          <a:bodyPr/>
          <a:lstStyle/>
          <a:p>
            <a:pPr eaLnBrk="1" hangingPunct="1"/>
            <a:r>
              <a:rPr lang="en-US" sz="2800" dirty="0" smtClean="0">
                <a:latin typeface="Calibri" panose="020F0502020204030204" pitchFamily="34" charset="0"/>
              </a:rPr>
              <a:t>MAC addresses used also on backhaul to maintain user’s context across multiple </a:t>
            </a:r>
            <a:r>
              <a:rPr lang="en-US" sz="2800" dirty="0" smtClean="0">
                <a:latin typeface="Calibri" panose="020F0502020204030204" pitchFamily="34" charset="0"/>
              </a:rPr>
              <a:t>APs</a:t>
            </a:r>
          </a:p>
          <a:p>
            <a:pPr lvl="1" eaLnBrk="1" hangingPunct="1"/>
            <a:r>
              <a:rPr lang="en-US" sz="2400" dirty="0" smtClean="0">
                <a:latin typeface="Calibri" panose="020F0502020204030204" pitchFamily="34" charset="0"/>
              </a:rPr>
              <a:t>Keeping MAC address constant for the duration of a session should mitigate AP association and backhauling issues</a:t>
            </a:r>
          </a:p>
          <a:p>
            <a:pPr lvl="1" eaLnBrk="1" hangingPunct="1"/>
            <a:endParaRPr lang="en-US" sz="2400" dirty="0" smtClean="0">
              <a:latin typeface="Calibri" panose="020F0502020204030204" pitchFamily="34" charset="0"/>
            </a:endParaRPr>
          </a:p>
          <a:p>
            <a:pPr lvl="1" eaLnBrk="1" hangingPunct="1"/>
            <a:r>
              <a:rPr lang="en-US" sz="2400" dirty="0" smtClean="0">
                <a:latin typeface="Calibri" panose="020F0502020204030204" pitchFamily="34" charset="0"/>
              </a:rPr>
              <a:t>Note: Need to clearly define what is a session, as it could be interpreted differently depending on the context</a:t>
            </a:r>
            <a:endParaRPr lang="en-US" sz="2400" dirty="0">
              <a:latin typeface="Calibri" panose="020F0502020204030204" pitchFamily="34" charset="0"/>
            </a:endParaRPr>
          </a:p>
          <a:p>
            <a:pPr lvl="4" eaLnBrk="1" hangingPunct="1"/>
            <a:endParaRPr lang="en-US" sz="1600" dirty="0">
              <a:latin typeface="Calibri" panose="020F0502020204030204" pitchFamily="34" charset="0"/>
            </a:endParaRPr>
          </a:p>
          <a:p>
            <a:pPr lvl="5" eaLnBrk="1" hangingPunct="1"/>
            <a:endParaRPr lang="en-US" sz="2400" dirty="0">
              <a:latin typeface="Calibri" panose="020F0502020204030204" pitchFamily="34" charset="0"/>
            </a:endParaRPr>
          </a:p>
          <a:p>
            <a:pPr lvl="4" eaLnBrk="1" hangingPunct="1"/>
            <a:endParaRPr lang="en-US" sz="1600" dirty="0">
              <a:latin typeface="Calibri" panose="020F0502020204030204" pitchFamily="34" charset="0"/>
            </a:endParaRP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44241368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IEEE </a:t>
            </a:r>
            <a:r>
              <a:rPr lang="en-US" dirty="0" smtClean="0">
                <a:latin typeface="Calibri" panose="020F0502020204030204" pitchFamily="34" charset="0"/>
              </a:rPr>
              <a:t>802.22 </a:t>
            </a:r>
            <a:r>
              <a:rPr lang="en-US" dirty="0" smtClean="0">
                <a:latin typeface="Calibri" panose="020F0502020204030204" pitchFamily="34" charset="0"/>
              </a:rPr>
              <a:t>– </a:t>
            </a:r>
            <a:r>
              <a:rPr lang="en-US" dirty="0" smtClean="0">
                <a:latin typeface="Calibri" panose="020F0502020204030204" pitchFamily="34" charset="0"/>
              </a:rPr>
              <a:t>FCC requirement to disclose WS user’s identity</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600200"/>
            <a:ext cx="8229600" cy="5105400"/>
          </a:xfrm>
        </p:spPr>
        <p:txBody>
          <a:bodyPr/>
          <a:lstStyle/>
          <a:p>
            <a:pPr eaLnBrk="1" hangingPunct="1"/>
            <a:r>
              <a:rPr lang="en-US" sz="2800" dirty="0" smtClean="0">
                <a:latin typeface="Calibri" panose="020F0502020204030204" pitchFamily="34" charset="0"/>
              </a:rPr>
              <a:t>Apparently applicable to fixed device (i.e. base station), need to clarify further</a:t>
            </a:r>
          </a:p>
          <a:p>
            <a:pPr eaLnBrk="1" hangingPunct="1"/>
            <a:endParaRPr lang="en-US" sz="2800" dirty="0" smtClean="0">
              <a:latin typeface="Calibri" panose="020F0502020204030204" pitchFamily="34" charset="0"/>
            </a:endParaRPr>
          </a:p>
          <a:p>
            <a:pPr eaLnBrk="1" hangingPunct="1"/>
            <a:r>
              <a:rPr lang="en-US" sz="2800" dirty="0" smtClean="0">
                <a:latin typeface="Calibri" panose="020F0502020204030204" pitchFamily="34" charset="0"/>
              </a:rPr>
              <a:t>Could be only needed for the IETF PAWS protocol, in which case it is out-of-scope for IEEE 802</a:t>
            </a:r>
            <a:endParaRPr lang="en-US" sz="2800" dirty="0">
              <a:latin typeface="Calibri" panose="020F0502020204030204" pitchFamily="34" charset="0"/>
            </a:endParaRPr>
          </a:p>
          <a:p>
            <a:pPr lvl="4" eaLnBrk="1" hangingPunct="1"/>
            <a:endParaRPr lang="en-US" sz="1600" dirty="0">
              <a:latin typeface="Calibri" panose="020F0502020204030204" pitchFamily="34" charset="0"/>
            </a:endParaRPr>
          </a:p>
          <a:p>
            <a:pPr lvl="5" eaLnBrk="1" hangingPunct="1"/>
            <a:endParaRPr lang="en-US" sz="2400" dirty="0">
              <a:latin typeface="Calibri" panose="020F0502020204030204" pitchFamily="34" charset="0"/>
            </a:endParaRPr>
          </a:p>
          <a:p>
            <a:pPr lvl="4" eaLnBrk="1" hangingPunct="1"/>
            <a:endParaRPr lang="en-US" sz="1600" dirty="0">
              <a:latin typeface="Calibri" panose="020F0502020204030204" pitchFamily="34" charset="0"/>
            </a:endParaRP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415880689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IEEE 802.21 – Use of AAA in network trial</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143000"/>
            <a:ext cx="8229600" cy="5562600"/>
          </a:xfrm>
        </p:spPr>
        <p:txBody>
          <a:bodyPr/>
          <a:lstStyle/>
          <a:p>
            <a:pPr marL="0" indent="0" algn="just" eaLnBrk="1" hangingPunct="1">
              <a:buNone/>
            </a:pPr>
            <a:endParaRPr lang="en-US" sz="2800" dirty="0" smtClean="0">
              <a:latin typeface="Calibri" panose="020F0502020204030204" pitchFamily="34" charset="0"/>
            </a:endParaRPr>
          </a:p>
          <a:p>
            <a:pPr algn="just" eaLnBrk="1" hangingPunct="1"/>
            <a:r>
              <a:rPr lang="en-US" sz="2800" dirty="0">
                <a:latin typeface="Calibri" panose="020F0502020204030204" pitchFamily="34" charset="0"/>
              </a:rPr>
              <a:t>Key generation binding with MAC address</a:t>
            </a:r>
          </a:p>
          <a:p>
            <a:pPr lvl="1" algn="just" eaLnBrk="1" hangingPunct="1"/>
            <a:r>
              <a:rPr lang="en-US" sz="2400" dirty="0">
                <a:latin typeface="Calibri" panose="020F0502020204030204" pitchFamily="34" charset="0"/>
              </a:rPr>
              <a:t>Should maintain MAC address for duration of </a:t>
            </a:r>
            <a:r>
              <a:rPr lang="en-US" sz="2400" dirty="0" smtClean="0">
                <a:latin typeface="Calibri" panose="020F0502020204030204" pitchFamily="34" charset="0"/>
              </a:rPr>
              <a:t>session</a:t>
            </a:r>
          </a:p>
          <a:p>
            <a:pPr lvl="1" algn="just" eaLnBrk="1" hangingPunct="1"/>
            <a:endParaRPr lang="en-US" sz="1800" dirty="0">
              <a:latin typeface="Calibri" panose="020F0502020204030204" pitchFamily="34" charset="0"/>
            </a:endParaRPr>
          </a:p>
          <a:p>
            <a:pPr algn="just" eaLnBrk="1" hangingPunct="1"/>
            <a:r>
              <a:rPr lang="en-US" sz="2800" dirty="0" smtClean="0">
                <a:latin typeface="Calibri" panose="020F0502020204030204" pitchFamily="34" charset="0"/>
              </a:rPr>
              <a:t>Compile and share results from trial</a:t>
            </a:r>
            <a:endParaRPr lang="en-US" sz="2800" dirty="0">
              <a:latin typeface="Calibri" panose="020F0502020204030204" pitchFamily="34" charset="0"/>
            </a:endParaRPr>
          </a:p>
          <a:p>
            <a:pPr lvl="1" algn="just" eaLnBrk="1" hangingPunct="1"/>
            <a:r>
              <a:rPr lang="en-US" sz="2400" dirty="0" smtClean="0">
                <a:latin typeface="Calibri" panose="020F0502020204030204" pitchFamily="34" charset="0"/>
              </a:rPr>
              <a:t>Identify key statistics that should be gathered during trial</a:t>
            </a:r>
            <a:endParaRPr lang="en-US" sz="2400" dirty="0">
              <a:latin typeface="Calibri" panose="020F0502020204030204" pitchFamily="34" charset="0"/>
            </a:endParaRPr>
          </a:p>
          <a:p>
            <a:pPr algn="just"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182846438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IEEE </a:t>
            </a:r>
            <a:r>
              <a:rPr lang="en-US" dirty="0" smtClean="0">
                <a:latin typeface="Calibri" panose="020F0502020204030204" pitchFamily="34" charset="0"/>
              </a:rPr>
              <a:t>802.24 </a:t>
            </a:r>
            <a:r>
              <a:rPr lang="en-US" dirty="0" smtClean="0">
                <a:latin typeface="Calibri" panose="020F0502020204030204" pitchFamily="34" charset="0"/>
              </a:rPr>
              <a:t>– </a:t>
            </a:r>
            <a:r>
              <a:rPr lang="en-US" dirty="0" smtClean="0">
                <a:latin typeface="Calibri" panose="020F0502020204030204" pitchFamily="34" charset="0"/>
              </a:rPr>
              <a:t>Applicability of Privacy Recommendations to </a:t>
            </a:r>
            <a:r>
              <a:rPr lang="en-US" dirty="0">
                <a:latin typeface="Calibri" panose="020F0502020204030204" pitchFamily="34" charset="0"/>
              </a:rPr>
              <a:t>f</a:t>
            </a:r>
            <a:r>
              <a:rPr lang="en-US" dirty="0" smtClean="0">
                <a:latin typeface="Calibri" panose="020F0502020204030204" pitchFamily="34" charset="0"/>
              </a:rPr>
              <a:t>ixed devices</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143000"/>
            <a:ext cx="8229600" cy="5562600"/>
          </a:xfrm>
        </p:spPr>
        <p:txBody>
          <a:bodyPr/>
          <a:lstStyle/>
          <a:p>
            <a:pPr marL="0" indent="0" algn="just" eaLnBrk="1" hangingPunct="1">
              <a:buNone/>
            </a:pPr>
            <a:endParaRPr lang="en-US" sz="2800" dirty="0" smtClean="0">
              <a:latin typeface="Calibri" panose="020F0502020204030204" pitchFamily="34" charset="0"/>
            </a:endParaRPr>
          </a:p>
          <a:p>
            <a:pPr algn="just" eaLnBrk="1" hangingPunct="1"/>
            <a:r>
              <a:rPr lang="en-US" sz="2800" dirty="0" smtClean="0">
                <a:latin typeface="Calibri" panose="020F0502020204030204" pitchFamily="34" charset="0"/>
              </a:rPr>
              <a:t>Identifiers in </a:t>
            </a:r>
            <a:r>
              <a:rPr lang="en-US" sz="2800" dirty="0" err="1" smtClean="0">
                <a:latin typeface="Calibri" panose="020F0502020204030204" pitchFamily="34" charset="0"/>
              </a:rPr>
              <a:t>IoT</a:t>
            </a:r>
            <a:r>
              <a:rPr lang="en-US" sz="2800" dirty="0" smtClean="0">
                <a:latin typeface="Calibri" panose="020F0502020204030204" pitchFamily="34" charset="0"/>
              </a:rPr>
              <a:t> may not relate to an individual</a:t>
            </a:r>
          </a:p>
          <a:p>
            <a:pPr lvl="1" algn="just" eaLnBrk="1" hangingPunct="1"/>
            <a:r>
              <a:rPr lang="en-US" sz="2400" dirty="0" smtClean="0">
                <a:latin typeface="Calibri" panose="020F0502020204030204" pitchFamily="34" charset="0"/>
              </a:rPr>
              <a:t>Must clearly define which devices should take into account which Privacy recommendations</a:t>
            </a:r>
          </a:p>
          <a:p>
            <a:pPr lvl="1" algn="just" eaLnBrk="1" hangingPunct="1"/>
            <a:endParaRPr lang="en-US" sz="2400" dirty="0" smtClean="0">
              <a:latin typeface="Calibri" panose="020F0502020204030204" pitchFamily="34" charset="0"/>
            </a:endParaRPr>
          </a:p>
          <a:p>
            <a:pPr lvl="1" algn="just" eaLnBrk="1" hangingPunct="1"/>
            <a:r>
              <a:rPr lang="en-US" sz="2400" dirty="0" smtClean="0">
                <a:latin typeface="Calibri" panose="020F0502020204030204" pitchFamily="34" charset="0"/>
              </a:rPr>
              <a:t>Other privacy considerations may still be relevant, such as packet size, packet sequence, etc. </a:t>
            </a:r>
            <a:endParaRPr lang="en-US" sz="2400" dirty="0">
              <a:latin typeface="Calibri" panose="020F0502020204030204" pitchFamily="34" charset="0"/>
            </a:endParaRPr>
          </a:p>
        </p:txBody>
      </p:sp>
    </p:spTree>
    <p:extLst>
      <p:ext uri="{BB962C8B-B14F-4D97-AF65-F5344CB8AC3E}">
        <p14:creationId xmlns:p14="http://schemas.microsoft.com/office/powerpoint/2010/main" val="301372605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IETF-IEEE802 Exec Meeting – Coordination</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143000"/>
            <a:ext cx="8229600" cy="5562600"/>
          </a:xfrm>
        </p:spPr>
        <p:txBody>
          <a:bodyPr/>
          <a:lstStyle/>
          <a:p>
            <a:pPr marL="0" indent="0" algn="just" eaLnBrk="1" hangingPunct="1">
              <a:buNone/>
            </a:pPr>
            <a:endParaRPr lang="en-US" sz="2800" dirty="0" smtClean="0">
              <a:latin typeface="Calibri" panose="020F0502020204030204" pitchFamily="34" charset="0"/>
            </a:endParaRPr>
          </a:p>
          <a:p>
            <a:pPr algn="just" eaLnBrk="1" hangingPunct="1"/>
            <a:r>
              <a:rPr lang="en-US" sz="2800" dirty="0" smtClean="0">
                <a:latin typeface="Calibri" panose="020F0502020204030204" pitchFamily="34" charset="0"/>
              </a:rPr>
              <a:t>Trial setup (VPN, SSID, announcement, wiki page</a:t>
            </a:r>
            <a:r>
              <a:rPr lang="en-US" sz="2800" dirty="0" smtClean="0">
                <a:latin typeface="Calibri" panose="020F0502020204030204" pitchFamily="34" charset="0"/>
              </a:rPr>
              <a:t>)</a:t>
            </a:r>
          </a:p>
          <a:p>
            <a:pPr lvl="2" algn="just" eaLnBrk="1" hangingPunct="1"/>
            <a:endParaRPr lang="en-US" sz="2000" dirty="0" smtClean="0">
              <a:latin typeface="Calibri" panose="020F0502020204030204" pitchFamily="34" charset="0"/>
            </a:endParaRPr>
          </a:p>
          <a:p>
            <a:pPr algn="just" eaLnBrk="1" hangingPunct="1"/>
            <a:r>
              <a:rPr lang="en-US" sz="2800" dirty="0" smtClean="0">
                <a:latin typeface="Calibri" panose="020F0502020204030204" pitchFamily="34" charset="0"/>
              </a:rPr>
              <a:t>Implications </a:t>
            </a:r>
            <a:r>
              <a:rPr lang="en-US" sz="2800" dirty="0" smtClean="0">
                <a:latin typeface="Calibri" panose="020F0502020204030204" pitchFamily="34" charset="0"/>
              </a:rPr>
              <a:t>of MAC address randomization on </a:t>
            </a:r>
            <a:r>
              <a:rPr lang="en-US" sz="2800" dirty="0" smtClean="0">
                <a:latin typeface="Calibri" panose="020F0502020204030204" pitchFamily="34" charset="0"/>
              </a:rPr>
              <a:t>IETF protocols (i.e</a:t>
            </a:r>
            <a:r>
              <a:rPr lang="en-US" sz="2800" dirty="0" smtClean="0">
                <a:latin typeface="Calibri" panose="020F0502020204030204" pitchFamily="34" charset="0"/>
              </a:rPr>
              <a:t>. </a:t>
            </a:r>
            <a:r>
              <a:rPr lang="en-US" sz="2800" dirty="0" smtClean="0">
                <a:latin typeface="Calibri" panose="020F0502020204030204" pitchFamily="34" charset="0"/>
              </a:rPr>
              <a:t>Higher layers</a:t>
            </a:r>
            <a:r>
              <a:rPr lang="en-US" sz="2800" dirty="0" smtClean="0">
                <a:latin typeface="Calibri" panose="020F0502020204030204" pitchFamily="34" charset="0"/>
              </a:rPr>
              <a:t>)</a:t>
            </a:r>
          </a:p>
          <a:p>
            <a:pPr lvl="2" algn="just" eaLnBrk="1" hangingPunct="1"/>
            <a:endParaRPr lang="en-US" sz="2000" dirty="0" smtClean="0">
              <a:latin typeface="Calibri" panose="020F0502020204030204" pitchFamily="34" charset="0"/>
            </a:endParaRPr>
          </a:p>
          <a:p>
            <a:pPr algn="just" eaLnBrk="1" hangingPunct="1"/>
            <a:r>
              <a:rPr lang="en-US" sz="2800" dirty="0" smtClean="0">
                <a:latin typeface="Calibri" panose="020F0502020204030204" pitchFamily="34" charset="0"/>
              </a:rPr>
              <a:t>Recommended practices </a:t>
            </a:r>
            <a:r>
              <a:rPr lang="en-US" sz="2800" dirty="0" smtClean="0">
                <a:latin typeface="Calibri" panose="020F0502020204030204" pitchFamily="34" charset="0"/>
              </a:rPr>
              <a:t>should take </a:t>
            </a:r>
            <a:r>
              <a:rPr lang="en-US" sz="2800" dirty="0" smtClean="0">
                <a:latin typeface="Calibri" panose="020F0502020204030204" pitchFamily="34" charset="0"/>
              </a:rPr>
              <a:t>into account </a:t>
            </a:r>
            <a:r>
              <a:rPr lang="en-US" sz="2800" dirty="0" smtClean="0">
                <a:latin typeface="Calibri" panose="020F0502020204030204" pitchFamily="34" charset="0"/>
              </a:rPr>
              <a:t>functionalities in other layers</a:t>
            </a:r>
          </a:p>
          <a:p>
            <a:pPr lvl="2" algn="just" eaLnBrk="1" hangingPunct="1"/>
            <a:endParaRPr lang="en-US" sz="2000" dirty="0" smtClean="0">
              <a:latin typeface="Calibri" panose="020F0502020204030204" pitchFamily="34" charset="0"/>
            </a:endParaRPr>
          </a:p>
          <a:p>
            <a:pPr algn="just" eaLnBrk="1" hangingPunct="1"/>
            <a:r>
              <a:rPr lang="en-US" sz="2800" dirty="0" smtClean="0">
                <a:latin typeface="Calibri" panose="020F0502020204030204" pitchFamily="34" charset="0"/>
              </a:rPr>
              <a:t>Threat </a:t>
            </a:r>
            <a:r>
              <a:rPr lang="en-US" sz="2800" dirty="0" smtClean="0">
                <a:latin typeface="Calibri" panose="020F0502020204030204" pitchFamily="34" charset="0"/>
              </a:rPr>
              <a:t>model </a:t>
            </a:r>
            <a:r>
              <a:rPr lang="en-US" sz="2800" dirty="0" smtClean="0">
                <a:latin typeface="Calibri" panose="020F0502020204030204" pitchFamily="34" charset="0"/>
              </a:rPr>
              <a:t>to be developed jointly by IETF and IEEE 802</a:t>
            </a:r>
            <a:endParaRPr lang="en-US" sz="2800" dirty="0" smtClean="0">
              <a:latin typeface="Calibri" panose="020F0502020204030204" pitchFamily="34" charset="0"/>
            </a:endParaRPr>
          </a:p>
          <a:p>
            <a:pPr algn="just" eaLnBrk="1" hangingPunct="1"/>
            <a:endParaRPr lang="en-US" sz="2800" dirty="0" smtClean="0">
              <a:latin typeface="Calibri" panose="020F0502020204030204" pitchFamily="34" charset="0"/>
            </a:endParaRPr>
          </a:p>
          <a:p>
            <a:pPr algn="just"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52982331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19</a:t>
            </a:fld>
            <a:endParaRPr lang="en-US" dirty="0"/>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Trial </a:t>
            </a:r>
            <a:r>
              <a:rPr lang="en-US" dirty="0" smtClean="0">
                <a:latin typeface="Calibri" panose="020F0502020204030204" pitchFamily="34" charset="0"/>
              </a:rPr>
              <a:t>at IETF meeting</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46200"/>
            <a:ext cx="8229600" cy="5511800"/>
          </a:xfrm>
        </p:spPr>
        <p:txBody>
          <a:bodyPr/>
          <a:lstStyle/>
          <a:p>
            <a:pPr lvl="0"/>
            <a:r>
              <a:rPr lang="en-US" sz="1600" dirty="0"/>
              <a:t>Trial setup @ IETF Venue</a:t>
            </a:r>
          </a:p>
          <a:p>
            <a:pPr lvl="1"/>
            <a:r>
              <a:rPr lang="en-US" sz="1400" dirty="0" smtClean="0"/>
              <a:t>Different </a:t>
            </a:r>
            <a:r>
              <a:rPr lang="en-US" sz="1400" dirty="0"/>
              <a:t>SSID (e.g. </a:t>
            </a:r>
            <a:r>
              <a:rPr lang="en-US" sz="1400" dirty="0" err="1"/>
              <a:t>ietf_Trial_RandMACadd</a:t>
            </a:r>
            <a:r>
              <a:rPr lang="en-US" sz="1400" dirty="0"/>
              <a:t>), </a:t>
            </a:r>
            <a:r>
              <a:rPr lang="en-US" sz="1400" dirty="0" smtClean="0"/>
              <a:t>to be advertised</a:t>
            </a:r>
            <a:endParaRPr lang="en-US" sz="1400" dirty="0"/>
          </a:p>
          <a:p>
            <a:pPr lvl="1"/>
            <a:r>
              <a:rPr lang="en-US" sz="1400" dirty="0"/>
              <a:t>Separate VLAN, DHCP, Switching and AAA infrastructure</a:t>
            </a:r>
          </a:p>
          <a:p>
            <a:pPr lvl="1"/>
            <a:r>
              <a:rPr lang="en-US" sz="1400" dirty="0" smtClean="0"/>
              <a:t>Use only 2.4 </a:t>
            </a:r>
            <a:r>
              <a:rPr lang="en-US" sz="1400" dirty="0"/>
              <a:t>GHz infrastructure (</a:t>
            </a:r>
            <a:r>
              <a:rPr lang="en-US" sz="1400" dirty="0" smtClean="0"/>
              <a:t>b/g/n)</a:t>
            </a:r>
            <a:endParaRPr lang="en-US" sz="1400" dirty="0"/>
          </a:p>
          <a:p>
            <a:pPr lvl="1"/>
            <a:r>
              <a:rPr lang="en-US" sz="1400" dirty="0"/>
              <a:t>Different credentials needed to join this network</a:t>
            </a:r>
          </a:p>
          <a:p>
            <a:pPr lvl="0"/>
            <a:r>
              <a:rPr lang="en-US" sz="1600" dirty="0"/>
              <a:t>Credentials and Wiki</a:t>
            </a:r>
          </a:p>
          <a:p>
            <a:pPr lvl="1"/>
            <a:r>
              <a:rPr lang="en-US" sz="1400" dirty="0"/>
              <a:t>Sign-in page (to keep track of # people, # devices, types of clients, etc.)</a:t>
            </a:r>
          </a:p>
          <a:p>
            <a:pPr lvl="1"/>
            <a:r>
              <a:rPr lang="en-US" sz="1400" dirty="0" smtClean="0"/>
              <a:t>Require participants to use </a:t>
            </a:r>
            <a:r>
              <a:rPr lang="en-US" sz="1400" dirty="0"/>
              <a:t>specific </a:t>
            </a:r>
            <a:r>
              <a:rPr lang="en-US" sz="1400" dirty="0" err="1"/>
              <a:t>MACadd</a:t>
            </a:r>
            <a:r>
              <a:rPr lang="en-US" sz="1400" dirty="0"/>
              <a:t> tools and setup a DHCP client name/ID per user </a:t>
            </a:r>
            <a:r>
              <a:rPr lang="en-US" sz="1400" dirty="0" smtClean="0"/>
              <a:t>– to debug </a:t>
            </a:r>
            <a:r>
              <a:rPr lang="en-US" sz="1400" dirty="0"/>
              <a:t>and find out </a:t>
            </a:r>
            <a:r>
              <a:rPr lang="en-US" sz="1400" dirty="0" smtClean="0"/>
              <a:t>potential issues</a:t>
            </a:r>
            <a:endParaRPr lang="en-US" sz="1400" dirty="0"/>
          </a:p>
          <a:p>
            <a:pPr lvl="0"/>
            <a:r>
              <a:rPr lang="en-US" sz="1600" dirty="0"/>
              <a:t>Client</a:t>
            </a:r>
          </a:p>
          <a:p>
            <a:pPr lvl="1"/>
            <a:r>
              <a:rPr lang="en-US" sz="1400" dirty="0" smtClean="0"/>
              <a:t>Should </a:t>
            </a:r>
            <a:r>
              <a:rPr lang="en-US" sz="1400" dirty="0"/>
              <a:t>follow expected 802.1 rules for MAC address generation</a:t>
            </a:r>
          </a:p>
          <a:p>
            <a:pPr lvl="1"/>
            <a:r>
              <a:rPr lang="en-US" sz="1400" dirty="0" smtClean="0"/>
              <a:t>Should </a:t>
            </a:r>
            <a:r>
              <a:rPr lang="en-US" sz="1400" dirty="0"/>
              <a:t>keep track of MAC addresses being used – could help in case of collision or other issues</a:t>
            </a:r>
          </a:p>
          <a:p>
            <a:pPr lvl="1"/>
            <a:r>
              <a:rPr lang="en-US" sz="1400" dirty="0"/>
              <a:t>Should </a:t>
            </a:r>
            <a:r>
              <a:rPr lang="en-US" sz="1400" dirty="0" smtClean="0"/>
              <a:t>setup </a:t>
            </a:r>
            <a:r>
              <a:rPr lang="en-US" sz="1400" dirty="0"/>
              <a:t>DHCP client name</a:t>
            </a:r>
          </a:p>
          <a:p>
            <a:pPr lvl="0"/>
            <a:r>
              <a:rPr lang="en-US" sz="1600" dirty="0" smtClean="0"/>
              <a:t>DHCP </a:t>
            </a:r>
            <a:r>
              <a:rPr lang="en-US" sz="1600" dirty="0"/>
              <a:t>server</a:t>
            </a:r>
          </a:p>
          <a:p>
            <a:pPr lvl="1"/>
            <a:r>
              <a:rPr lang="en-US" sz="1400" dirty="0"/>
              <a:t>Very small lease time for this VLAN</a:t>
            </a:r>
          </a:p>
          <a:p>
            <a:pPr lvl="1"/>
            <a:r>
              <a:rPr lang="en-US" sz="1400" dirty="0"/>
              <a:t>(Later </a:t>
            </a:r>
            <a:r>
              <a:rPr lang="en-US" sz="1400" dirty="0" smtClean="0"/>
              <a:t>on, </a:t>
            </a:r>
            <a:r>
              <a:rPr lang="en-US" sz="1400" dirty="0"/>
              <a:t>a special rule could be added for MACs with local bit set)</a:t>
            </a:r>
          </a:p>
          <a:p>
            <a:pPr eaLnBrk="1" hangingPunct="1"/>
            <a:endParaRPr lang="en-US" sz="1800" dirty="0">
              <a:latin typeface="Calibri" panose="020F0502020204030204" pitchFamily="34" charset="0"/>
            </a:endParaRPr>
          </a:p>
        </p:txBody>
      </p:sp>
    </p:spTree>
    <p:extLst>
      <p:ext uri="{BB962C8B-B14F-4D97-AF65-F5344CB8AC3E}">
        <p14:creationId xmlns:p14="http://schemas.microsoft.com/office/powerpoint/2010/main" val="241666400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latin typeface="Calibri" panose="020F0502020204030204" pitchFamily="34" charset="0"/>
              </a:rPr>
              <a:t>Conference </a:t>
            </a:r>
            <a:r>
              <a:rPr lang="en-GB" dirty="0" smtClean="0">
                <a:latin typeface="Calibri" panose="020F0502020204030204" pitchFamily="34" charset="0"/>
              </a:rPr>
              <a:t>Call Details </a:t>
            </a:r>
            <a:endParaRPr lang="en-GB" dirty="0">
              <a:latin typeface="Calibri" panose="020F0502020204030204" pitchFamily="34" charset="0"/>
            </a:endParaRPr>
          </a:p>
        </p:txBody>
      </p:sp>
      <p:sp>
        <p:nvSpPr>
          <p:cNvPr id="3078" name="Rectangle 3"/>
          <p:cNvSpPr>
            <a:spLocks noGrp="1" noChangeArrowheads="1"/>
          </p:cNvSpPr>
          <p:nvPr>
            <p:ph type="body" idx="1"/>
          </p:nvPr>
        </p:nvSpPr>
        <p:spPr>
          <a:xfrm>
            <a:off x="228600" y="1189037"/>
            <a:ext cx="8610600" cy="4525963"/>
          </a:xfrm>
        </p:spPr>
        <p:txBody>
          <a:bodyPr>
            <a:noAutofit/>
          </a:bodyPr>
          <a:lstStyle/>
          <a:p>
            <a:r>
              <a:rPr lang="en-GB" sz="1800" dirty="0" smtClean="0">
                <a:latin typeface="Calibri" panose="020F0502020204030204" pitchFamily="34" charset="0"/>
              </a:rPr>
              <a:t>Wednesday</a:t>
            </a:r>
            <a:r>
              <a:rPr lang="en-GB" sz="1800" dirty="0">
                <a:latin typeface="Calibri" panose="020F0502020204030204" pitchFamily="34" charset="0"/>
              </a:rPr>
              <a:t>, </a:t>
            </a:r>
            <a:r>
              <a:rPr lang="en-US" sz="1800" dirty="0" smtClean="0">
                <a:latin typeface="Calibri" panose="020F0502020204030204" pitchFamily="34" charset="0"/>
              </a:rPr>
              <a:t>October 1</a:t>
            </a:r>
            <a:r>
              <a:rPr lang="en-US" sz="1800" baseline="30000" dirty="0" smtClean="0">
                <a:latin typeface="Calibri" panose="020F0502020204030204" pitchFamily="34" charset="0"/>
              </a:rPr>
              <a:t>st</a:t>
            </a:r>
            <a:r>
              <a:rPr lang="en-US" sz="1800" dirty="0" smtClean="0">
                <a:latin typeface="Calibri" panose="020F0502020204030204" pitchFamily="34" charset="0"/>
              </a:rPr>
              <a:t>, </a:t>
            </a:r>
            <a:r>
              <a:rPr lang="en-US" sz="1800" dirty="0" smtClean="0">
                <a:latin typeface="Calibri" panose="020F0502020204030204" pitchFamily="34" charset="0"/>
              </a:rPr>
              <a:t>2014, 10:00-11:00am </a:t>
            </a:r>
            <a:r>
              <a:rPr lang="en-US" sz="1800" dirty="0" smtClean="0">
                <a:latin typeface="Calibri" panose="020F0502020204030204" pitchFamily="34" charset="0"/>
              </a:rPr>
              <a:t>EDT</a:t>
            </a:r>
          </a:p>
          <a:p>
            <a:pPr lvl="3"/>
            <a:endParaRPr lang="en-US" sz="600" dirty="0" smtClean="0">
              <a:latin typeface="Calibri" panose="020F0502020204030204" pitchFamily="34" charset="0"/>
            </a:endParaRPr>
          </a:p>
          <a:p>
            <a:r>
              <a:rPr lang="en-US" sz="1800" dirty="0" err="1" smtClean="0">
                <a:latin typeface="Calibri" panose="020F0502020204030204" pitchFamily="34" charset="0"/>
              </a:rPr>
              <a:t>WebEX</a:t>
            </a:r>
            <a:r>
              <a:rPr lang="en-US" sz="1800" dirty="0" smtClean="0">
                <a:latin typeface="Calibri" panose="020F0502020204030204" pitchFamily="34" charset="0"/>
              </a:rPr>
              <a:t>:</a:t>
            </a:r>
          </a:p>
          <a:p>
            <a:pPr lvl="1"/>
            <a:r>
              <a:rPr lang="en-US" sz="1600" dirty="0">
                <a:latin typeface="Calibri" panose="020F0502020204030204" pitchFamily="34" charset="0"/>
              </a:rPr>
              <a:t>Meeting Number: 747 061 585 </a:t>
            </a:r>
          </a:p>
          <a:p>
            <a:pPr lvl="1"/>
            <a:r>
              <a:rPr lang="en-US" sz="1600" dirty="0">
                <a:latin typeface="Calibri" panose="020F0502020204030204" pitchFamily="34" charset="0"/>
              </a:rPr>
              <a:t>Meeting Password: </a:t>
            </a:r>
            <a:r>
              <a:rPr lang="en-US" sz="1600" dirty="0" err="1">
                <a:latin typeface="Calibri" panose="020F0502020204030204" pitchFamily="34" charset="0"/>
              </a:rPr>
              <a:t>privecsg</a:t>
            </a:r>
            <a:r>
              <a:rPr lang="en-US" sz="1600" dirty="0">
                <a:latin typeface="Calibri" panose="020F0502020204030204" pitchFamily="34" charset="0"/>
              </a:rPr>
              <a:t> </a:t>
            </a:r>
          </a:p>
          <a:p>
            <a:pPr lvl="1"/>
            <a:r>
              <a:rPr lang="en-US" sz="1600" dirty="0" smtClean="0">
                <a:latin typeface="Calibri" panose="020F0502020204030204" pitchFamily="34" charset="0"/>
              </a:rPr>
              <a:t>To join this meeting (also from mobile devices):</a:t>
            </a:r>
          </a:p>
          <a:p>
            <a:pPr marL="800100" lvl="2" indent="0">
              <a:buNone/>
            </a:pPr>
            <a:r>
              <a:rPr lang="en-US" sz="1400" dirty="0" smtClean="0">
                <a:latin typeface="Calibri" panose="020F0502020204030204" pitchFamily="34" charset="0"/>
              </a:rPr>
              <a:t>1</a:t>
            </a:r>
            <a:r>
              <a:rPr lang="en-US" sz="1400" dirty="0">
                <a:latin typeface="Calibri" panose="020F0502020204030204" pitchFamily="34" charset="0"/>
              </a:rPr>
              <a:t>. Go to </a:t>
            </a:r>
            <a:r>
              <a:rPr lang="en-US" sz="1400" dirty="0">
                <a:latin typeface="Calibri" panose="020F0502020204030204" pitchFamily="34" charset="0"/>
                <a:hlinkClick r:id="rId3"/>
              </a:rPr>
              <a:t>https://</a:t>
            </a:r>
            <a:r>
              <a:rPr lang="en-US" sz="1400" dirty="0" smtClean="0">
                <a:latin typeface="Calibri" panose="020F0502020204030204" pitchFamily="34" charset="0"/>
                <a:hlinkClick r:id="rId3"/>
              </a:rPr>
              <a:t>premconf.webex.com/premconf/j.php?MTID=m17cc57d9646de0109b3432d205fd2ecb</a:t>
            </a:r>
            <a:r>
              <a:rPr lang="en-US" sz="1400" dirty="0" smtClean="0">
                <a:latin typeface="Calibri" panose="020F0502020204030204" pitchFamily="34" charset="0"/>
              </a:rPr>
              <a:t> </a:t>
            </a:r>
          </a:p>
          <a:p>
            <a:pPr marL="800100" lvl="2" indent="0">
              <a:buNone/>
            </a:pPr>
            <a:r>
              <a:rPr lang="en-US" sz="1400" dirty="0" smtClean="0">
                <a:latin typeface="Calibri" panose="020F0502020204030204" pitchFamily="34" charset="0"/>
              </a:rPr>
              <a:t>2</a:t>
            </a:r>
            <a:r>
              <a:rPr lang="en-US" sz="1400" dirty="0">
                <a:latin typeface="Calibri" panose="020F0502020204030204" pitchFamily="34" charset="0"/>
              </a:rPr>
              <a:t>. If requested, enter your name and email address. </a:t>
            </a:r>
          </a:p>
          <a:p>
            <a:pPr marL="800100" lvl="2" indent="0">
              <a:buNone/>
            </a:pPr>
            <a:r>
              <a:rPr lang="en-US" sz="1400" dirty="0">
                <a:latin typeface="Calibri" panose="020F0502020204030204" pitchFamily="34" charset="0"/>
              </a:rPr>
              <a:t>3. If a password is required, enter the meeting password: </a:t>
            </a:r>
            <a:r>
              <a:rPr lang="en-US" sz="1400" dirty="0" err="1">
                <a:latin typeface="Calibri" panose="020F0502020204030204" pitchFamily="34" charset="0"/>
              </a:rPr>
              <a:t>privecsg</a:t>
            </a:r>
            <a:r>
              <a:rPr lang="en-US" sz="1400" dirty="0">
                <a:latin typeface="Calibri" panose="020F0502020204030204" pitchFamily="34" charset="0"/>
              </a:rPr>
              <a:t> </a:t>
            </a:r>
          </a:p>
          <a:p>
            <a:pPr marL="800100" lvl="2" indent="0">
              <a:buNone/>
            </a:pPr>
            <a:r>
              <a:rPr lang="en-US" sz="1400" dirty="0">
                <a:latin typeface="Calibri" panose="020F0502020204030204" pitchFamily="34" charset="0"/>
              </a:rPr>
              <a:t>4. Click "Join". </a:t>
            </a:r>
          </a:p>
          <a:p>
            <a:pPr marL="800100" lvl="2" indent="0">
              <a:buNone/>
            </a:pPr>
            <a:r>
              <a:rPr lang="en-US" sz="1400" dirty="0">
                <a:latin typeface="Calibri" panose="020F0502020204030204" pitchFamily="34" charset="0"/>
              </a:rPr>
              <a:t>5. Follow the instructions that appear on your screen. </a:t>
            </a:r>
            <a:endParaRPr lang="en-US" sz="1600" dirty="0">
              <a:latin typeface="Calibri" panose="020F0502020204030204" pitchFamily="34" charset="0"/>
            </a:endParaRPr>
          </a:p>
          <a:p>
            <a:pPr lvl="1"/>
            <a:r>
              <a:rPr lang="en-US" sz="1600" dirty="0">
                <a:latin typeface="Calibri" panose="020F0502020204030204" pitchFamily="34" charset="0"/>
              </a:rPr>
              <a:t>To view in other time zones or languages, please click the link: </a:t>
            </a:r>
          </a:p>
          <a:p>
            <a:pPr lvl="1"/>
            <a:r>
              <a:rPr lang="en-US" sz="1600" dirty="0">
                <a:latin typeface="Calibri" panose="020F0502020204030204" pitchFamily="34" charset="0"/>
                <a:hlinkClick r:id="rId4"/>
              </a:rPr>
              <a:t>https://</a:t>
            </a:r>
            <a:r>
              <a:rPr lang="en-US" sz="1600" dirty="0" smtClean="0">
                <a:latin typeface="Calibri" panose="020F0502020204030204" pitchFamily="34" charset="0"/>
                <a:hlinkClick r:id="rId4"/>
              </a:rPr>
              <a:t>premconf.webex.com/premconf/j.php?MTID=m5675de0a96840130c93226c1e8f24e9d</a:t>
            </a:r>
            <a:r>
              <a:rPr lang="en-US" sz="1600" dirty="0" smtClean="0">
                <a:latin typeface="Calibri" panose="020F0502020204030204" pitchFamily="34" charset="0"/>
              </a:rPr>
              <a:t>   </a:t>
            </a:r>
            <a:endParaRPr lang="en-US" sz="1600" dirty="0">
              <a:latin typeface="Calibri" panose="020F0502020204030204" pitchFamily="34" charset="0"/>
            </a:endParaRPr>
          </a:p>
          <a:p>
            <a:pPr lvl="3"/>
            <a:endParaRPr lang="en-US" sz="800" dirty="0">
              <a:latin typeface="Calibri" panose="020F0502020204030204" pitchFamily="34" charset="0"/>
            </a:endParaRPr>
          </a:p>
          <a:p>
            <a:r>
              <a:rPr lang="en-US" sz="1800" dirty="0" smtClean="0">
                <a:latin typeface="Calibri" panose="020F0502020204030204" pitchFamily="34" charset="0"/>
              </a:rPr>
              <a:t>Teleconference information</a:t>
            </a:r>
            <a:endParaRPr lang="en-US" sz="1800" dirty="0">
              <a:latin typeface="Calibri" panose="020F0502020204030204" pitchFamily="34" charset="0"/>
            </a:endParaRPr>
          </a:p>
          <a:p>
            <a:pPr lvl="1"/>
            <a:r>
              <a:rPr lang="en-US" sz="1600" dirty="0" smtClean="0">
                <a:latin typeface="Calibri" panose="020F0502020204030204" pitchFamily="34" charset="0"/>
              </a:rPr>
              <a:t>Show </a:t>
            </a:r>
            <a:r>
              <a:rPr lang="en-US" sz="1600" dirty="0">
                <a:latin typeface="Calibri" panose="020F0502020204030204" pitchFamily="34" charset="0"/>
              </a:rPr>
              <a:t>global numbers: </a:t>
            </a:r>
            <a:r>
              <a:rPr lang="en-US" sz="1600" dirty="0">
                <a:latin typeface="Calibri" panose="020F0502020204030204" pitchFamily="34" charset="0"/>
                <a:hlinkClick r:id="rId5"/>
              </a:rPr>
              <a:t>https://</a:t>
            </a:r>
            <a:r>
              <a:rPr lang="en-US" sz="1600" dirty="0" smtClean="0">
                <a:latin typeface="Calibri" panose="020F0502020204030204" pitchFamily="34" charset="0"/>
                <a:hlinkClick r:id="rId5"/>
              </a:rPr>
              <a:t>www.myrcplus.com/cnums.asp?bwebid=8369444&amp;ppc=542167&amp;num=1&amp;num2=1719-867-1571</a:t>
            </a:r>
            <a:r>
              <a:rPr lang="en-US" sz="1600" dirty="0" smtClean="0">
                <a:latin typeface="Calibri" panose="020F0502020204030204" pitchFamily="34" charset="0"/>
              </a:rPr>
              <a:t>  </a:t>
            </a:r>
            <a:endParaRPr lang="en-US" sz="1600" dirty="0">
              <a:latin typeface="Calibri" panose="020F0502020204030204" pitchFamily="34" charset="0"/>
            </a:endParaRPr>
          </a:p>
          <a:p>
            <a:pPr lvl="1"/>
            <a:r>
              <a:rPr lang="en-US" sz="1600" dirty="0">
                <a:latin typeface="Calibri" panose="020F0502020204030204" pitchFamily="34" charset="0"/>
              </a:rPr>
              <a:t>Attendee access code: 542167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20</a:t>
            </a:fld>
            <a:endParaRPr lang="en-US" dirty="0"/>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Protocol Implications of MAC address changes</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574800"/>
            <a:ext cx="8229600" cy="4521200"/>
          </a:xfrm>
        </p:spPr>
        <p:txBody>
          <a:bodyPr/>
          <a:lstStyle/>
          <a:p>
            <a:pPr lvl="0"/>
            <a:r>
              <a:rPr lang="en-US" sz="2400" dirty="0"/>
              <a:t>Statistics to be collected</a:t>
            </a:r>
          </a:p>
          <a:p>
            <a:pPr lvl="1"/>
            <a:r>
              <a:rPr lang="en-US" sz="2000" dirty="0" smtClean="0"/>
              <a:t>Network</a:t>
            </a:r>
          </a:p>
          <a:p>
            <a:pPr lvl="2"/>
            <a:r>
              <a:rPr lang="en-US" sz="1800" dirty="0" smtClean="0"/>
              <a:t># </a:t>
            </a:r>
            <a:r>
              <a:rPr lang="en-US" sz="1800" dirty="0"/>
              <a:t>associations in this SSID</a:t>
            </a:r>
          </a:p>
          <a:p>
            <a:pPr lvl="2"/>
            <a:r>
              <a:rPr lang="en-US" sz="1800" dirty="0"/>
              <a:t>DHCP logs (MAC, DHCP client ID, time/date)</a:t>
            </a:r>
          </a:p>
          <a:p>
            <a:pPr lvl="2"/>
            <a:r>
              <a:rPr lang="en-US" sz="1800" dirty="0"/>
              <a:t>DHCP pool </a:t>
            </a:r>
            <a:r>
              <a:rPr lang="en-US" sz="1800" dirty="0" smtClean="0"/>
              <a:t>size in time</a:t>
            </a:r>
            <a:endParaRPr lang="en-US" sz="1800" dirty="0"/>
          </a:p>
          <a:p>
            <a:pPr lvl="2"/>
            <a:r>
              <a:rPr lang="en-US" sz="1800" dirty="0"/>
              <a:t>Switch table </a:t>
            </a:r>
            <a:r>
              <a:rPr lang="en-US" sz="1800" dirty="0" smtClean="0"/>
              <a:t>size in time</a:t>
            </a:r>
            <a:endParaRPr lang="en-US" sz="1800" dirty="0"/>
          </a:p>
          <a:p>
            <a:pPr lvl="2"/>
            <a:r>
              <a:rPr lang="en-US" sz="1800" dirty="0"/>
              <a:t>AAA </a:t>
            </a:r>
            <a:r>
              <a:rPr lang="en-US" sz="1800" dirty="0" smtClean="0"/>
              <a:t>logs</a:t>
            </a:r>
          </a:p>
          <a:p>
            <a:pPr lvl="1"/>
            <a:r>
              <a:rPr lang="en-US" sz="2400" dirty="0" smtClean="0"/>
              <a:t>Client</a:t>
            </a:r>
          </a:p>
          <a:p>
            <a:pPr lvl="2"/>
            <a:r>
              <a:rPr lang="en-US" sz="2000" dirty="0" smtClean="0"/>
              <a:t>MAC address usage log</a:t>
            </a:r>
          </a:p>
          <a:p>
            <a:pPr lvl="2"/>
            <a:r>
              <a:rPr lang="en-US" sz="2000" dirty="0" smtClean="0"/>
              <a:t>DHCP client name/ID</a:t>
            </a:r>
          </a:p>
          <a:p>
            <a:pPr lvl="1"/>
            <a:r>
              <a:rPr lang="en-US" sz="2400" dirty="0" smtClean="0"/>
              <a:t>Other?</a:t>
            </a:r>
            <a:endParaRPr lang="en-US" sz="2400" dirty="0"/>
          </a:p>
          <a:p>
            <a:pPr lvl="2"/>
            <a:endParaRPr lang="en-US" sz="1800" dirty="0" smtClean="0"/>
          </a:p>
          <a:p>
            <a:pPr lvl="2"/>
            <a:endParaRPr lang="en-US" sz="1800" dirty="0"/>
          </a:p>
          <a:p>
            <a:pPr lvl="1" eaLnBrk="1" hangingPunct="1"/>
            <a:endParaRPr lang="en-US" sz="2000" dirty="0">
              <a:latin typeface="Calibri" panose="020F0502020204030204" pitchFamily="34" charset="0"/>
            </a:endParaRP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1365849099"/>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21</a:t>
            </a:fld>
            <a:endParaRPr lang="en-US" dirty="0"/>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MAC address trial - client requirements</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2800" dirty="0" smtClean="0">
                <a:latin typeface="Calibri" panose="020F0502020204030204" pitchFamily="34" charset="0"/>
              </a:rPr>
              <a:t>Wiki page to register participating users</a:t>
            </a:r>
          </a:p>
          <a:p>
            <a:pPr eaLnBrk="1" hangingPunct="1"/>
            <a:r>
              <a:rPr lang="en-US" sz="2800" dirty="0" smtClean="0">
                <a:latin typeface="Calibri" panose="020F0502020204030204" pitchFamily="34" charset="0"/>
              </a:rPr>
              <a:t>Define a set of supplicant clients which </a:t>
            </a:r>
            <a:r>
              <a:rPr lang="en-US" sz="2800" dirty="0" smtClean="0">
                <a:latin typeface="Calibri" panose="020F0502020204030204" pitchFamily="34" charset="0"/>
              </a:rPr>
              <a:t>can:</a:t>
            </a:r>
            <a:endParaRPr lang="en-US" sz="2800" dirty="0" smtClean="0">
              <a:latin typeface="Calibri" panose="020F0502020204030204" pitchFamily="34" charset="0"/>
            </a:endParaRPr>
          </a:p>
          <a:p>
            <a:pPr lvl="1" eaLnBrk="1" hangingPunct="1"/>
            <a:r>
              <a:rPr lang="en-US" sz="2400" dirty="0" smtClean="0">
                <a:latin typeface="Calibri" panose="020F0502020204030204" pitchFamily="34" charset="0"/>
              </a:rPr>
              <a:t>Generate a MAC address within the local domain, </a:t>
            </a:r>
            <a:r>
              <a:rPr lang="en-US" sz="2400" dirty="0" smtClean="0">
                <a:latin typeface="Calibri" panose="020F0502020204030204" pitchFamily="34" charset="0"/>
              </a:rPr>
              <a:t>with </a:t>
            </a:r>
            <a:r>
              <a:rPr lang="en-US" sz="2400" dirty="0" smtClean="0">
                <a:latin typeface="Calibri" panose="020F0502020204030204" pitchFamily="34" charset="0"/>
              </a:rPr>
              <a:t>the unicast bit set</a:t>
            </a:r>
          </a:p>
          <a:p>
            <a:pPr lvl="1" eaLnBrk="1" hangingPunct="1"/>
            <a:r>
              <a:rPr lang="en-US" sz="2400" dirty="0" smtClean="0">
                <a:latin typeface="Calibri" panose="020F0502020204030204" pitchFamily="34" charset="0"/>
              </a:rPr>
              <a:t>Maintain the CID (OUI) part of the original address intact</a:t>
            </a:r>
          </a:p>
          <a:p>
            <a:pPr lvl="1" eaLnBrk="1" hangingPunct="1"/>
            <a:r>
              <a:rPr lang="en-US" sz="2400" dirty="0" smtClean="0">
                <a:latin typeface="Calibri" panose="020F0502020204030204" pitchFamily="34" charset="0"/>
              </a:rPr>
              <a:t>Keep a log of used MAC </a:t>
            </a:r>
            <a:r>
              <a:rPr lang="en-US" sz="2400" dirty="0" smtClean="0">
                <a:latin typeface="Calibri" panose="020F0502020204030204" pitchFamily="34" charset="0"/>
              </a:rPr>
              <a:t>addresses (association/probe?)</a:t>
            </a:r>
            <a:endParaRPr lang="en-US" sz="2400" dirty="0" smtClean="0">
              <a:latin typeface="Calibri" panose="020F0502020204030204" pitchFamily="34" charset="0"/>
            </a:endParaRPr>
          </a:p>
          <a:p>
            <a:pPr eaLnBrk="1" hangingPunct="1"/>
            <a:r>
              <a:rPr lang="en-US" sz="2800" dirty="0" smtClean="0">
                <a:latin typeface="Calibri" panose="020F0502020204030204" pitchFamily="34" charset="0"/>
              </a:rPr>
              <a:t>Ask users to </a:t>
            </a:r>
            <a:r>
              <a:rPr lang="en-US" sz="2800" dirty="0" smtClean="0">
                <a:latin typeface="Calibri" panose="020F0502020204030204" pitchFamily="34" charset="0"/>
              </a:rPr>
              <a:t>setup DHCP </a:t>
            </a:r>
            <a:r>
              <a:rPr lang="en-US" sz="2800" dirty="0" smtClean="0">
                <a:latin typeface="Calibri" panose="020F0502020204030204" pitchFamily="34" charset="0"/>
              </a:rPr>
              <a:t>client </a:t>
            </a:r>
            <a:r>
              <a:rPr lang="en-US" sz="2800" dirty="0" smtClean="0">
                <a:latin typeface="Calibri" panose="020F0502020204030204" pitchFamily="34" charset="0"/>
              </a:rPr>
              <a:t>name/ID and register it in the Wiki page  </a:t>
            </a:r>
            <a:endParaRPr lang="en-US" sz="2800" dirty="0" smtClean="0">
              <a:latin typeface="Calibri" panose="020F0502020204030204" pitchFamily="34" charset="0"/>
            </a:endParaRPr>
          </a:p>
          <a:p>
            <a:pPr eaLnBrk="1" hangingPunct="1"/>
            <a:endParaRPr lang="en-US" sz="2800" dirty="0" smtClean="0">
              <a:latin typeface="Calibri" panose="020F0502020204030204" pitchFamily="34" charset="0"/>
            </a:endParaRPr>
          </a:p>
          <a:p>
            <a:pPr marL="457200" lvl="1" indent="0" eaLnBrk="1" hangingPunct="1">
              <a:buNone/>
            </a:pPr>
            <a:endParaRPr lang="en-US" sz="2000" dirty="0" smtClean="0">
              <a:latin typeface="Calibri" panose="020F0502020204030204" pitchFamily="34" charset="0"/>
            </a:endParaRPr>
          </a:p>
          <a:p>
            <a:pPr lvl="1" eaLnBrk="1" hangingPunct="1"/>
            <a:endParaRPr lang="en-US" sz="2000" dirty="0" smtClean="0">
              <a:latin typeface="Calibri" panose="020F0502020204030204" pitchFamily="34" charset="0"/>
            </a:endParaRPr>
          </a:p>
          <a:p>
            <a:pPr eaLnBrk="1" hangingPunct="1"/>
            <a:endParaRPr lang="en-US" dirty="0">
              <a:latin typeface="Calibri" panose="020F0502020204030204" pitchFamily="34" charset="0"/>
            </a:endParaRPr>
          </a:p>
          <a:p>
            <a:pPr eaLnBrk="1" hangingPunct="1"/>
            <a:endParaRPr lang="en-US" sz="3600" dirty="0">
              <a:latin typeface="Calibri" panose="020F0502020204030204" pitchFamily="34" charset="0"/>
            </a:endParaRPr>
          </a:p>
        </p:txBody>
      </p:sp>
    </p:spTree>
    <p:extLst>
      <p:ext uri="{BB962C8B-B14F-4D97-AF65-F5344CB8AC3E}">
        <p14:creationId xmlns:p14="http://schemas.microsoft.com/office/powerpoint/2010/main" val="386286247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Business#3</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Technical presentations</a:t>
            </a:r>
            <a:endParaRPr lang="en-US" i="1"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066800"/>
            <a:ext cx="8382000" cy="4754563"/>
          </a:xfrm>
        </p:spPr>
        <p:txBody>
          <a:bodyPr>
            <a:noAutofit/>
          </a:bodyPr>
          <a:lstStyle/>
          <a:p>
            <a:r>
              <a:rPr lang="en-US" sz="2800" dirty="0" smtClean="0">
                <a:latin typeface="Calibri" panose="020F0502020204030204" pitchFamily="34" charset="0"/>
              </a:rPr>
              <a:t>Next steps</a:t>
            </a:r>
          </a:p>
          <a:p>
            <a:pPr lvl="1"/>
            <a:r>
              <a:rPr lang="en-US" sz="2400" dirty="0" smtClean="0">
                <a:latin typeface="Calibri" panose="020F0502020204030204" pitchFamily="34" charset="0"/>
              </a:rPr>
              <a:t>Continue call for proposals to discuss technical topics</a:t>
            </a:r>
          </a:p>
          <a:p>
            <a:pPr marL="1257300" lvl="2" indent="-457200" eaLnBrk="1" hangingPunct="1">
              <a:buAutoNum type="arabicParenBoth"/>
            </a:pPr>
            <a:r>
              <a:rPr lang="en-US" sz="2000" dirty="0">
                <a:latin typeface="Calibri" panose="020F0502020204030204" pitchFamily="34" charset="0"/>
              </a:rPr>
              <a:t>Threat Model for Privacy at Link Layer </a:t>
            </a:r>
          </a:p>
          <a:p>
            <a:pPr marL="1257300" lvl="2" indent="-457200" eaLnBrk="1" hangingPunct="1">
              <a:buAutoNum type="arabicParenBoth"/>
            </a:pPr>
            <a:r>
              <a:rPr lang="en-US" sz="2000" dirty="0">
                <a:latin typeface="Calibri" panose="020F0502020204030204" pitchFamily="34" charset="0"/>
              </a:rPr>
              <a:t>Privacy Issues at Link </a:t>
            </a:r>
            <a:r>
              <a:rPr lang="en-US" sz="2000" dirty="0" smtClean="0">
                <a:latin typeface="Calibri" panose="020F0502020204030204" pitchFamily="34" charset="0"/>
              </a:rPr>
              <a:t>Layer</a:t>
            </a:r>
          </a:p>
          <a:p>
            <a:pPr marL="1257300" lvl="2" indent="-457200" eaLnBrk="1" hangingPunct="1">
              <a:buAutoNum type="arabicParenBoth"/>
            </a:pPr>
            <a:r>
              <a:rPr lang="en-US" sz="2000" dirty="0" smtClean="0">
                <a:latin typeface="Calibri" panose="020F0502020204030204" pitchFamily="34" charset="0"/>
              </a:rPr>
              <a:t>Proposals </a:t>
            </a:r>
            <a:r>
              <a:rPr lang="en-US" sz="2000" dirty="0">
                <a:latin typeface="Calibri" panose="020F0502020204030204" pitchFamily="34" charset="0"/>
              </a:rPr>
              <a:t>regarding functionalities in IEEE 802 protocols to improve </a:t>
            </a:r>
            <a:r>
              <a:rPr lang="en-US" sz="2000" dirty="0" smtClean="0">
                <a:latin typeface="Calibri" panose="020F0502020204030204" pitchFamily="34" charset="0"/>
              </a:rPr>
              <a:t>Privacy</a:t>
            </a:r>
          </a:p>
          <a:p>
            <a:pPr marL="1257300" lvl="2" indent="-457200" eaLnBrk="1" hangingPunct="1">
              <a:buAutoNum type="arabicParenBoth"/>
            </a:pPr>
            <a:r>
              <a:rPr lang="en-US" sz="2000" dirty="0" smtClean="0">
                <a:latin typeface="Calibri" panose="020F0502020204030204" pitchFamily="34" charset="0"/>
              </a:rPr>
              <a:t>Proposals </a:t>
            </a:r>
            <a:r>
              <a:rPr lang="en-US" sz="2000" dirty="0">
                <a:latin typeface="Calibri" panose="020F0502020204030204" pitchFamily="34" charset="0"/>
              </a:rPr>
              <a:t>regarding measuring levels of Privacy on Internet </a:t>
            </a:r>
            <a:r>
              <a:rPr lang="en-US" sz="2000" dirty="0" smtClean="0">
                <a:latin typeface="Calibri" panose="020F0502020204030204" pitchFamily="34" charset="0"/>
              </a:rPr>
              <a:t>protocols</a:t>
            </a:r>
          </a:p>
          <a:p>
            <a:pPr marL="1257300" lvl="2" indent="-457200" eaLnBrk="1" hangingPunct="1">
              <a:buAutoNum type="arabicParenBoth"/>
            </a:pPr>
            <a:r>
              <a:rPr lang="en-US" sz="2000" dirty="0" smtClean="0">
                <a:latin typeface="Calibri" panose="020F0502020204030204" pitchFamily="34" charset="0"/>
              </a:rPr>
              <a:t>Implications </a:t>
            </a:r>
            <a:r>
              <a:rPr lang="en-US" sz="2000" dirty="0">
                <a:latin typeface="Calibri" panose="020F0502020204030204" pitchFamily="34" charset="0"/>
              </a:rPr>
              <a:t>of MAC address </a:t>
            </a:r>
            <a:r>
              <a:rPr lang="en-US" sz="2000" dirty="0" smtClean="0">
                <a:latin typeface="Calibri" panose="020F0502020204030204" pitchFamily="34" charset="0"/>
              </a:rPr>
              <a:t>changes</a:t>
            </a:r>
          </a:p>
          <a:p>
            <a:pPr marL="1257300" lvl="2" indent="-457200" eaLnBrk="1" hangingPunct="1">
              <a:buAutoNum type="arabicParenBoth"/>
            </a:pPr>
            <a:r>
              <a:rPr lang="en-US" sz="2000" dirty="0" smtClean="0">
                <a:latin typeface="Calibri" panose="020F0502020204030204" pitchFamily="34" charset="0"/>
              </a:rPr>
              <a:t>Other</a:t>
            </a:r>
            <a:r>
              <a:rPr lang="en-US" sz="2000" dirty="0">
                <a:latin typeface="Calibri" panose="020F0502020204030204" pitchFamily="34" charset="0"/>
              </a:rPr>
              <a:t>…</a:t>
            </a:r>
          </a:p>
          <a:p>
            <a:pPr lvl="1"/>
            <a:r>
              <a:rPr lang="en-US" sz="2400" dirty="0" smtClean="0">
                <a:latin typeface="Calibri" panose="020F0502020204030204" pitchFamily="34" charset="0"/>
              </a:rPr>
              <a:t>Discuss the need and scope of a recommended practices document applicable to IEEE 802 protocols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417637"/>
            <a:ext cx="8382000" cy="4754563"/>
          </a:xfrm>
        </p:spPr>
        <p:txBody>
          <a:bodyPr>
            <a:noAutofit/>
          </a:bodyPr>
          <a:lstStyle/>
          <a:p>
            <a:r>
              <a:rPr lang="en-US" sz="2800" dirty="0" smtClean="0">
                <a:latin typeface="Calibri" panose="020F0502020204030204" pitchFamily="34" charset="0"/>
              </a:rPr>
              <a:t>Upcoming meetings</a:t>
            </a:r>
          </a:p>
          <a:p>
            <a:pPr lvl="1"/>
            <a:r>
              <a:rPr lang="en-US" sz="2400" dirty="0" smtClean="0">
                <a:latin typeface="Calibri" panose="020F0502020204030204" pitchFamily="34" charset="0"/>
              </a:rPr>
              <a:t>22 </a:t>
            </a:r>
            <a:r>
              <a:rPr lang="en-US" sz="2400" dirty="0">
                <a:latin typeface="Calibri" panose="020F0502020204030204" pitchFamily="34" charset="0"/>
              </a:rPr>
              <a:t>October 2014 (10:00 AM ET), Teleconference</a:t>
            </a:r>
          </a:p>
          <a:p>
            <a:pPr lvl="1"/>
            <a:r>
              <a:rPr lang="en-US" sz="2400" dirty="0">
                <a:latin typeface="Calibri" panose="020F0502020204030204" pitchFamily="34" charset="0"/>
              </a:rPr>
              <a:t>November 2-7, 2014, IEEE 802 Plenary meeting in San Antonio, TX, </a:t>
            </a:r>
            <a:r>
              <a:rPr lang="en-US" sz="2400" dirty="0" smtClean="0">
                <a:latin typeface="Calibri" panose="020F0502020204030204" pitchFamily="34" charset="0"/>
              </a:rPr>
              <a:t>USA</a:t>
            </a:r>
          </a:p>
          <a:p>
            <a:pPr lvl="2"/>
            <a:r>
              <a:rPr lang="en-US" sz="2000" dirty="0" smtClean="0">
                <a:latin typeface="Calibri" panose="020F0502020204030204" pitchFamily="34" charset="0"/>
              </a:rPr>
              <a:t>2 Evening slots – Tuesday and Thursday</a:t>
            </a:r>
          </a:p>
          <a:p>
            <a:pPr lvl="2"/>
            <a:r>
              <a:rPr lang="en-US" sz="2000" dirty="0" smtClean="0">
                <a:latin typeface="Calibri" panose="020F0502020204030204" pitchFamily="34" charset="0"/>
              </a:rPr>
              <a:t>802 EC plenary – Report SG’s update and request EC for renewal</a:t>
            </a:r>
            <a:endParaRPr lang="en-US" sz="2000" dirty="0">
              <a:latin typeface="Calibri" panose="020F0502020204030204" pitchFamily="34" charset="0"/>
            </a:endParaRPr>
          </a:p>
          <a:p>
            <a:pPr lvl="1"/>
            <a:r>
              <a:rPr lang="en-US" sz="2400" dirty="0">
                <a:latin typeface="Calibri" panose="020F0502020204030204" pitchFamily="34" charset="0"/>
              </a:rPr>
              <a:t>(other teleconferences TBD - if SG is renewed)</a:t>
            </a:r>
          </a:p>
          <a:p>
            <a:pPr lvl="1"/>
            <a:r>
              <a:rPr lang="en-US" sz="2400" dirty="0" smtClean="0">
                <a:latin typeface="Calibri" panose="020F0502020204030204" pitchFamily="34" charset="0"/>
              </a:rPr>
              <a:t>(March </a:t>
            </a:r>
            <a:r>
              <a:rPr lang="en-US" sz="2400" dirty="0">
                <a:latin typeface="Calibri" panose="020F0502020204030204" pitchFamily="34" charset="0"/>
              </a:rPr>
              <a:t>8-13, 2015, IEEE 802 Plenary meeting in Berlin, Germany </a:t>
            </a:r>
            <a:r>
              <a:rPr lang="en-US" sz="2400" dirty="0" smtClean="0">
                <a:latin typeface="Calibri" panose="020F0502020204030204" pitchFamily="34" charset="0"/>
              </a:rPr>
              <a:t>- </a:t>
            </a:r>
            <a:r>
              <a:rPr lang="en-US" sz="2400" dirty="0">
                <a:latin typeface="Calibri" panose="020F0502020204030204" pitchFamily="34" charset="0"/>
              </a:rPr>
              <a:t>if SG is renewed</a:t>
            </a:r>
            <a:r>
              <a:rPr lang="en-US" sz="2400" dirty="0" smtClean="0">
                <a:latin typeface="Calibri" panose="020F0502020204030204" pitchFamily="34" charset="0"/>
              </a:rPr>
              <a:t>)</a:t>
            </a:r>
          </a:p>
          <a:p>
            <a:r>
              <a:rPr lang="en-US" sz="2800" dirty="0" smtClean="0">
                <a:latin typeface="Calibri" panose="020F0502020204030204" pitchFamily="34" charset="0"/>
              </a:rPr>
              <a:t>AOB</a:t>
            </a:r>
          </a:p>
          <a:p>
            <a:r>
              <a:rPr lang="en-US" sz="2800" dirty="0" smtClean="0">
                <a:latin typeface="Calibri" panose="020F0502020204030204" pitchFamily="34" charset="0"/>
              </a:rPr>
              <a:t>Meeting adjourned at</a:t>
            </a:r>
            <a:endParaRPr lang="en-US" sz="2800" dirty="0">
              <a:latin typeface="Calibri" panose="020F0502020204030204" pitchFamily="34" charset="0"/>
            </a:endParaRPr>
          </a:p>
        </p:txBody>
      </p:sp>
    </p:spTree>
    <p:extLst>
      <p:ext uri="{BB962C8B-B14F-4D97-AF65-F5344CB8AC3E}">
        <p14:creationId xmlns:p14="http://schemas.microsoft.com/office/powerpoint/2010/main" val="34097956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latin typeface="Calibri" panose="020F0502020204030204" pitchFamily="34" charset="0"/>
              </a:rPr>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latin typeface="Calibri" panose="020F0502020204030204" pitchFamily="34" charset="0"/>
              </a:rPr>
              <a:t>All participants in this meeting have certain obligations under the IEEE-SA Patent Policy. </a:t>
            </a:r>
          </a:p>
          <a:p>
            <a:r>
              <a:rPr lang="en-US" b="1">
                <a:solidFill>
                  <a:srgbClr val="1F497D"/>
                </a:solidFill>
                <a:latin typeface="Calibri" panose="020F0502020204030204" pitchFamily="34" charset="0"/>
              </a:rPr>
              <a:t>Participants [Note: </a:t>
            </a:r>
            <a:r>
              <a:rPr lang="en-GB" b="1">
                <a:solidFill>
                  <a:srgbClr val="1F497D"/>
                </a:solidFill>
                <a:latin typeface="Calibri" panose="020F0502020204030204" pitchFamily="34" charset="0"/>
              </a:rPr>
              <a:t>Quoted text excerpted from IEEE-SA Standards Board Bylaws subclause 6.2</a:t>
            </a:r>
            <a:r>
              <a:rPr lang="en-US" b="1">
                <a:solidFill>
                  <a:srgbClr val="1F497D"/>
                </a:solidFill>
                <a:latin typeface="Calibri" panose="020F0502020204030204" pitchFamily="34" charset="0"/>
              </a:rPr>
              <a:t>]:</a:t>
            </a:r>
          </a:p>
          <a:p>
            <a:pPr lvl="1"/>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Shall inform the IEEE (or cause the IEEE to be informed)</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of the identity of each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holder of any potential Essential Patent Claims of which they are personally aware</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if the claims are owned or controlled by the participant or the entity the participant is from, employed by, or otherwise represents</a:t>
            </a:r>
          </a:p>
          <a:p>
            <a:pPr lvl="2"/>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Personal awareness</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means that the participant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is personally aware that the holder may have a potential Essential Patent Claim,</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even if the participant is not personally aware of the specific patents or patent claims</a:t>
            </a:r>
          </a:p>
          <a:p>
            <a:pPr lvl="1"/>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Should inform the IEEE (or cause the IEEE to be informed)</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of the identity of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any other holders of such potential Essential Patent Claims</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(that is, third parties that are not affiliated with the participant, with the participant</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 employer, or with anyone else that the participant is from or otherwise represents)</a:t>
            </a:r>
          </a:p>
          <a:p>
            <a:r>
              <a:rPr lang="en-US" b="1">
                <a:solidFill>
                  <a:srgbClr val="1F497D"/>
                </a:solidFill>
                <a:latin typeface="Calibri" panose="020F0502020204030204" pitchFamily="34" charset="0"/>
              </a:rPr>
              <a:t>The above does not apply if the patent claim is already the subject of an Accepted Letter of Assurance that applies to the proposed standard(s) under consideration by this group</a:t>
            </a:r>
          </a:p>
          <a:p>
            <a:r>
              <a:rPr lang="en-US" b="1">
                <a:solidFill>
                  <a:srgbClr val="1F497D"/>
                </a:solidFill>
                <a:latin typeface="Calibri" panose="020F0502020204030204" pitchFamily="34" charset="0"/>
              </a:rPr>
              <a:t>Early identification of holders of potential Essential Patent Claims is strongly encouraged</a:t>
            </a:r>
          </a:p>
          <a:p>
            <a:r>
              <a:rPr lang="en-US" b="1">
                <a:solidFill>
                  <a:srgbClr val="1F497D"/>
                </a:solidFill>
                <a:latin typeface="Calibri" panose="020F0502020204030204" pitchFamily="34" charset="0"/>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latin typeface="Calibri" panose="020F0502020204030204" pitchFamily="34" charset="0"/>
              </a:rPr>
              <a:t>Patent Related Links</a:t>
            </a:r>
            <a:endParaRPr lang="en-US">
              <a:latin typeface="Calibri" panose="020F0502020204030204" pitchFamily="34" charset="0"/>
            </a:endParaRPr>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latin typeface="Calibri" panose="020F0502020204030204" pitchFamily="34" charset="0"/>
              </a:rPr>
              <a:t>All participants should be familiar with their obligations under the IEEE-SA Policies &amp; Procedures for standards development.</a:t>
            </a:r>
          </a:p>
          <a:p>
            <a:pPr>
              <a:lnSpc>
                <a:spcPct val="120000"/>
              </a:lnSpc>
            </a:pPr>
            <a:r>
              <a:rPr lang="en-US" sz="4200" b="1">
                <a:solidFill>
                  <a:srgbClr val="1F497D"/>
                </a:solidFill>
                <a:latin typeface="Calibri" panose="020F0502020204030204" pitchFamily="34" charset="0"/>
              </a:rPr>
              <a:t>Patent Policy is stated in these sources:</a:t>
            </a:r>
          </a:p>
          <a:p>
            <a:pPr lvl="1">
              <a:lnSpc>
                <a:spcPct val="120000"/>
              </a:lnSpc>
            </a:pPr>
            <a:r>
              <a:rPr lang="en-GB" sz="3400" b="1">
                <a:solidFill>
                  <a:srgbClr val="1F497D"/>
                </a:solidFill>
                <a:latin typeface="Calibri" panose="020F0502020204030204" pitchFamily="34" charset="0"/>
              </a:rPr>
              <a:t>IEEE-SA Standards Boards Bylaws</a:t>
            </a:r>
            <a:br>
              <a:rPr lang="en-GB" sz="3400" b="1">
                <a:solidFill>
                  <a:srgbClr val="1F497D"/>
                </a:solidFill>
                <a:latin typeface="Calibri" panose="020F0502020204030204" pitchFamily="34" charset="0"/>
              </a:rPr>
            </a:br>
            <a:r>
              <a:rPr lang="en-US" sz="3400" b="1">
                <a:solidFill>
                  <a:srgbClr val="1F497D"/>
                </a:solidFill>
                <a:latin typeface="Calibri" panose="020F0502020204030204" pitchFamily="34" charset="0"/>
                <a:hlinkClick r:id="rId2"/>
              </a:rPr>
              <a:t>http://standards.ieee.org/develop/policies/bylaws/sect6-7.html#6</a:t>
            </a:r>
            <a:endParaRPr lang="en-US" sz="3400" b="1">
              <a:solidFill>
                <a:srgbClr val="1F497D"/>
              </a:solidFill>
              <a:latin typeface="Calibri" panose="020F0502020204030204" pitchFamily="34" charset="0"/>
            </a:endParaRPr>
          </a:p>
          <a:p>
            <a:pPr lvl="1">
              <a:lnSpc>
                <a:spcPct val="120000"/>
              </a:lnSpc>
            </a:pPr>
            <a:r>
              <a:rPr lang="en-GB" sz="3400" b="1">
                <a:solidFill>
                  <a:srgbClr val="1F497D"/>
                </a:solidFill>
                <a:latin typeface="Calibri" panose="020F0502020204030204" pitchFamily="34" charset="0"/>
              </a:rPr>
              <a:t>IEEE-SA Standards Board Operations Manual</a:t>
            </a:r>
            <a:br>
              <a:rPr lang="en-GB" sz="3400" b="1">
                <a:solidFill>
                  <a:srgbClr val="1F497D"/>
                </a:solidFill>
                <a:latin typeface="Calibri" panose="020F0502020204030204" pitchFamily="34" charset="0"/>
              </a:rPr>
            </a:br>
            <a:r>
              <a:rPr lang="en-US" sz="3400" b="1">
                <a:solidFill>
                  <a:srgbClr val="1F497D"/>
                </a:solidFill>
                <a:latin typeface="Calibri" panose="020F0502020204030204" pitchFamily="34" charset="0"/>
                <a:hlinkClick r:id="rId3"/>
              </a:rPr>
              <a:t>http://standards.ieee.org/develop/policies/opman/sect6.html#6.3</a:t>
            </a:r>
            <a:endParaRPr lang="en-US" sz="3400" b="1">
              <a:solidFill>
                <a:srgbClr val="1F497D"/>
              </a:solidFill>
              <a:latin typeface="Calibri" panose="020F0502020204030204" pitchFamily="34" charset="0"/>
            </a:endParaRPr>
          </a:p>
          <a:p>
            <a:pPr>
              <a:lnSpc>
                <a:spcPct val="120000"/>
              </a:lnSpc>
            </a:pPr>
            <a:r>
              <a:rPr lang="en-US" sz="4200" b="1">
                <a:solidFill>
                  <a:srgbClr val="1F497D"/>
                </a:solidFill>
                <a:latin typeface="Calibri" panose="020F0502020204030204" pitchFamily="34" charset="0"/>
              </a:rPr>
              <a:t>Material about the patent policy is available at </a:t>
            </a:r>
          </a:p>
          <a:p>
            <a:pPr lvl="1">
              <a:lnSpc>
                <a:spcPct val="120000"/>
              </a:lnSpc>
            </a:pPr>
            <a:r>
              <a:rPr lang="en-US" sz="3400" b="1">
                <a:solidFill>
                  <a:srgbClr val="1F497D"/>
                </a:solidFill>
                <a:latin typeface="Calibri" panose="020F0502020204030204" pitchFamily="34" charset="0"/>
                <a:hlinkClick r:id="rId4"/>
              </a:rPr>
              <a:t>http://standards.ieee.org/about/sasb/patcom/materials.html</a:t>
            </a:r>
            <a:endParaRPr lang="en-US" sz="3400" b="1">
              <a:solidFill>
                <a:srgbClr val="1F497D"/>
              </a:solidFill>
              <a:latin typeface="Calibri" panose="020F0502020204030204" pitchFamily="34" charset="0"/>
            </a:endParaRPr>
          </a:p>
          <a:p>
            <a:pPr>
              <a:lnSpc>
                <a:spcPct val="120000"/>
              </a:lnSpc>
            </a:pPr>
            <a:endParaRPr lang="en-US" sz="3000">
              <a:latin typeface="Calibri" panose="020F0502020204030204" pitchFamily="34" charset="0"/>
            </a:endParaRPr>
          </a:p>
          <a:p>
            <a:pPr>
              <a:lnSpc>
                <a:spcPct val="120000"/>
              </a:lnSpc>
            </a:pPr>
            <a:r>
              <a:rPr lang="en-US" b="1">
                <a:solidFill>
                  <a:srgbClr val="1F497D"/>
                </a:solidFill>
                <a:latin typeface="Calibri" panose="020F0502020204030204" pitchFamily="34" charset="0"/>
              </a:rPr>
              <a:t>If you have questions, contact the IEEE-SA Standards Board Patent Committee Administrator at patcom@ieee.org or visit </a:t>
            </a:r>
            <a:r>
              <a:rPr lang="en-US" b="1">
                <a:solidFill>
                  <a:srgbClr val="1F497D"/>
                </a:solidFill>
                <a:latin typeface="Calibri" panose="020F0502020204030204" pitchFamily="34" charset="0"/>
                <a:hlinkClick r:id="rId5"/>
              </a:rPr>
              <a:t>http://standards.ieee.org/about/sasb/patcom/index.html</a:t>
            </a:r>
            <a:endParaRPr lang="en-US" b="1">
              <a:solidFill>
                <a:srgbClr val="1F497D"/>
              </a:solidFill>
              <a:latin typeface="Calibri" panose="020F0502020204030204" pitchFamily="34" charset="0"/>
            </a:endParaRPr>
          </a:p>
          <a:p>
            <a:pPr>
              <a:lnSpc>
                <a:spcPct val="120000"/>
              </a:lnSpc>
            </a:pPr>
            <a:endParaRPr lang="en-US" b="1">
              <a:solidFill>
                <a:srgbClr val="1F497D"/>
              </a:solidFill>
              <a:latin typeface="Calibri" panose="020F0502020204030204" pitchFamily="34" charset="0"/>
            </a:endParaRPr>
          </a:p>
          <a:p>
            <a:pPr>
              <a:lnSpc>
                <a:spcPct val="120000"/>
              </a:lnSpc>
            </a:pPr>
            <a:r>
              <a:rPr lang="en-US" b="1">
                <a:solidFill>
                  <a:srgbClr val="1F497D"/>
                </a:solidFill>
                <a:latin typeface="Calibri" panose="020F0502020204030204" pitchFamily="34" charset="0"/>
              </a:rPr>
              <a:t>This slide set is available at </a:t>
            </a:r>
            <a:br>
              <a:rPr lang="en-US" b="1">
                <a:solidFill>
                  <a:srgbClr val="1F497D"/>
                </a:solidFill>
                <a:latin typeface="Calibri" panose="020F0502020204030204" pitchFamily="34" charset="0"/>
              </a:rPr>
            </a:br>
            <a:r>
              <a:rPr lang="en-US" b="1">
                <a:solidFill>
                  <a:srgbClr val="1F497D"/>
                </a:solidFill>
                <a:latin typeface="Calibri" panose="020F0502020204030204" pitchFamily="34" charset="0"/>
                <a:hlinkClick r:id="rId6"/>
              </a:rPr>
              <a:t>https://development.standards.ieee.org/myproject/Public/mytools/mob/slideset.ppt</a:t>
            </a:r>
            <a:endParaRPr lang="en-US" b="1">
              <a:solidFill>
                <a:srgbClr val="1F497D"/>
              </a:solidFill>
              <a:latin typeface="Calibri" panose="020F0502020204030204" pitchFamily="34" charset="0"/>
            </a:endParaRPr>
          </a:p>
          <a:p>
            <a:pPr algn="ctr">
              <a:lnSpc>
                <a:spcPct val="120000"/>
              </a:lnSpc>
              <a:buClr>
                <a:srgbClr val="CC3300"/>
              </a:buClr>
              <a:buSzPct val="50000"/>
              <a:buNone/>
            </a:pPr>
            <a:endParaRPr lang="en-US" b="1">
              <a:solidFill>
                <a:srgbClr val="1F497D"/>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latin typeface="Calibri" panose="020F0502020204030204" pitchFamily="34" charset="0"/>
              </a:rPr>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latin typeface="Calibri" panose="020F0502020204030204" pitchFamily="34" charset="0"/>
              </a:rPr>
              <a:t>Either speak up now or</a:t>
            </a:r>
          </a:p>
          <a:p>
            <a:pPr lvl="1"/>
            <a:r>
              <a:rPr lang="en-US" b="1">
                <a:solidFill>
                  <a:srgbClr val="1F497D"/>
                </a:solidFill>
                <a:latin typeface="Calibri" panose="020F0502020204030204" pitchFamily="34" charset="0"/>
              </a:rPr>
              <a:t>Provide the chair of this group with the identity of the holder(s) of any and all such claims as soon as possible or</a:t>
            </a:r>
          </a:p>
          <a:p>
            <a:pPr lvl="1"/>
            <a:r>
              <a:rPr lang="en-US" b="1">
                <a:solidFill>
                  <a:srgbClr val="1F497D"/>
                </a:solidFill>
                <a:latin typeface="Calibri" panose="020F0502020204030204" pitchFamily="34" charset="0"/>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atin typeface="Calibri" panose="020F0502020204030204" pitchFamily="34" charset="0"/>
              </a:rPr>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latin typeface="Calibri" panose="020F0502020204030204" pitchFamily="34" charset="0"/>
              </a:rPr>
              <a:t>All IEEE-SA standards meetings shall be conducted in compliance with all applicable laws, including antitrust and competition laws. </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the interpretation, validity, or essentiality of patents/patent claims. </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specific license rates, terms, or conditions.</a:t>
            </a:r>
          </a:p>
          <a:p>
            <a:pPr lvl="1"/>
            <a:r>
              <a:rPr lang="en-US" sz="1600" b="1">
                <a:solidFill>
                  <a:srgbClr val="1F497D"/>
                </a:solidFill>
                <a:latin typeface="Calibri" panose="020F0502020204030204" pitchFamily="34" charset="0"/>
              </a:rPr>
              <a:t>Relative costs, including licensing costs of essential patent claims, of different technical approaches may be discussed in standards development meetings. </a:t>
            </a:r>
          </a:p>
          <a:p>
            <a:pPr lvl="2"/>
            <a:r>
              <a:rPr lang="en-GB" sz="1400" b="1">
                <a:solidFill>
                  <a:srgbClr val="1F497D"/>
                </a:solidFill>
                <a:latin typeface="Calibri" panose="020F0502020204030204" pitchFamily="34" charset="0"/>
              </a:rPr>
              <a:t>Technical considerations remain primary focus</a:t>
            </a:r>
            <a:endParaRPr lang="en-US" sz="1400" b="1">
              <a:solidFill>
                <a:srgbClr val="1F497D"/>
              </a:solidFill>
              <a:latin typeface="Calibri" panose="020F0502020204030204" pitchFamily="34" charset="0"/>
            </a:endParaRP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or engage in the fixing of product prices, allocation of customers, or division of sales markets.</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the status or substance of ongoing or threatened litigation.</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be silent if inappropriate topics are discussed … do formally object.</a:t>
            </a:r>
          </a:p>
          <a:p>
            <a:pPr marL="0" indent="0" algn="ctr">
              <a:buNone/>
            </a:pPr>
            <a:r>
              <a:rPr lang="en-US" sz="1200">
                <a:solidFill>
                  <a:srgbClr val="1F497D"/>
                </a:solidFill>
                <a:latin typeface="Calibri" panose="020F0502020204030204" pitchFamily="34" charset="0"/>
              </a:rPr>
              <a:t>---------------------------------------------------------------   </a:t>
            </a:r>
          </a:p>
          <a:p>
            <a:pPr marL="400050" lvl="1" indent="0">
              <a:buNone/>
            </a:pPr>
            <a:r>
              <a:rPr lang="en-US" sz="1400" b="1">
                <a:solidFill>
                  <a:srgbClr val="1F497D"/>
                </a:solidFill>
                <a:latin typeface="Calibri" panose="020F0502020204030204" pitchFamily="34" charset="0"/>
              </a:rPr>
              <a:t>See IEEE-SA Standards Board Operations Manual, clause 5.3.10 and </a:t>
            </a:r>
            <a:r>
              <a:rPr lang="en-GB" sz="1400" b="1">
                <a:solidFill>
                  <a:srgbClr val="1F497D"/>
                </a:solidFill>
                <a:latin typeface="Calibri" panose="020F0502020204030204" pitchFamily="34" charset="0"/>
              </a:rPr>
              <a:t>“Promoting Competition and Innovation: What You Need to Know about the IEEE Standards Association's Antitrust and Competition Policy”</a:t>
            </a:r>
            <a:r>
              <a:rPr lang="en-US" sz="1400" b="1">
                <a:solidFill>
                  <a:srgbClr val="1F497D"/>
                </a:solidFill>
                <a:latin typeface="Calibri" panose="020F0502020204030204" pitchFamily="34" charset="0"/>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latin typeface="Calibri" panose="020F0502020204030204" pitchFamily="34" charset="0"/>
              </a:rPr>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latin typeface="Calibri" panose="020F0502020204030204" pitchFamily="34" charset="0"/>
              </a:rPr>
              <a:t>Link to IEEE Disclosure of Affiliation </a:t>
            </a:r>
          </a:p>
          <a:p>
            <a:pPr lvl="1"/>
            <a:r>
              <a:rPr lang="en-US" dirty="0">
                <a:solidFill>
                  <a:srgbClr val="1F497D"/>
                </a:solidFill>
                <a:latin typeface="Calibri" panose="020F0502020204030204" pitchFamily="34" charset="0"/>
                <a:hlinkClick r:id="rId3"/>
              </a:rPr>
              <a:t>http://standards.ieee.org/faqs/affiliationFAQ.html</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Links to IEEE Antitrust Guidelines</a:t>
            </a:r>
          </a:p>
          <a:p>
            <a:pPr lvl="1"/>
            <a:r>
              <a:rPr lang="en-US" dirty="0">
                <a:solidFill>
                  <a:srgbClr val="1F497D"/>
                </a:solidFill>
                <a:latin typeface="Calibri" panose="020F0502020204030204" pitchFamily="34" charset="0"/>
                <a:hlinkClick r:id="rId4"/>
              </a:rPr>
              <a:t>http://standards.ieee.org/resources/antitrust-guidelines.pdf</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 to IEEE Code of Ethics</a:t>
            </a:r>
          </a:p>
          <a:p>
            <a:pPr lvl="1"/>
            <a:r>
              <a:rPr lang="en-US" dirty="0">
                <a:solidFill>
                  <a:srgbClr val="1F497D"/>
                </a:solidFill>
                <a:latin typeface="Calibri" panose="020F0502020204030204" pitchFamily="34" charset="0"/>
                <a:hlinkClick r:id="rId5"/>
              </a:rPr>
              <a:t>http://www.ieee.org/web/membership/ethics/code_ethics.html</a:t>
            </a:r>
            <a:r>
              <a:rPr lang="en-US" dirty="0">
                <a:solidFill>
                  <a:srgbClr val="1F497D"/>
                </a:solidFill>
                <a:latin typeface="Calibri" panose="020F0502020204030204" pitchFamily="34" charset="0"/>
              </a:rPr>
              <a:t> </a:t>
            </a:r>
          </a:p>
          <a:p>
            <a:r>
              <a:rPr lang="en-US" dirty="0">
                <a:solidFill>
                  <a:srgbClr val="1F497D"/>
                </a:solidFill>
                <a:latin typeface="Calibri" panose="020F0502020204030204" pitchFamily="34" charset="0"/>
              </a:rPr>
              <a:t>Link to IEEE Patent Policy</a:t>
            </a:r>
          </a:p>
          <a:p>
            <a:pPr lvl="1"/>
            <a:r>
              <a:rPr lang="en-US" dirty="0">
                <a:solidFill>
                  <a:srgbClr val="1F497D"/>
                </a:solidFill>
                <a:latin typeface="Calibri" panose="020F0502020204030204" pitchFamily="34" charset="0"/>
                <a:hlinkClick r:id="rId6"/>
              </a:rPr>
              <a:t>http://standards.ieee.org/board/pat/pat-slideset.ppt</a:t>
            </a:r>
            <a:endParaRPr lang="en-US" dirty="0">
              <a:solidFill>
                <a:srgbClr val="1F497D"/>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atin typeface="Calibri" panose="020F0502020204030204" pitchFamily="34" charset="0"/>
              </a:rPr>
              <a:t>Agenda</a:t>
            </a:r>
          </a:p>
        </p:txBody>
      </p:sp>
      <p:sp>
        <p:nvSpPr>
          <p:cNvPr id="4104" name="Rectangle 5"/>
          <p:cNvSpPr>
            <a:spLocks noGrp="1" noChangeArrowheads="1"/>
          </p:cNvSpPr>
          <p:nvPr>
            <p:ph type="body" idx="1"/>
          </p:nvPr>
        </p:nvSpPr>
        <p:spPr>
          <a:xfrm>
            <a:off x="457200" y="1036637"/>
            <a:ext cx="8382000" cy="4525963"/>
          </a:xfrm>
        </p:spPr>
        <p:txBody>
          <a:bodyPr>
            <a:noAutofit/>
          </a:bodyPr>
          <a:lstStyle/>
          <a:p>
            <a:r>
              <a:rPr lang="en-US" sz="2000" dirty="0" smtClean="0">
                <a:latin typeface="Calibri" panose="020F0502020204030204" pitchFamily="34" charset="0"/>
              </a:rPr>
              <a:t>Welcome</a:t>
            </a:r>
            <a:endParaRPr lang="en-US" sz="2000" dirty="0">
              <a:latin typeface="Calibri" panose="020F0502020204030204" pitchFamily="34" charset="0"/>
            </a:endParaRPr>
          </a:p>
          <a:p>
            <a:r>
              <a:rPr lang="en-US" sz="2000" dirty="0" smtClean="0">
                <a:latin typeface="Calibri" panose="020F0502020204030204" pitchFamily="34" charset="0"/>
              </a:rPr>
              <a:t>Chair's </a:t>
            </a:r>
            <a:r>
              <a:rPr lang="en-US" sz="2000" dirty="0">
                <a:latin typeface="Calibri" panose="020F0502020204030204" pitchFamily="34" charset="0"/>
              </a:rPr>
              <a:t>slides</a:t>
            </a:r>
          </a:p>
          <a:p>
            <a:pPr lvl="1"/>
            <a:r>
              <a:rPr lang="en-US" sz="1800" dirty="0" smtClean="0">
                <a:latin typeface="Calibri" panose="020F0502020204030204" pitchFamily="34" charset="0"/>
              </a:rPr>
              <a:t>IEEE Slides</a:t>
            </a:r>
          </a:p>
          <a:p>
            <a:pPr lvl="1"/>
            <a:r>
              <a:rPr lang="en-US" sz="1800" dirty="0" smtClean="0">
                <a:latin typeface="Calibri" panose="020F0502020204030204" pitchFamily="34" charset="0"/>
              </a:rPr>
              <a:t>Call meeting to order</a:t>
            </a:r>
            <a:endParaRPr lang="en-US" sz="1800" dirty="0">
              <a:latin typeface="Calibri" panose="020F0502020204030204" pitchFamily="34" charset="0"/>
            </a:endParaRPr>
          </a:p>
          <a:p>
            <a:r>
              <a:rPr lang="en-US" sz="2000" dirty="0">
                <a:latin typeface="Calibri" panose="020F0502020204030204" pitchFamily="34" charset="0"/>
              </a:rPr>
              <a:t>Group’s updates</a:t>
            </a:r>
          </a:p>
          <a:p>
            <a:pPr lvl="1"/>
            <a:r>
              <a:rPr lang="en-US" sz="1800" dirty="0">
                <a:latin typeface="Calibri" panose="020F0502020204030204" pitchFamily="34" charset="0"/>
              </a:rPr>
              <a:t>Presentations and discussions at IEEE 802 interim meetings</a:t>
            </a:r>
          </a:p>
          <a:p>
            <a:pPr lvl="1"/>
            <a:r>
              <a:rPr lang="en-US" sz="1800" dirty="0">
                <a:latin typeface="Calibri" panose="020F0502020204030204" pitchFamily="34" charset="0"/>
              </a:rPr>
              <a:t>IETF-IEEE coordination meeting</a:t>
            </a:r>
          </a:p>
          <a:p>
            <a:pPr lvl="1"/>
            <a:r>
              <a:rPr lang="en-US" sz="1800" dirty="0" smtClean="0">
                <a:latin typeface="Calibri" panose="020F0502020204030204" pitchFamily="34" charset="0"/>
              </a:rPr>
              <a:t>IETF MAC address randomization trial status</a:t>
            </a:r>
            <a:endParaRPr lang="en-US" sz="1800" dirty="0">
              <a:latin typeface="Calibri" panose="020F0502020204030204" pitchFamily="34" charset="0"/>
            </a:endParaRPr>
          </a:p>
          <a:p>
            <a:r>
              <a:rPr lang="en-US" sz="2000" dirty="0" smtClean="0">
                <a:latin typeface="Calibri" panose="020F0502020204030204" pitchFamily="34" charset="0"/>
              </a:rPr>
              <a:t>Technical </a:t>
            </a:r>
            <a:r>
              <a:rPr lang="en-US" sz="2000" dirty="0">
                <a:latin typeface="Calibri" panose="020F0502020204030204" pitchFamily="34" charset="0"/>
              </a:rPr>
              <a:t>Topics</a:t>
            </a:r>
          </a:p>
          <a:p>
            <a:pPr marL="914400" lvl="1" indent="-514350">
              <a:buFont typeface="+mj-lt"/>
              <a:buAutoNum type="arabicPeriod"/>
            </a:pPr>
            <a:r>
              <a:rPr lang="en-US" sz="1600" dirty="0">
                <a:latin typeface="Calibri" panose="020F0502020204030204" pitchFamily="34" charset="0"/>
              </a:rPr>
              <a:t>Threat Model for Privacy at Link Layer</a:t>
            </a:r>
          </a:p>
          <a:p>
            <a:pPr marL="914400" lvl="1" indent="-514350">
              <a:buFont typeface="+mj-lt"/>
              <a:buAutoNum type="arabicPeriod"/>
            </a:pPr>
            <a:r>
              <a:rPr lang="en-US" sz="1600" dirty="0" smtClean="0">
                <a:latin typeface="Calibri" panose="020F0502020204030204" pitchFamily="34" charset="0"/>
              </a:rPr>
              <a:t>Privacy </a:t>
            </a:r>
            <a:r>
              <a:rPr lang="en-US" sz="1600" dirty="0">
                <a:latin typeface="Calibri" panose="020F0502020204030204" pitchFamily="34" charset="0"/>
              </a:rPr>
              <a:t>Issues at Link Layer</a:t>
            </a:r>
          </a:p>
          <a:p>
            <a:pPr marL="914400" lvl="1" indent="-514350">
              <a:buFont typeface="+mj-lt"/>
              <a:buAutoNum type="arabicPeriod"/>
            </a:pPr>
            <a:r>
              <a:rPr lang="en-US" sz="1600" dirty="0" smtClean="0">
                <a:latin typeface="Calibri" panose="020F0502020204030204" pitchFamily="34" charset="0"/>
              </a:rPr>
              <a:t>Proposals </a:t>
            </a:r>
            <a:r>
              <a:rPr lang="en-US" sz="1600" dirty="0">
                <a:latin typeface="Calibri" panose="020F0502020204030204" pitchFamily="34" charset="0"/>
              </a:rPr>
              <a:t>regarding functionalities in IEEE 802 protocols to improve Privacy</a:t>
            </a:r>
          </a:p>
          <a:p>
            <a:pPr marL="914400" lvl="1" indent="-514350">
              <a:buFont typeface="+mj-lt"/>
              <a:buAutoNum type="arabicPeriod"/>
            </a:pPr>
            <a:r>
              <a:rPr lang="en-US" sz="1600" dirty="0" smtClean="0">
                <a:latin typeface="Calibri" panose="020F0502020204030204" pitchFamily="34" charset="0"/>
              </a:rPr>
              <a:t>Proposals </a:t>
            </a:r>
            <a:r>
              <a:rPr lang="en-US" sz="1600" dirty="0">
                <a:latin typeface="Calibri" panose="020F0502020204030204" pitchFamily="34" charset="0"/>
              </a:rPr>
              <a:t>regarding measuring levels of Privacy on Internet </a:t>
            </a:r>
            <a:r>
              <a:rPr lang="en-US" sz="1600" dirty="0" smtClean="0">
                <a:latin typeface="Calibri" panose="020F0502020204030204" pitchFamily="34" charset="0"/>
              </a:rPr>
              <a:t>protocols</a:t>
            </a:r>
          </a:p>
          <a:p>
            <a:pPr marL="914400" lvl="1" indent="-514350">
              <a:buFont typeface="+mj-lt"/>
              <a:buAutoNum type="arabicPeriod"/>
            </a:pPr>
            <a:r>
              <a:rPr lang="en-US" sz="1600" dirty="0" smtClean="0">
                <a:latin typeface="Calibri" panose="020F0502020204030204" pitchFamily="34" charset="0"/>
              </a:rPr>
              <a:t>Implications of MAC address changes</a:t>
            </a:r>
            <a:endParaRPr lang="en-US" sz="1600" dirty="0">
              <a:latin typeface="Calibri" panose="020F0502020204030204" pitchFamily="34" charset="0"/>
            </a:endParaRPr>
          </a:p>
          <a:p>
            <a:pPr marL="914400" lvl="1" indent="-514350">
              <a:buFont typeface="+mj-lt"/>
              <a:buAutoNum type="arabicPeriod"/>
            </a:pPr>
            <a:r>
              <a:rPr lang="en-US" sz="1600" dirty="0" smtClean="0">
                <a:latin typeface="Calibri" panose="020F0502020204030204" pitchFamily="34" charset="0"/>
              </a:rPr>
              <a:t>Other</a:t>
            </a:r>
            <a:endParaRPr lang="en-US" sz="1600" dirty="0">
              <a:latin typeface="Calibri" panose="020F0502020204030204" pitchFamily="34" charset="0"/>
            </a:endParaRPr>
          </a:p>
          <a:p>
            <a:r>
              <a:rPr lang="en-US" sz="2000" dirty="0" smtClean="0">
                <a:latin typeface="Calibri" panose="020F0502020204030204" pitchFamily="34" charset="0"/>
              </a:rPr>
              <a:t>Next </a:t>
            </a:r>
            <a:r>
              <a:rPr lang="en-US" sz="2000" dirty="0">
                <a:latin typeface="Calibri" panose="020F0502020204030204" pitchFamily="34" charset="0"/>
              </a:rPr>
              <a:t>Steps</a:t>
            </a:r>
            <a:r>
              <a:rPr lang="en-US" sz="2000" dirty="0" smtClean="0">
                <a:latin typeface="Calibri" panose="020F0502020204030204" pitchFamily="34" charset="0"/>
              </a:rPr>
              <a:t/>
            </a:r>
            <a:br>
              <a:rPr lang="en-US" sz="2000" dirty="0" smtClean="0">
                <a:latin typeface="Calibri" panose="020F0502020204030204" pitchFamily="34" charset="0"/>
              </a:rPr>
            </a:br>
            <a:endParaRPr lang="en-US" sz="2000" dirty="0">
              <a:latin typeface="Calibri" panose="020F0502020204030204" pitchFamily="34" charset="0"/>
            </a:endParaRP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Business#1</a:t>
            </a:r>
            <a:endParaRPr lang="en-US" dirty="0">
              <a:latin typeface="Calibri" panose="020F0502020204030204" pitchFamily="34" charset="0"/>
            </a:endParaRP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latin typeface="Calibri" panose="020F0502020204030204" pitchFamily="34" charset="0"/>
              </a:rPr>
              <a:t>Call Meeting to Order</a:t>
            </a:r>
          </a:p>
          <a:p>
            <a:pPr lvl="1"/>
            <a:r>
              <a:rPr lang="en-GB" sz="2000" dirty="0" smtClean="0">
                <a:latin typeface="Calibri" panose="020F0502020204030204" pitchFamily="34" charset="0"/>
              </a:rPr>
              <a:t>Meeting called to order by chair at </a:t>
            </a:r>
          </a:p>
          <a:p>
            <a:r>
              <a:rPr lang="en-GB" sz="2400" dirty="0" smtClean="0">
                <a:latin typeface="Calibri" panose="020F0502020204030204" pitchFamily="34" charset="0"/>
              </a:rPr>
              <a:t>Minutes </a:t>
            </a:r>
            <a:r>
              <a:rPr lang="en-GB" sz="2400" dirty="0" smtClean="0">
                <a:latin typeface="Calibri" panose="020F0502020204030204" pitchFamily="34" charset="0"/>
              </a:rPr>
              <a:t>taker</a:t>
            </a:r>
            <a:endParaRPr lang="en-GB" sz="2400" dirty="0" smtClean="0">
              <a:latin typeface="Calibri" panose="020F0502020204030204" pitchFamily="34" charset="0"/>
            </a:endParaRPr>
          </a:p>
          <a:p>
            <a:pPr lvl="1"/>
            <a:r>
              <a:rPr lang="en-GB" sz="2000" dirty="0" smtClean="0">
                <a:latin typeface="Calibri" panose="020F0502020204030204" pitchFamily="34" charset="0"/>
              </a:rPr>
              <a:t> </a:t>
            </a:r>
          </a:p>
          <a:p>
            <a:r>
              <a:rPr lang="en-GB" sz="2400" dirty="0" smtClean="0">
                <a:latin typeface="Calibri" panose="020F0502020204030204" pitchFamily="34" charset="0"/>
              </a:rPr>
              <a:t>Roll </a:t>
            </a:r>
            <a:r>
              <a:rPr lang="en-GB" sz="2400" dirty="0" smtClean="0">
                <a:latin typeface="Calibri" panose="020F0502020204030204" pitchFamily="34" charset="0"/>
              </a:rPr>
              <a:t>Call</a:t>
            </a:r>
          </a:p>
          <a:p>
            <a:endParaRPr lang="en-US" dirty="0">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860381320"/>
              </p:ext>
            </p:extLst>
          </p:nvPr>
        </p:nvGraphicFramePr>
        <p:xfrm>
          <a:off x="914400" y="3520440"/>
          <a:ext cx="7772400" cy="286512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Juan Carlos Zuniga (Chair)</a:t>
                      </a:r>
                    </a:p>
                  </a:txBody>
                  <a:tcPr/>
                </a:tc>
                <a:tc>
                  <a:txBody>
                    <a:bodyPr/>
                    <a:lstStyle/>
                    <a:p>
                      <a:r>
                        <a:rPr lang="en-US" sz="1400" dirty="0" err="1" smtClean="0">
                          <a:solidFill>
                            <a:schemeClr val="tx1"/>
                          </a:solidFill>
                        </a:rPr>
                        <a:t>InterDigital</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Piers O’Hanlon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Oxford Internet Institute</a:t>
                      </a:r>
                    </a:p>
                  </a:txBody>
                  <a:tcPr/>
                </a:tc>
              </a:tr>
              <a:tr h="292100">
                <a:tc>
                  <a:txBody>
                    <a:bodyPr/>
                    <a:lstStyle/>
                    <a:p>
                      <a:r>
                        <a:rPr lang="en-US" sz="1400" dirty="0" smtClean="0">
                          <a:solidFill>
                            <a:schemeClr val="bg2">
                              <a:lumMod val="75000"/>
                            </a:schemeClr>
                          </a:solidFill>
                        </a:rPr>
                        <a:t>Mathieu Cunche </a:t>
                      </a:r>
                    </a:p>
                  </a:txBody>
                  <a:tcPr/>
                </a:tc>
                <a:tc>
                  <a:txBody>
                    <a:bodyPr/>
                    <a:lstStyle/>
                    <a:p>
                      <a:r>
                        <a:rPr lang="en-US" sz="1400" dirty="0" smtClean="0">
                          <a:solidFill>
                            <a:schemeClr val="bg2">
                              <a:lumMod val="75000"/>
                            </a:schemeClr>
                          </a:solidFill>
                        </a:rPr>
                        <a:t>INRIA</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Walter Pienciak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IEEE-SA</a:t>
                      </a:r>
                    </a:p>
                  </a:txBody>
                  <a:tcPr/>
                </a:tc>
              </a:tr>
              <a:tr h="292100">
                <a:tc>
                  <a:txBody>
                    <a:bodyPr/>
                    <a:lstStyle/>
                    <a:p>
                      <a:r>
                        <a:rPr lang="en-US" sz="1400" dirty="0" smtClean="0">
                          <a:solidFill>
                            <a:schemeClr val="bg2">
                              <a:lumMod val="75000"/>
                            </a:schemeClr>
                          </a:solidFill>
                        </a:rPr>
                        <a:t>Antonio de la </a:t>
                      </a:r>
                      <a:r>
                        <a:rPr lang="en-US" sz="1400" dirty="0" err="1" smtClean="0">
                          <a:solidFill>
                            <a:schemeClr val="bg2">
                              <a:lumMod val="75000"/>
                            </a:schemeClr>
                          </a:solidFill>
                        </a:rPr>
                        <a:t>Oliva</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UC3M</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Karen Randall</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Randall-Consulting</a:t>
                      </a:r>
                      <a:endParaRPr lang="en-US" sz="1400" dirty="0">
                        <a:solidFill>
                          <a:schemeClr val="bg2">
                            <a:lumMod val="75000"/>
                          </a:schemeClr>
                        </a:solidFill>
                      </a:endParaRPr>
                    </a:p>
                  </a:txBody>
                  <a:tcPr/>
                </a:tc>
              </a:tr>
              <a:tr h="292100">
                <a:tc>
                  <a:txBody>
                    <a:bodyPr/>
                    <a:lstStyle/>
                    <a:p>
                      <a:r>
                        <a:rPr lang="en-US" sz="1400" dirty="0" smtClean="0">
                          <a:solidFill>
                            <a:schemeClr val="bg2">
                              <a:lumMod val="75000"/>
                            </a:schemeClr>
                          </a:solidFill>
                        </a:rPr>
                        <a:t>Dan Harkins</a:t>
                      </a:r>
                    </a:p>
                  </a:txBody>
                  <a:tcPr/>
                </a:tc>
                <a:tc>
                  <a:txBody>
                    <a:bodyPr/>
                    <a:lstStyle/>
                    <a:p>
                      <a:r>
                        <a:rPr lang="en-US" sz="1400" dirty="0" smtClean="0">
                          <a:solidFill>
                            <a:schemeClr val="bg2">
                              <a:lumMod val="75000"/>
                            </a:schemeClr>
                          </a:solidFill>
                        </a:rPr>
                        <a:t>Aruba</a:t>
                      </a:r>
                      <a:r>
                        <a:rPr lang="en-US" sz="1400" baseline="0" dirty="0" smtClean="0">
                          <a:solidFill>
                            <a:schemeClr val="bg2">
                              <a:lumMod val="75000"/>
                            </a:schemeClr>
                          </a:solidFill>
                        </a:rPr>
                        <a:t> Networks</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Max Riegel</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NSN</a:t>
                      </a:r>
                    </a:p>
                  </a:txBody>
                  <a:tcPr/>
                </a:tc>
              </a:tr>
              <a:tr h="292100">
                <a:tc>
                  <a:txBody>
                    <a:bodyPr/>
                    <a:lstStyle/>
                    <a:p>
                      <a:r>
                        <a:rPr lang="en-US" sz="1400" dirty="0" smtClean="0">
                          <a:solidFill>
                            <a:schemeClr val="bg2">
                              <a:lumMod val="75000"/>
                            </a:schemeClr>
                          </a:solidFill>
                        </a:rPr>
                        <a:t>Paul Lambert</a:t>
                      </a:r>
                    </a:p>
                  </a:txBody>
                  <a:tcPr/>
                </a:tc>
                <a:tc>
                  <a:txBody>
                    <a:bodyPr/>
                    <a:lstStyle/>
                    <a:p>
                      <a:r>
                        <a:rPr lang="en-US" sz="1400" dirty="0" smtClean="0">
                          <a:solidFill>
                            <a:schemeClr val="bg2">
                              <a:lumMod val="75000"/>
                            </a:schemeClr>
                          </a:solidFill>
                        </a:rPr>
                        <a:t>Marvell</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Dan Romascanu</a:t>
                      </a:r>
                    </a:p>
                  </a:txBody>
                  <a:tcPr/>
                </a:tc>
                <a:tc>
                  <a:txBody>
                    <a:bodyPr/>
                    <a:lstStyle/>
                    <a:p>
                      <a:r>
                        <a:rPr lang="en-US" sz="1400" dirty="0" smtClean="0">
                          <a:solidFill>
                            <a:schemeClr val="bg2">
                              <a:lumMod val="75000"/>
                            </a:schemeClr>
                          </a:solidFill>
                        </a:rPr>
                        <a:t>Avaya</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Soo Bum Lee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Qualcomm</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Rene Struik</a:t>
                      </a:r>
                    </a:p>
                  </a:txBody>
                  <a:tcPr/>
                </a:tc>
                <a:tc>
                  <a:txBody>
                    <a:bodyPr/>
                    <a:lstStyle/>
                    <a:p>
                      <a:r>
                        <a:rPr lang="en-US" sz="1400" dirty="0" smtClean="0">
                          <a:solidFill>
                            <a:schemeClr val="bg2">
                              <a:lumMod val="75000"/>
                            </a:schemeClr>
                          </a:solidFill>
                        </a:rPr>
                        <a:t>Struik Security Consultancy</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Robert</a:t>
                      </a:r>
                      <a:r>
                        <a:rPr lang="en-US" sz="1400" baseline="0" dirty="0" smtClean="0">
                          <a:solidFill>
                            <a:schemeClr val="bg2">
                              <a:lumMod val="75000"/>
                            </a:schemeClr>
                          </a:solidFill>
                        </a:rPr>
                        <a:t> Moskowitz</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Verizon</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Brian Weis</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Cisco</a:t>
                      </a:r>
                      <a:endParaRPr lang="en-US" sz="1400" dirty="0">
                        <a:solidFill>
                          <a:schemeClr val="bg2">
                            <a:lumMod val="75000"/>
                          </a:schemeClr>
                        </a:solidFill>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760</TotalTime>
  <Words>1848</Words>
  <Application>Microsoft Office PowerPoint</Application>
  <PresentationFormat>On-screen Show (4:3)</PresentationFormat>
  <Paragraphs>268</Paragraphs>
  <Slides>24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ＭＳ Ｐゴシック</vt:lpstr>
      <vt:lpstr>Arial</vt:lpstr>
      <vt:lpstr>Calibri</vt:lpstr>
      <vt:lpstr>Helvetica</vt:lpstr>
      <vt:lpstr>Times</vt:lpstr>
      <vt:lpstr>Times New Roman</vt:lpstr>
      <vt:lpstr>Template</vt:lpstr>
      <vt:lpstr>IEEE 802 EC Privacy Recommendation Study Group October 1st, 2014, Conference Call</vt:lpstr>
      <vt:lpstr>Conference Call Details </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Business#2</vt:lpstr>
      <vt:lpstr>IEEE 802 EC Privacy SG - updates</vt:lpstr>
      <vt:lpstr>IEEE 802.1 - 802c PAR</vt:lpstr>
      <vt:lpstr>IEEE 802.15 – Should allow to opt-in for tracking</vt:lpstr>
      <vt:lpstr>IEEE 802.11 – Implications of MAC address changes on Wi-Fi backhaul network</vt:lpstr>
      <vt:lpstr>IEEE 802.22 – FCC requirement to disclose WS user’s identity</vt:lpstr>
      <vt:lpstr>IEEE 802.21 – Use of AAA in network trial</vt:lpstr>
      <vt:lpstr>IEEE 802.24 – Applicability of Privacy Recommendations to fixed devices</vt:lpstr>
      <vt:lpstr>IETF-IEEE802 Exec Meeting – Coordination</vt:lpstr>
      <vt:lpstr>Trial at IETF meeting</vt:lpstr>
      <vt:lpstr>Protocol Implications of MAC address changes</vt:lpstr>
      <vt:lpstr>MAC address trial - client requirements</vt:lpstr>
      <vt:lpstr>Business#3</vt:lpstr>
      <vt:lpstr>Business#4</vt:lpstr>
      <vt:lpstr>Business#4</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197</cp:revision>
  <cp:lastPrinted>1998-02-10T13:28:06Z</cp:lastPrinted>
  <dcterms:created xsi:type="dcterms:W3CDTF">2011-12-30T17:06:23Z</dcterms:created>
  <dcterms:modified xsi:type="dcterms:W3CDTF">2014-09-30T18:16:26Z</dcterms:modified>
</cp:coreProperties>
</file>