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81" r:id="rId3"/>
    <p:sldId id="289" r:id="rId4"/>
    <p:sldId id="290" r:id="rId5"/>
    <p:sldId id="291" r:id="rId6"/>
    <p:sldId id="294" r:id="rId7"/>
    <p:sldId id="292" r:id="rId8"/>
    <p:sldId id="293" r:id="rId9"/>
    <p:sldId id="282" r:id="rId10"/>
    <p:sldId id="285" r:id="rId11"/>
    <p:sldId id="295" r:id="rId12"/>
    <p:sldId id="29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2" d="100"/>
          <a:sy n="72" d="100"/>
        </p:scale>
        <p:origin x="-516"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privecsg-14-0007-01-ecsg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privecsg/documents" TargetMode="External"/><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 Id="rId4" Type="http://schemas.openxmlformats.org/officeDocument/2006/relationships/hyperlink" Target="http://tools.ietf.org/html/rfc697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Update to 802 WGs @ Sept Interim meetings</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2014-09-08</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a:t>
            </a:r>
            <a:r>
              <a:rPr lang="en-US" sz="2800" dirty="0" err="1" smtClean="0">
                <a:latin typeface="Calibri" panose="020F0502020204030204" pitchFamily="34" charset="0"/>
              </a:rPr>
              <a:t>InterDigital</a:t>
            </a:r>
            <a:r>
              <a:rPr lang="en-US" sz="2800" dirty="0" smtClean="0">
                <a:latin typeface="Calibri" panose="020F0502020204030204" pitchFamily="34" charset="0"/>
              </a:rPr>
              <a:t>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a:t>
            </a:r>
            <a:endParaRPr lang="en-US" dirty="0">
              <a:latin typeface="Calibri" panose="020F0502020204030204" pitchFamily="34" charset="0"/>
            </a:endParaRPr>
          </a:p>
        </p:txBody>
      </p:sp>
      <p:sp>
        <p:nvSpPr>
          <p:cNvPr id="3" name="Content Placeholder 2"/>
          <p:cNvSpPr>
            <a:spLocks noGrp="1"/>
          </p:cNvSpPr>
          <p:nvPr>
            <p:ph idx="1"/>
          </p:nvPr>
        </p:nvSpPr>
        <p:spPr>
          <a:xfrm>
            <a:off x="304800" y="1341437"/>
            <a:ext cx="8382000" cy="4754563"/>
          </a:xfrm>
        </p:spPr>
        <p:txBody>
          <a:bodyPr>
            <a:noAutofit/>
          </a:bodyPr>
          <a:lstStyle/>
          <a:p>
            <a:r>
              <a:rPr lang="en-US" sz="2800" dirty="0" err="1" smtClean="0">
                <a:latin typeface="Calibri" panose="020F0502020204030204" pitchFamily="34" charset="0"/>
              </a:rPr>
              <a:t>Priv</a:t>
            </a:r>
            <a:r>
              <a:rPr lang="en-US" sz="2800" dirty="0" smtClean="0">
                <a:latin typeface="Calibri" panose="020F0502020204030204" pitchFamily="34" charset="0"/>
              </a:rPr>
              <a:t> Rec EC SG </a:t>
            </a:r>
            <a:r>
              <a:rPr lang="en-US" sz="2800" dirty="0">
                <a:latin typeface="Calibri" panose="020F0502020204030204" pitchFamily="34" charset="0"/>
              </a:rPr>
              <a:t>presentation </a:t>
            </a:r>
            <a:r>
              <a:rPr lang="en-US" sz="2800" dirty="0" smtClean="0">
                <a:latin typeface="Calibri" panose="020F0502020204030204" pitchFamily="34" charset="0"/>
              </a:rPr>
              <a:t>to 802.1/802.3 WGs Interim meeting in Ottawa, Canada – Sept </a:t>
            </a:r>
            <a:r>
              <a:rPr lang="en-US" sz="2800" dirty="0" smtClean="0">
                <a:latin typeface="Calibri" panose="020F0502020204030204" pitchFamily="34" charset="0"/>
              </a:rPr>
              <a:t>8 </a:t>
            </a:r>
            <a:r>
              <a:rPr lang="en-US" sz="2800" dirty="0" smtClean="0">
                <a:latin typeface="Calibri" panose="020F0502020204030204" pitchFamily="34" charset="0"/>
              </a:rPr>
              <a:t>and </a:t>
            </a:r>
            <a:r>
              <a:rPr lang="en-US" sz="2800" dirty="0">
                <a:latin typeface="Calibri" panose="020F0502020204030204" pitchFamily="34" charset="0"/>
              </a:rPr>
              <a:t>9</a:t>
            </a:r>
            <a:endParaRPr lang="en-US" sz="2800" dirty="0" smtClean="0">
              <a:latin typeface="Calibri" panose="020F0502020204030204" pitchFamily="34" charset="0"/>
            </a:endParaRPr>
          </a:p>
          <a:p>
            <a:pPr lvl="2"/>
            <a:endParaRPr lang="en-US" sz="2000" dirty="0" smtClean="0">
              <a:latin typeface="Calibri" panose="020F0502020204030204" pitchFamily="34" charset="0"/>
            </a:endParaRPr>
          </a:p>
          <a:p>
            <a:r>
              <a:rPr lang="en-US" sz="2800" dirty="0" err="1" smtClean="0">
                <a:latin typeface="Calibri" panose="020F0502020204030204" pitchFamily="34" charset="0"/>
              </a:rPr>
              <a:t>Priv</a:t>
            </a:r>
            <a:r>
              <a:rPr lang="en-US" sz="2800" dirty="0" smtClean="0">
                <a:latin typeface="Calibri" panose="020F0502020204030204" pitchFamily="34" charset="0"/>
              </a:rPr>
              <a:t> Rec EC SG presentation to IEEE 802 Wireless WGs (802.11, 802.15, etc.) meeting in Athens, Greece – week of September 15</a:t>
            </a:r>
          </a:p>
          <a:p>
            <a:pPr lvl="2"/>
            <a:endParaRPr lang="en-US" sz="2000" dirty="0" smtClean="0">
              <a:latin typeface="Calibri" panose="020F0502020204030204" pitchFamily="34" charset="0"/>
            </a:endParaRPr>
          </a:p>
          <a:p>
            <a:r>
              <a:rPr lang="en-US" sz="2800" dirty="0" smtClean="0">
                <a:latin typeface="Calibri" panose="020F0502020204030204" pitchFamily="34" charset="0"/>
              </a:rPr>
              <a:t>Continue call for proposals to discuss technical topics</a:t>
            </a:r>
          </a:p>
          <a:p>
            <a:pPr lvl="2"/>
            <a:endParaRPr lang="en-US" sz="2000" dirty="0" smtClean="0">
              <a:latin typeface="Calibri" panose="020F0502020204030204" pitchFamily="34" charset="0"/>
            </a:endParaRPr>
          </a:p>
          <a:p>
            <a:r>
              <a:rPr lang="en-US" sz="2800" dirty="0" smtClean="0">
                <a:latin typeface="Calibri" panose="020F0502020204030204" pitchFamily="34" charset="0"/>
              </a:rPr>
              <a:t>Discuss the need and scope of a recommended practices document applicable to IEEE 802 protocols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Upcoming EC SG meetings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1 </a:t>
            </a:r>
            <a:r>
              <a:rPr lang="en-US" sz="3000" dirty="0">
                <a:latin typeface="Calibri" panose="020F0502020204030204" pitchFamily="34" charset="0"/>
              </a:rPr>
              <a:t>October 2014 (10:00 AM ET), Teleconference</a:t>
            </a:r>
          </a:p>
          <a:p>
            <a:r>
              <a:rPr lang="en-US" sz="3000" dirty="0">
                <a:latin typeface="Calibri" panose="020F0502020204030204" pitchFamily="34" charset="0"/>
              </a:rPr>
              <a:t>22 October 2014 (10:00 AM ET), Teleconference</a:t>
            </a:r>
          </a:p>
          <a:p>
            <a:r>
              <a:rPr lang="en-US" sz="3000" dirty="0">
                <a:latin typeface="Calibri" panose="020F0502020204030204" pitchFamily="34" charset="0"/>
              </a:rPr>
              <a:t>November 2-7, 2014, IEEE 802 Plenary meeting in San Antonio, TX, USA</a:t>
            </a:r>
          </a:p>
          <a:p>
            <a:r>
              <a:rPr lang="en-US" sz="3000" dirty="0">
                <a:latin typeface="Calibri" panose="020F0502020204030204" pitchFamily="34" charset="0"/>
              </a:rPr>
              <a:t>(other teleconferences TBD - if SG is renewed)</a:t>
            </a:r>
          </a:p>
          <a:p>
            <a:r>
              <a:rPr lang="en-US" sz="3000" dirty="0" smtClean="0">
                <a:latin typeface="Calibri" panose="020F0502020204030204" pitchFamily="34" charset="0"/>
              </a:rPr>
              <a:t>(March </a:t>
            </a:r>
            <a:r>
              <a:rPr lang="en-US" sz="3000" dirty="0">
                <a:latin typeface="Calibri" panose="020F0502020204030204" pitchFamily="34" charset="0"/>
              </a:rPr>
              <a:t>8-13, 2015, IEEE 802 Plenary meeting in Berlin, Germany </a:t>
            </a:r>
            <a:r>
              <a:rPr lang="en-US" sz="3000" dirty="0" smtClean="0">
                <a:latin typeface="Calibri" panose="020F0502020204030204" pitchFamily="34" charset="0"/>
              </a:rPr>
              <a:t>- </a:t>
            </a:r>
            <a:r>
              <a:rPr lang="en-US" sz="3000" dirty="0">
                <a:latin typeface="Calibri" panose="020F0502020204030204" pitchFamily="34" charset="0"/>
              </a:rPr>
              <a:t>if SG is renewed</a:t>
            </a:r>
            <a:r>
              <a:rPr lang="en-US" sz="3000" dirty="0" smtClean="0">
                <a:latin typeface="Calibri" panose="020F0502020204030204" pitchFamily="34" charset="0"/>
              </a:rPr>
              <a:t>)</a:t>
            </a: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Resources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EC SG Web Page</a:t>
            </a:r>
          </a:p>
          <a:p>
            <a:pPr lvl="1"/>
            <a:r>
              <a:rPr lang="en-US" sz="2600" dirty="0">
                <a:latin typeface="Calibri" panose="020F0502020204030204" pitchFamily="34" charset="0"/>
                <a:hlinkClick r:id="rId2"/>
              </a:rPr>
              <a:t>http://www.ieee802.org/PrivRecsg</a:t>
            </a:r>
            <a:r>
              <a:rPr lang="en-US" sz="2600" dirty="0" smtClean="0">
                <a:latin typeface="Calibri" panose="020F0502020204030204" pitchFamily="34" charset="0"/>
                <a:hlinkClick r:id="rId2"/>
              </a:rPr>
              <a:t>/</a:t>
            </a:r>
            <a:r>
              <a:rPr lang="en-US" sz="2600" dirty="0" smtClean="0">
                <a:latin typeface="Calibri" panose="020F0502020204030204" pitchFamily="34" charset="0"/>
              </a:rPr>
              <a:t> </a:t>
            </a:r>
          </a:p>
          <a:p>
            <a:r>
              <a:rPr lang="en-US" sz="3000" dirty="0" smtClean="0">
                <a:latin typeface="Calibri" panose="020F0502020204030204" pitchFamily="34" charset="0"/>
              </a:rPr>
              <a:t>Mailing list (reflector)</a:t>
            </a:r>
          </a:p>
          <a:p>
            <a:pPr lvl="1"/>
            <a:r>
              <a:rPr lang="en-US" sz="2400" i="1" dirty="0" smtClean="0"/>
              <a:t>stds-802-privacy@listserv.ieee.org </a:t>
            </a:r>
            <a:endParaRPr lang="en-US" sz="2600" dirty="0" smtClean="0">
              <a:latin typeface="Calibri" panose="020F0502020204030204" pitchFamily="34" charset="0"/>
            </a:endParaRPr>
          </a:p>
          <a:p>
            <a:r>
              <a:rPr lang="en-US" sz="3000" dirty="0" smtClean="0">
                <a:latin typeface="Calibri" panose="020F0502020204030204" pitchFamily="34" charset="0"/>
              </a:rPr>
              <a:t>Mentor (document repository)</a:t>
            </a:r>
          </a:p>
          <a:p>
            <a:pPr lvl="1"/>
            <a:r>
              <a:rPr lang="en-US" sz="2600" dirty="0">
                <a:latin typeface="Calibri" panose="020F0502020204030204" pitchFamily="34" charset="0"/>
                <a:hlinkClick r:id="rId3"/>
              </a:rPr>
              <a:t>https://</a:t>
            </a:r>
            <a:r>
              <a:rPr lang="en-US" sz="2600" dirty="0" smtClean="0">
                <a:latin typeface="Calibri" panose="020F0502020204030204" pitchFamily="34" charset="0"/>
                <a:hlinkClick r:id="rId3"/>
              </a:rPr>
              <a:t>mentor.ieee.org/privecsg/documents</a:t>
            </a:r>
            <a:r>
              <a:rPr lang="en-US" sz="2600" dirty="0" smtClean="0">
                <a:latin typeface="Calibri" panose="020F0502020204030204" pitchFamily="34" charset="0"/>
              </a:rPr>
              <a:t> </a:t>
            </a:r>
          </a:p>
          <a:p>
            <a:r>
              <a:rPr lang="en-US" sz="3000" dirty="0" smtClean="0">
                <a:latin typeface="Calibri" panose="020F0502020204030204" pitchFamily="34" charset="0"/>
              </a:rPr>
              <a:t>RFC </a:t>
            </a:r>
            <a:r>
              <a:rPr lang="en-US" sz="3000" dirty="0">
                <a:latin typeface="Calibri" panose="020F0502020204030204" pitchFamily="34" charset="0"/>
              </a:rPr>
              <a:t>6973 - Privacy Considerations for Internet Protocols</a:t>
            </a:r>
            <a:endParaRPr lang="en-US" sz="3000" dirty="0" smtClean="0">
              <a:latin typeface="Calibri" panose="020F0502020204030204" pitchFamily="34" charset="0"/>
            </a:endParaRPr>
          </a:p>
          <a:p>
            <a:pPr lvl="1"/>
            <a:r>
              <a:rPr lang="en-US" sz="2600" dirty="0">
                <a:latin typeface="Calibri" panose="020F0502020204030204" pitchFamily="34" charset="0"/>
                <a:hlinkClick r:id="rId4"/>
              </a:rPr>
              <a:t>http://</a:t>
            </a:r>
            <a:r>
              <a:rPr lang="en-US" sz="2600" dirty="0" smtClean="0">
                <a:latin typeface="Calibri" panose="020F0502020204030204" pitchFamily="34" charset="0"/>
                <a:hlinkClick r:id="rId4"/>
              </a:rPr>
              <a:t>tools.ietf.org/html/rfc6973</a:t>
            </a:r>
            <a:r>
              <a:rPr lang="en-US" sz="2600" dirty="0" smtClean="0">
                <a:latin typeface="Calibri" panose="020F0502020204030204" pitchFamily="34" charset="0"/>
              </a:rPr>
              <a:t> </a:t>
            </a:r>
          </a:p>
        </p:txBody>
      </p:sp>
    </p:spTree>
    <p:extLst>
      <p:ext uri="{BB962C8B-B14F-4D97-AF65-F5344CB8AC3E}">
        <p14:creationId xmlns:p14="http://schemas.microsoft.com/office/powerpoint/2010/main" val="4387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Agenda</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EC SG Background</a:t>
            </a:r>
          </a:p>
          <a:p>
            <a:pPr lvl="1"/>
            <a:r>
              <a:rPr lang="en-US" dirty="0" smtClean="0">
                <a:latin typeface="Calibri" panose="020F0502020204030204" pitchFamily="34" charset="0"/>
              </a:rPr>
              <a:t>Tutorial Summary</a:t>
            </a:r>
          </a:p>
          <a:p>
            <a:pPr lvl="1"/>
            <a:r>
              <a:rPr lang="en-US" dirty="0" smtClean="0">
                <a:latin typeface="Calibri" panose="020F0502020204030204" pitchFamily="34" charset="0"/>
              </a:rPr>
              <a:t>Group’s background and scope</a:t>
            </a:r>
          </a:p>
          <a:p>
            <a:pPr lvl="1"/>
            <a:r>
              <a:rPr lang="en-US" dirty="0" smtClean="0">
                <a:latin typeface="Calibri" panose="020F0502020204030204" pitchFamily="34" charset="0"/>
              </a:rPr>
              <a:t>Call for proposals</a:t>
            </a:r>
          </a:p>
          <a:p>
            <a:pPr lvl="1"/>
            <a:r>
              <a:rPr lang="en-US" dirty="0" smtClean="0">
                <a:latin typeface="Calibri" panose="020F0502020204030204" pitchFamily="34" charset="0"/>
              </a:rPr>
              <a:t>Progress – </a:t>
            </a:r>
            <a:r>
              <a:rPr lang="en-US" dirty="0" err="1" smtClean="0">
                <a:latin typeface="Calibri" panose="020F0502020204030204" pitchFamily="34" charset="0"/>
              </a:rPr>
              <a:t>conf</a:t>
            </a:r>
            <a:r>
              <a:rPr lang="en-US" dirty="0" smtClean="0">
                <a:latin typeface="Calibri" panose="020F0502020204030204" pitchFamily="34" charset="0"/>
              </a:rPr>
              <a:t> call, attendees, list, </a:t>
            </a:r>
            <a:r>
              <a:rPr lang="en-US" dirty="0" err="1" smtClean="0">
                <a:latin typeface="Calibri" panose="020F0502020204030204" pitchFamily="34" charset="0"/>
              </a:rPr>
              <a:t>etc</a:t>
            </a:r>
            <a:endParaRPr lang="en-US" dirty="0" smtClean="0">
              <a:latin typeface="Calibri" panose="020F0502020204030204" pitchFamily="34" charset="0"/>
            </a:endParaRPr>
          </a:p>
          <a:p>
            <a:pPr lvl="1"/>
            <a:r>
              <a:rPr lang="en-US" dirty="0" smtClean="0">
                <a:latin typeface="Calibri" panose="020F0502020204030204" pitchFamily="34" charset="0"/>
              </a:rPr>
              <a:t>Trial history, details and plans</a:t>
            </a:r>
          </a:p>
          <a:p>
            <a:pPr lvl="1"/>
            <a:r>
              <a:rPr lang="en-US" dirty="0" smtClean="0">
                <a:latin typeface="Calibri" panose="020F0502020204030204" pitchFamily="34" charset="0"/>
              </a:rPr>
              <a:t>Timeline</a:t>
            </a:r>
          </a:p>
          <a:p>
            <a:pPr lvl="1"/>
            <a:r>
              <a:rPr lang="en-US" dirty="0" smtClean="0">
                <a:latin typeface="Calibri" panose="020F0502020204030204" pitchFamily="34" charset="0"/>
              </a:rPr>
              <a:t>Resources</a:t>
            </a:r>
          </a:p>
          <a:p>
            <a:pPr lvl="1"/>
            <a:r>
              <a:rPr lang="en-US" dirty="0" smtClean="0">
                <a:latin typeface="Calibri" panose="020F0502020204030204" pitchFamily="34" charset="0"/>
              </a:rPr>
              <a:t>Q&amp;A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IEEE 802 Plenary Meeting</a:t>
            </a:r>
          </a:p>
          <a:p>
            <a:pPr lvl="1" eaLnBrk="1" hangingPunct="1"/>
            <a:r>
              <a:rPr lang="en-US" sz="2400" dirty="0" smtClean="0">
                <a:latin typeface="Calibri" panose="020F0502020204030204" pitchFamily="34" charset="0"/>
                <a:cs typeface="Arial"/>
              </a:rPr>
              <a:t>San Diego, </a:t>
            </a:r>
            <a:r>
              <a:rPr lang="en-US" sz="2400" dirty="0" smtClean="0">
                <a:latin typeface="Calibri" panose="020F0502020204030204" pitchFamily="34" charset="0"/>
              </a:rPr>
              <a:t>July </a:t>
            </a:r>
            <a:r>
              <a:rPr lang="en-US" sz="2400" dirty="0">
                <a:latin typeface="Calibri" panose="020F0502020204030204" pitchFamily="34" charset="0"/>
              </a:rPr>
              <a:t>14</a:t>
            </a:r>
            <a:r>
              <a:rPr lang="en-US" sz="2400" baseline="30000" dirty="0">
                <a:latin typeface="Calibri" panose="020F0502020204030204" pitchFamily="34" charset="0"/>
              </a:rPr>
              <a:t>th</a:t>
            </a:r>
            <a:r>
              <a:rPr lang="en-US" sz="2400" dirty="0">
                <a:latin typeface="Calibri" panose="020F0502020204030204" pitchFamily="34" charset="0"/>
              </a:rPr>
              <a:t> </a:t>
            </a:r>
            <a:r>
              <a:rPr lang="en-US" sz="2400" dirty="0" smtClean="0">
                <a:latin typeface="Calibri" panose="020F0502020204030204" pitchFamily="34" charset="0"/>
              </a:rPr>
              <a:t>2014</a:t>
            </a:r>
            <a:endParaRPr lang="en-US" sz="2400" dirty="0" smtClean="0">
              <a:latin typeface="Calibri" panose="020F0502020204030204" pitchFamily="34" charset="0"/>
              <a:cs typeface="Arial"/>
            </a:endParaRPr>
          </a:p>
          <a:p>
            <a:pPr eaLnBrk="1" hangingPunct="1"/>
            <a:r>
              <a:rPr lang="en-US" sz="2800" dirty="0" smtClean="0">
                <a:latin typeface="Calibri" panose="020F0502020204030204" pitchFamily="34" charset="0"/>
              </a:rPr>
              <a:t>Title</a:t>
            </a:r>
            <a:r>
              <a:rPr lang="en-US" sz="2800" dirty="0">
                <a:latin typeface="Calibri" panose="020F0502020204030204" pitchFamily="34" charset="0"/>
              </a:rPr>
              <a:t>: </a:t>
            </a:r>
            <a:r>
              <a:rPr lang="en-US" sz="2800" dirty="0" smtClean="0">
                <a:latin typeface="Calibri" panose="020F0502020204030204" pitchFamily="34" charset="0"/>
              </a:rPr>
              <a:t> </a:t>
            </a:r>
          </a:p>
          <a:p>
            <a:pPr lvl="1" eaLnBrk="1" hangingPunct="1"/>
            <a:r>
              <a:rPr lang="en-US" sz="2400" dirty="0" smtClean="0">
                <a:latin typeface="Calibri" panose="020F0502020204030204" pitchFamily="34" charset="0"/>
                <a:ea typeface="Arial Italic" charset="0"/>
                <a:cs typeface="Arial"/>
                <a:sym typeface="Arial Italic" charset="0"/>
              </a:rPr>
              <a:t>Pervasive Surveillance of the Internet – Designing </a:t>
            </a:r>
            <a:r>
              <a:rPr lang="en-US" sz="2400" dirty="0">
                <a:latin typeface="Calibri" panose="020F0502020204030204" pitchFamily="34" charset="0"/>
                <a:ea typeface="Arial Italic" charset="0"/>
                <a:cs typeface="Arial"/>
                <a:sym typeface="Arial Italic" charset="0"/>
              </a:rPr>
              <a:t>Privacy into Internet </a:t>
            </a:r>
            <a:r>
              <a:rPr lang="en-US" sz="2400" dirty="0" smtClean="0">
                <a:latin typeface="Calibri" panose="020F0502020204030204" pitchFamily="34" charset="0"/>
                <a:ea typeface="Arial Italic" charset="0"/>
                <a:cs typeface="Arial"/>
                <a:sym typeface="Arial Italic" charset="0"/>
              </a:rPr>
              <a:t>Protocols</a:t>
            </a:r>
          </a:p>
          <a:p>
            <a:pPr eaLnBrk="1" hangingPunct="1"/>
            <a:r>
              <a:rPr lang="en-US" sz="2800" dirty="0" smtClean="0">
                <a:latin typeface="Calibri" panose="020F0502020204030204" pitchFamily="34" charset="0"/>
                <a:cs typeface="Arial"/>
                <a:sym typeface="Arial Italic" charset="0"/>
              </a:rPr>
              <a:t>Speakers</a:t>
            </a:r>
            <a:endParaRPr lang="en-US" sz="2800" dirty="0">
              <a:latin typeface="Calibri" panose="020F0502020204030204" pitchFamily="34" charset="0"/>
              <a:cs typeface="Arial"/>
              <a:sym typeface="Arial Italic" charset="0"/>
            </a:endParaRPr>
          </a:p>
          <a:p>
            <a:pPr marL="971550" lvl="1" indent="-457200" eaLnBrk="1" hangingPunct="1"/>
            <a:r>
              <a:rPr lang="en-US" sz="2400" dirty="0">
                <a:latin typeface="Calibri" panose="020F0502020204030204" pitchFamily="34" charset="0"/>
              </a:rPr>
              <a:t>Ted Hardie (IETF IAB)</a:t>
            </a:r>
          </a:p>
          <a:p>
            <a:pPr marL="971550" lvl="1" indent="-457200" eaLnBrk="1" hangingPunct="1"/>
            <a:r>
              <a:rPr lang="en-US" sz="2400" dirty="0">
                <a:latin typeface="Calibri" panose="020F0502020204030204" pitchFamily="34" charset="0"/>
              </a:rPr>
              <a:t>Alissa Cooper (</a:t>
            </a:r>
            <a:r>
              <a:rPr lang="en-US" sz="2400" dirty="0" smtClean="0">
                <a:latin typeface="Calibri" panose="020F0502020204030204" pitchFamily="34" charset="0"/>
              </a:rPr>
              <a:t>Cisco Systems)</a:t>
            </a:r>
            <a:endParaRPr lang="en-US" sz="2400" dirty="0">
              <a:latin typeface="Calibri" panose="020F0502020204030204" pitchFamily="34" charset="0"/>
            </a:endParaRPr>
          </a:p>
          <a:p>
            <a:pPr marL="971550" lvl="1" indent="-457200" eaLnBrk="1" hangingPunct="1"/>
            <a:r>
              <a:rPr lang="en-US" sz="2400" dirty="0">
                <a:latin typeface="Calibri" panose="020F0502020204030204" pitchFamily="34" charset="0"/>
              </a:rPr>
              <a:t>Lily Chen (NIST)</a:t>
            </a:r>
          </a:p>
          <a:p>
            <a:pPr marL="971550" lvl="1" indent="-457200" eaLnBrk="1" hangingPunct="1"/>
            <a:r>
              <a:rPr lang="en-US" sz="2400" dirty="0">
                <a:latin typeface="Calibri" panose="020F0502020204030204" pitchFamily="34" charset="0"/>
              </a:rPr>
              <a:t>Piers O’Hanlon (Oxford Internet Institute)</a:t>
            </a:r>
          </a:p>
          <a:p>
            <a:pPr marL="971550" lvl="1" indent="-457200" eaLnBrk="1" hangingPunct="1"/>
            <a:r>
              <a:rPr lang="en-US" sz="2400" dirty="0">
                <a:latin typeface="Calibri" panose="020F0502020204030204" pitchFamily="34" charset="0"/>
              </a:rPr>
              <a:t>Juan Carlos Zuniga (</a:t>
            </a:r>
            <a:r>
              <a:rPr lang="en-US" sz="2400" dirty="0" err="1" smtClean="0">
                <a:latin typeface="Calibri" panose="020F0502020204030204" pitchFamily="34" charset="0"/>
              </a:rPr>
              <a:t>InterDigital</a:t>
            </a:r>
            <a:r>
              <a:rPr lang="en-US" sz="2400" dirty="0" smtClean="0">
                <a:latin typeface="Calibri" panose="020F0502020204030204" pitchFamily="34" charset="0"/>
              </a:rPr>
              <a:t> Labs)</a:t>
            </a: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943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6973)</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(RFC </a:t>
            </a:r>
            <a:r>
              <a:rPr lang="en-US" sz="2400" dirty="0">
                <a:latin typeface="Calibri" panose="020F0502020204030204" pitchFamily="34" charset="0"/>
              </a:rPr>
              <a:t>6973 - Privacy Considerations for Internet Protocols) </a:t>
            </a:r>
            <a:r>
              <a:rPr lang="en-US" sz="2400" dirty="0" smtClean="0">
                <a:latin typeface="Calibri" panose="020F0502020204030204" pitchFamily="34" charset="0"/>
              </a:rPr>
              <a:t>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2942714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Background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800" dirty="0">
              <a:latin typeface="Calibri" panose="020F0502020204030204" pitchFamily="34" charset="0"/>
            </a:endParaRPr>
          </a:p>
          <a:p>
            <a:pPr lvl="1" eaLnBrk="1" hangingPunct="1"/>
            <a:r>
              <a:rPr lang="en-US" sz="2400" dirty="0" smtClean="0">
                <a:latin typeface="Calibri" panose="020F0502020204030204" pitchFamily="34" charset="0"/>
              </a:rPr>
              <a:t>Juan </a:t>
            </a:r>
            <a:r>
              <a:rPr lang="en-US" sz="2400" dirty="0">
                <a:latin typeface="Calibri" panose="020F0502020204030204" pitchFamily="34" charset="0"/>
              </a:rPr>
              <a:t>Carlos Zuniga appointed as Chair of </a:t>
            </a:r>
            <a:r>
              <a:rPr lang="en-US" sz="2400" dirty="0" smtClean="0">
                <a:latin typeface="Calibri" panose="020F0502020204030204" pitchFamily="34" charset="0"/>
              </a:rPr>
              <a:t>SG</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Chartered to run until November 2014 with an expectation of renewal through March 2015</a:t>
            </a:r>
          </a:p>
          <a:p>
            <a:pPr lvl="1" eaLnBrk="1" hangingPunct="1"/>
            <a:r>
              <a:rPr lang="en-US" sz="2400" dirty="0">
                <a:latin typeface="Calibri" panose="020F0502020204030204" pitchFamily="34" charset="0"/>
              </a:rPr>
              <a:t>Next IEEE 802 Plenary meeting in November 2014 –        San Antonio, </a:t>
            </a:r>
            <a:r>
              <a:rPr lang="en-US" sz="2400" dirty="0" smtClean="0">
                <a:latin typeface="Calibri" panose="020F0502020204030204" pitchFamily="34" charset="0"/>
              </a:rPr>
              <a:t>TX</a:t>
            </a:r>
          </a:p>
          <a:p>
            <a:pPr lvl="1" eaLnBrk="1" hangingPunct="1"/>
            <a:endParaRPr lang="en-US" sz="2400" dirty="0">
              <a:latin typeface="Calibri" panose="020F0502020204030204" pitchFamily="34" charset="0"/>
            </a:endParaRPr>
          </a:p>
          <a:p>
            <a:pPr eaLnBrk="1" hangingPunct="1"/>
            <a:r>
              <a:rPr lang="en-US" sz="2800" dirty="0" smtClean="0">
                <a:latin typeface="Calibri" panose="020F0502020204030204" pitchFamily="34" charset="0"/>
              </a:rPr>
              <a:t>Advancing work </a:t>
            </a:r>
            <a:r>
              <a:rPr lang="en-US" sz="2800" dirty="0">
                <a:latin typeface="Calibri" panose="020F0502020204030204" pitchFamily="34" charset="0"/>
              </a:rPr>
              <a:t>with teleconferences and email discussions</a:t>
            </a: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424136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Scope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i="1" dirty="0" smtClean="0">
              <a:latin typeface="Calibri" panose="020F0502020204030204" pitchFamily="34" charset="0"/>
            </a:endParaRPr>
          </a:p>
          <a:p>
            <a:pPr marL="0" indent="0" algn="just" eaLnBrk="1" hangingPunct="1">
              <a:buNone/>
            </a:pPr>
            <a:r>
              <a:rPr lang="en-US" sz="2800" i="1" dirty="0" smtClean="0">
                <a:latin typeface="Calibri" panose="020F0502020204030204" pitchFamily="34" charset="0"/>
              </a:rPr>
              <a:t>The </a:t>
            </a:r>
            <a:r>
              <a:rPr lang="en-US" sz="2800" i="1" dirty="0">
                <a:latin typeface="Calibri" panose="020F0502020204030204" pitchFamily="34" charset="0"/>
              </a:rPr>
              <a:t>IEEE 802 Executive Committee (EC) Privacy Recommendation SG will study privacy issues related to IEEE 802 technologies and consider the need for a recommended practice applicable to IEEE 802 protocols. If such a need is identified, the SG will determine whether the IEEE 802 criteria for standards development (CSD) support the initiation of a project and, if so, it will prepare a PAR for consideration by the IEEE 802 Executive Committee.</a:t>
            </a:r>
            <a:endParaRPr lang="en-US" sz="1600" i="1" dirty="0" smtClean="0">
              <a:latin typeface="Calibri" panose="020F0502020204030204" pitchFamily="34" charset="0"/>
            </a:endParaRPr>
          </a:p>
          <a:p>
            <a:pPr marL="2000250" lvl="5" indent="0" algn="just" eaLnBrk="1" hangingPunct="1">
              <a:buNone/>
            </a:pPr>
            <a:endParaRPr lang="en-US" sz="2400" i="1" dirty="0">
              <a:latin typeface="Calibri" panose="020F0502020204030204" pitchFamily="34" charset="0"/>
            </a:endParaRPr>
          </a:p>
          <a:p>
            <a:pPr marL="1543050" lvl="4" indent="0" algn="just" eaLnBrk="1" hangingPunct="1">
              <a:buNone/>
            </a:pPr>
            <a:endParaRPr lang="en-US" sz="1600" i="1"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8284643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Current topics being considered by SG include:</a:t>
            </a:r>
          </a:p>
          <a:p>
            <a:pPr lvl="4" eaLnBrk="1" hangingPunct="1"/>
            <a:endParaRPr lang="en-US" sz="1800" dirty="0" smtClean="0">
              <a:latin typeface="Calibri" panose="020F0502020204030204" pitchFamily="34" charset="0"/>
            </a:endParaRPr>
          </a:p>
          <a:p>
            <a:pPr lvl="1" eaLnBrk="1" hangingPunct="1">
              <a:buNone/>
            </a:pPr>
            <a:r>
              <a:rPr lang="en-US" sz="2400" dirty="0" smtClean="0">
                <a:latin typeface="Calibri" panose="020F0502020204030204" pitchFamily="34" charset="0"/>
              </a:rPr>
              <a:t>(1) </a:t>
            </a:r>
            <a:r>
              <a:rPr lang="en-US" sz="2400" dirty="0">
                <a:latin typeface="Calibri" panose="020F0502020204030204" pitchFamily="34" charset="0"/>
              </a:rPr>
              <a:t>Privacy Issues at Link Layer</a:t>
            </a:r>
          </a:p>
          <a:p>
            <a:pPr lvl="1" eaLnBrk="1" hangingPunct="1">
              <a:buNone/>
            </a:pPr>
            <a:r>
              <a:rPr lang="en-US" sz="2400" dirty="0" smtClean="0">
                <a:latin typeface="Calibri" panose="020F0502020204030204" pitchFamily="34" charset="0"/>
              </a:rPr>
              <a:t>(2) Threat </a:t>
            </a:r>
            <a:r>
              <a:rPr lang="en-US" sz="2400" dirty="0">
                <a:latin typeface="Calibri" panose="020F0502020204030204" pitchFamily="34" charset="0"/>
              </a:rPr>
              <a:t>Model for Privacy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a:t>
            </a:r>
            <a:r>
              <a:rPr lang="en-US" sz="2400" dirty="0" smtClean="0">
                <a:latin typeface="Calibri" panose="020F0502020204030204" pitchFamily="34" charset="0"/>
              </a:rPr>
              <a:t>protocols</a:t>
            </a:r>
            <a:endParaRPr lang="en-US" sz="2400" dirty="0">
              <a:latin typeface="Calibri" panose="020F0502020204030204" pitchFamily="34" charset="0"/>
            </a:endParaRPr>
          </a:p>
          <a:p>
            <a:pPr lvl="1" eaLnBrk="1" hangingPunct="1">
              <a:buNone/>
            </a:pPr>
            <a:r>
              <a:rPr lang="en-US" sz="2400" dirty="0" smtClean="0">
                <a:latin typeface="Calibri" panose="020F0502020204030204" pitchFamily="34" charset="0"/>
              </a:rPr>
              <a:t>(5) Implications of MAC address changes</a:t>
            </a:r>
          </a:p>
          <a:p>
            <a:pPr lvl="1" eaLnBrk="1" hangingPunct="1">
              <a:buNone/>
            </a:pPr>
            <a:r>
              <a:rPr lang="en-US" sz="2400" dirty="0" smtClean="0">
                <a:latin typeface="Calibri" panose="020F0502020204030204" pitchFamily="34" charset="0"/>
              </a:rPr>
              <a:t>(6) Other…</a:t>
            </a:r>
            <a:endParaRPr lang="en-US" sz="2400" dirty="0">
              <a:latin typeface="Calibri" panose="020F0502020204030204" pitchFamily="34" charset="0"/>
            </a:endParaRPr>
          </a:p>
        </p:txBody>
      </p:sp>
    </p:spTree>
    <p:extLst>
      <p:ext uri="{BB962C8B-B14F-4D97-AF65-F5344CB8AC3E}">
        <p14:creationId xmlns:p14="http://schemas.microsoft.com/office/powerpoint/2010/main" val="379332440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8</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on IETF and IEEE meetings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a:latin typeface="Calibri" panose="020F0502020204030204" pitchFamily="34" charset="0"/>
              </a:rPr>
              <a:t>Suggestion to perform an opt-in trial on IETF and IEEE meetings networks to assess performance and implications of </a:t>
            </a:r>
            <a:r>
              <a:rPr lang="en-US" sz="2800" dirty="0" smtClean="0">
                <a:latin typeface="Calibri" panose="020F0502020204030204" pitchFamily="34" charset="0"/>
              </a:rPr>
              <a:t>user’s MAC </a:t>
            </a:r>
            <a:r>
              <a:rPr lang="en-US" sz="2800" dirty="0">
                <a:latin typeface="Calibri" panose="020F0502020204030204" pitchFamily="34" charset="0"/>
              </a:rPr>
              <a:t>address randomization</a:t>
            </a:r>
          </a:p>
          <a:p>
            <a:pPr lvl="1" eaLnBrk="1" hangingPunct="1"/>
            <a:endParaRPr lang="en-US" sz="2400" dirty="0" smtClean="0">
              <a:latin typeface="Calibri" panose="020F0502020204030204" pitchFamily="34" charset="0"/>
            </a:endParaRPr>
          </a:p>
          <a:p>
            <a:pPr lvl="1" eaLnBrk="1" hangingPunct="1"/>
            <a:r>
              <a:rPr lang="en-US" dirty="0" smtClean="0">
                <a:latin typeface="Calibri" panose="020F0502020204030204" pitchFamily="34" charset="0"/>
              </a:rPr>
              <a:t>Similar </a:t>
            </a:r>
            <a:r>
              <a:rPr lang="en-US" dirty="0">
                <a:latin typeface="Calibri" panose="020F0502020204030204" pitchFamily="34" charset="0"/>
              </a:rPr>
              <a:t>to </a:t>
            </a:r>
            <a:r>
              <a:rPr lang="en-US" dirty="0" smtClean="0">
                <a:latin typeface="Calibri" panose="020F0502020204030204" pitchFamily="34" charset="0"/>
              </a:rPr>
              <a:t>“ietf-v6ONLY” SSID</a:t>
            </a:r>
          </a:p>
          <a:p>
            <a:pPr lvl="4" eaLnBrk="1" hangingPunct="1"/>
            <a:endParaRPr lang="en-US" dirty="0">
              <a:latin typeface="Calibri" panose="020F0502020204030204" pitchFamily="34" charset="0"/>
            </a:endParaRPr>
          </a:p>
          <a:p>
            <a:pPr lvl="1" eaLnBrk="1" hangingPunct="1"/>
            <a:r>
              <a:rPr lang="en-US" dirty="0" smtClean="0">
                <a:latin typeface="Calibri" panose="020F0502020204030204" pitchFamily="34" charset="0"/>
              </a:rPr>
              <a:t>Should assess </a:t>
            </a:r>
            <a:r>
              <a:rPr lang="en-US" dirty="0">
                <a:latin typeface="Calibri" panose="020F0502020204030204" pitchFamily="34" charset="0"/>
              </a:rPr>
              <a:t>implications on collisions, DHCP/ND states, router/bridge tables, etc</a:t>
            </a:r>
            <a:r>
              <a:rPr lang="en-US" dirty="0" smtClean="0">
                <a:latin typeface="Calibri" panose="020F0502020204030204" pitchFamily="34" charset="0"/>
              </a:rPr>
              <a:t>.</a:t>
            </a:r>
          </a:p>
          <a:p>
            <a:pPr lvl="5" eaLnBrk="1" hangingPunct="1"/>
            <a:endParaRPr lang="en-US" dirty="0" smtClean="0">
              <a:latin typeface="Calibri" panose="020F0502020204030204" pitchFamily="34" charset="0"/>
            </a:endParaRPr>
          </a:p>
          <a:p>
            <a:pPr lvl="1" eaLnBrk="1" hangingPunct="1"/>
            <a:r>
              <a:rPr lang="en-US" dirty="0" smtClean="0">
                <a:latin typeface="Calibri" panose="020F0502020204030204" pitchFamily="34" charset="0"/>
              </a:rPr>
              <a:t>Details to be worked out…</a:t>
            </a:r>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Technical Presentations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i="1" dirty="0" smtClean="0">
                <a:latin typeface="Calibri" panose="020F0502020204030204" pitchFamily="34" charset="0"/>
              </a:rPr>
              <a:t>Bluetooth </a:t>
            </a:r>
            <a:r>
              <a:rPr lang="en-US" i="1" dirty="0">
                <a:latin typeface="Calibri" panose="020F0502020204030204" pitchFamily="34" charset="0"/>
              </a:rPr>
              <a:t>LE/Smart/v4 </a:t>
            </a:r>
            <a:r>
              <a:rPr lang="en-US" i="1" dirty="0" smtClean="0">
                <a:latin typeface="Calibri" panose="020F0502020204030204" pitchFamily="34" charset="0"/>
              </a:rPr>
              <a:t>Privacy</a:t>
            </a:r>
          </a:p>
          <a:p>
            <a:r>
              <a:rPr lang="en-US" i="1" dirty="0" smtClean="0">
                <a:latin typeface="Calibri" panose="020F0502020204030204" pitchFamily="34" charset="0"/>
              </a:rPr>
              <a:t>Piers O’Hanlon, Oxford Internet Institute, University of Oxford</a:t>
            </a:r>
          </a:p>
          <a:p>
            <a:pPr lvl="1"/>
            <a:r>
              <a:rPr lang="en-US" i="1" dirty="0" smtClean="0">
                <a:latin typeface="Calibri" panose="020F0502020204030204" pitchFamily="34" charset="0"/>
              </a:rPr>
              <a:t>Static </a:t>
            </a:r>
            <a:r>
              <a:rPr lang="en-US" i="1" dirty="0">
                <a:latin typeface="Calibri" panose="020F0502020204030204" pitchFamily="34" charset="0"/>
              </a:rPr>
              <a:t>random addresses</a:t>
            </a:r>
          </a:p>
          <a:p>
            <a:pPr lvl="2"/>
            <a:r>
              <a:rPr lang="en-US" i="1" dirty="0" err="1">
                <a:latin typeface="Calibri" panose="020F0502020204030204" pitchFamily="34" charset="0"/>
              </a:rPr>
              <a:t>Initialised</a:t>
            </a:r>
            <a:r>
              <a:rPr lang="en-US" i="1" dirty="0">
                <a:latin typeface="Calibri" panose="020F0502020204030204" pitchFamily="34" charset="0"/>
              </a:rPr>
              <a:t> at power on</a:t>
            </a:r>
          </a:p>
          <a:p>
            <a:pPr lvl="1"/>
            <a:r>
              <a:rPr lang="en-US" i="1" dirty="0">
                <a:latin typeface="Calibri" panose="020F0502020204030204" pitchFamily="34" charset="0"/>
              </a:rPr>
              <a:t>Private random addresses</a:t>
            </a:r>
          </a:p>
          <a:p>
            <a:pPr lvl="2"/>
            <a:r>
              <a:rPr lang="en-US" i="1" dirty="0">
                <a:latin typeface="Calibri" panose="020F0502020204030204" pitchFamily="34" charset="0"/>
              </a:rPr>
              <a:t>Non-Resolvable</a:t>
            </a:r>
          </a:p>
          <a:p>
            <a:pPr lvl="2"/>
            <a:r>
              <a:rPr lang="en-US" i="1" dirty="0">
                <a:latin typeface="Calibri" panose="020F0502020204030204" pitchFamily="34" charset="0"/>
              </a:rPr>
              <a:t>Resolvable using a shared secret key</a:t>
            </a:r>
          </a:p>
          <a:p>
            <a:pPr lvl="1"/>
            <a:endParaRPr lang="en-US" i="1" dirty="0">
              <a:latin typeface="Calibri" panose="020F0502020204030204" pitchFamily="34" charset="0"/>
            </a:endParaRPr>
          </a:p>
          <a:p>
            <a:pPr lvl="1"/>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2372</TotalTime>
  <Words>682</Words>
  <Application>Microsoft Office PowerPoint</Application>
  <PresentationFormat>On-screen Show (4:3)</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IEEE 802 EC Privacy Recommendation Study Group Update to 802 WGs @ Sept Interim meetings</vt:lpstr>
      <vt:lpstr>Agenda</vt:lpstr>
      <vt:lpstr>IEEE 802 Internet Privacy Tutorial</vt:lpstr>
      <vt:lpstr>IEEE 802 Internet Privacy Tutorial - Summary</vt:lpstr>
      <vt:lpstr>IEEE 802 EC Privacy SG – Background </vt:lpstr>
      <vt:lpstr>IEEE 802 EC Privacy SG – Scope </vt:lpstr>
      <vt:lpstr>Call for Contributions  </vt:lpstr>
      <vt:lpstr>Trial on IETF and IEEE meetings</vt:lpstr>
      <vt:lpstr>Technical Presentations</vt:lpstr>
      <vt:lpstr>Next Steps</vt:lpstr>
      <vt:lpstr>Upcoming EC SG meetings</vt:lpstr>
      <vt:lpstr>Resources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187</cp:revision>
  <cp:lastPrinted>1998-02-10T13:28:06Z</cp:lastPrinted>
  <dcterms:created xsi:type="dcterms:W3CDTF">2011-12-30T17:06:23Z</dcterms:created>
  <dcterms:modified xsi:type="dcterms:W3CDTF">2014-09-09T00:07:35Z</dcterms:modified>
</cp:coreProperties>
</file>