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75" r:id="rId4"/>
    <p:sldId id="276" r:id="rId5"/>
    <p:sldId id="277" r:id="rId6"/>
    <p:sldId id="278" r:id="rId7"/>
    <p:sldId id="271" r:id="rId8"/>
    <p:sldId id="266" r:id="rId9"/>
    <p:sldId id="283" r:id="rId10"/>
    <p:sldId id="281" r:id="rId11"/>
    <p:sldId id="289" r:id="rId12"/>
    <p:sldId id="290" r:id="rId13"/>
    <p:sldId id="291" r:id="rId14"/>
    <p:sldId id="294" r:id="rId15"/>
    <p:sldId id="292" r:id="rId16"/>
    <p:sldId id="293" r:id="rId17"/>
    <p:sldId id="282" r:id="rId18"/>
    <p:sldId id="285"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90" d="100"/>
          <a:sy n="90" d="100"/>
        </p:scale>
        <p:origin x="-414" y="-114"/>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6" y="76200"/>
            <a:ext cx="2100254" cy="307777"/>
          </a:xfrm>
          <a:prstGeom prst="rect">
            <a:avLst/>
          </a:prstGeom>
        </p:spPr>
        <p:txBody>
          <a:bodyPr wrap="none">
            <a:spAutoFit/>
          </a:bodyPr>
          <a:lstStyle/>
          <a:p>
            <a:pPr algn="r"/>
            <a:r>
              <a:rPr lang="en-US" sz="1400" b="1" dirty="0" smtClean="0"/>
              <a:t>privecsg-14-0004-01-ecsg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3817347fdb37efa239a354f3da2e6bf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yrcplus.com/cnums.asp?bwebid=8369444&amp;ppc=542167&amp;num=1&amp;num2=1719-867-157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September 3</a:t>
            </a:r>
            <a:r>
              <a:rPr lang="en-US" baseline="30000" dirty="0" smtClean="0">
                <a:latin typeface="Calibri" panose="020F0502020204030204" pitchFamily="34" charset="0"/>
              </a:rPr>
              <a:t>rd</a:t>
            </a:r>
            <a:r>
              <a:rPr lang="en-US" dirty="0" smtClean="0">
                <a:latin typeface="Calibri" panose="020F0502020204030204" pitchFamily="34" charset="0"/>
              </a:rPr>
              <a:t>, 2014,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smtClean="0">
                <a:latin typeface="Calibri" panose="020F0502020204030204" pitchFamily="34" charset="0"/>
              </a:rPr>
              <a:t>2014-09-03</a:t>
            </a:r>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a:t>
            </a:r>
            <a:r>
              <a:rPr lang="en-US" sz="2800" dirty="0" err="1" smtClean="0">
                <a:latin typeface="Calibri" panose="020F0502020204030204" pitchFamily="34" charset="0"/>
              </a:rPr>
              <a:t>InterDigital</a:t>
            </a:r>
            <a:r>
              <a:rPr lang="en-US" sz="2800" dirty="0" smtClean="0">
                <a:latin typeface="Calibri" panose="020F0502020204030204" pitchFamily="34" charset="0"/>
              </a:rPr>
              <a:t>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Agenda approved as posted</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None at this time</a:t>
            </a:r>
          </a:p>
          <a:p>
            <a:r>
              <a:rPr lang="en-US" dirty="0" smtClean="0">
                <a:latin typeface="Calibri" panose="020F0502020204030204" pitchFamily="34" charset="0"/>
              </a:rPr>
              <a:t>Reports</a:t>
            </a:r>
          </a:p>
          <a:p>
            <a:pPr lvl="1"/>
            <a:r>
              <a:rPr lang="en-US" dirty="0" smtClean="0">
                <a:latin typeface="Calibri" panose="020F0502020204030204" pitchFamily="34" charset="0"/>
              </a:rPr>
              <a:t>Group’s Introduction</a:t>
            </a:r>
          </a:p>
          <a:p>
            <a:pPr lvl="2"/>
            <a:r>
              <a:rPr lang="en-US" dirty="0" smtClean="0">
                <a:latin typeface="Calibri" panose="020F0502020204030204" pitchFamily="34" charset="0"/>
              </a:rPr>
              <a:t>Tutorial summary</a:t>
            </a:r>
          </a:p>
          <a:p>
            <a:pPr lvl="2"/>
            <a:r>
              <a:rPr lang="en-US" dirty="0" smtClean="0">
                <a:latin typeface="Calibri" panose="020F0502020204030204" pitchFamily="34" charset="0"/>
              </a:rPr>
              <a:t>Chartering of EC Privacy Recommendation SG</a:t>
            </a:r>
          </a:p>
          <a:p>
            <a:pPr lvl="2"/>
            <a:r>
              <a:rPr lang="en-US" dirty="0" smtClean="0">
                <a:latin typeface="Calibri" panose="020F0502020204030204" pitchFamily="34" charset="0"/>
              </a:rPr>
              <a:t>Study Group’s Scope and Plans</a:t>
            </a:r>
          </a:p>
          <a:p>
            <a:pPr lvl="2"/>
            <a:endParaRPr lang="en-US" dirty="0" smtClean="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smtClean="0">
                <a:latin typeface="Calibri" panose="020F0502020204030204" pitchFamily="34" charset="0"/>
                <a:cs typeface="Arial"/>
              </a:rPr>
              <a:t>IEEE 802 Plenary Meeting</a:t>
            </a:r>
          </a:p>
          <a:p>
            <a:pPr lvl="1" eaLnBrk="1" hangingPunct="1"/>
            <a:r>
              <a:rPr lang="en-US" sz="2400" dirty="0" smtClean="0">
                <a:latin typeface="Calibri" panose="020F0502020204030204" pitchFamily="34" charset="0"/>
                <a:cs typeface="Arial"/>
              </a:rPr>
              <a:t>San Diego, </a:t>
            </a:r>
            <a:r>
              <a:rPr lang="en-US" sz="2400" dirty="0" smtClean="0">
                <a:latin typeface="Calibri" panose="020F0502020204030204" pitchFamily="34" charset="0"/>
              </a:rPr>
              <a:t>July </a:t>
            </a:r>
            <a:r>
              <a:rPr lang="en-US" sz="2400" dirty="0">
                <a:latin typeface="Calibri" panose="020F0502020204030204" pitchFamily="34" charset="0"/>
              </a:rPr>
              <a:t>14</a:t>
            </a:r>
            <a:r>
              <a:rPr lang="en-US" sz="2400" baseline="30000" dirty="0">
                <a:latin typeface="Calibri" panose="020F0502020204030204" pitchFamily="34" charset="0"/>
              </a:rPr>
              <a:t>th</a:t>
            </a:r>
            <a:r>
              <a:rPr lang="en-US" sz="2400" dirty="0">
                <a:latin typeface="Calibri" panose="020F0502020204030204" pitchFamily="34" charset="0"/>
              </a:rPr>
              <a:t> </a:t>
            </a:r>
            <a:r>
              <a:rPr lang="en-US" sz="2400" dirty="0" smtClean="0">
                <a:latin typeface="Calibri" panose="020F0502020204030204" pitchFamily="34" charset="0"/>
              </a:rPr>
              <a:t>2014</a:t>
            </a:r>
            <a:endParaRPr lang="en-US" sz="2400" dirty="0" smtClean="0">
              <a:latin typeface="Calibri" panose="020F0502020204030204" pitchFamily="34" charset="0"/>
              <a:cs typeface="Arial"/>
            </a:endParaRPr>
          </a:p>
          <a:p>
            <a:pPr eaLnBrk="1" hangingPunct="1"/>
            <a:r>
              <a:rPr lang="en-US" sz="2800" dirty="0" smtClean="0">
                <a:latin typeface="Calibri" panose="020F0502020204030204" pitchFamily="34" charset="0"/>
              </a:rPr>
              <a:t>Title</a:t>
            </a:r>
            <a:r>
              <a:rPr lang="en-US" sz="2800" dirty="0">
                <a:latin typeface="Calibri" panose="020F0502020204030204" pitchFamily="34" charset="0"/>
              </a:rPr>
              <a:t>: </a:t>
            </a:r>
            <a:r>
              <a:rPr lang="en-US" sz="2800" dirty="0" smtClean="0">
                <a:latin typeface="Calibri" panose="020F0502020204030204" pitchFamily="34" charset="0"/>
              </a:rPr>
              <a:t> </a:t>
            </a:r>
          </a:p>
          <a:p>
            <a:pPr lvl="1" eaLnBrk="1" hangingPunct="1"/>
            <a:r>
              <a:rPr lang="en-US" sz="2400" dirty="0" smtClean="0">
                <a:latin typeface="Calibri" panose="020F0502020204030204" pitchFamily="34" charset="0"/>
                <a:ea typeface="Arial Italic" charset="0"/>
                <a:cs typeface="Arial"/>
                <a:sym typeface="Arial Italic" charset="0"/>
              </a:rPr>
              <a:t>Pervasive Surveillance of the Internet – Designing </a:t>
            </a:r>
            <a:r>
              <a:rPr lang="en-US" sz="2400" dirty="0">
                <a:latin typeface="Calibri" panose="020F0502020204030204" pitchFamily="34" charset="0"/>
                <a:ea typeface="Arial Italic" charset="0"/>
                <a:cs typeface="Arial"/>
                <a:sym typeface="Arial Italic" charset="0"/>
              </a:rPr>
              <a:t>Privacy into Internet </a:t>
            </a:r>
            <a:r>
              <a:rPr lang="en-US" sz="2400" dirty="0" smtClean="0">
                <a:latin typeface="Calibri" panose="020F0502020204030204" pitchFamily="34" charset="0"/>
                <a:ea typeface="Arial Italic" charset="0"/>
                <a:cs typeface="Arial"/>
                <a:sym typeface="Arial Italic" charset="0"/>
              </a:rPr>
              <a:t>Protocols</a:t>
            </a:r>
          </a:p>
          <a:p>
            <a:pPr eaLnBrk="1" hangingPunct="1"/>
            <a:r>
              <a:rPr lang="en-US" sz="2800" dirty="0" smtClean="0">
                <a:latin typeface="Calibri" panose="020F0502020204030204" pitchFamily="34" charset="0"/>
                <a:cs typeface="Arial"/>
                <a:sym typeface="Arial Italic" charset="0"/>
              </a:rPr>
              <a:t>Speakers</a:t>
            </a:r>
            <a:endParaRPr lang="en-US" sz="2800" dirty="0">
              <a:latin typeface="Calibri" panose="020F0502020204030204" pitchFamily="34" charset="0"/>
              <a:cs typeface="Arial"/>
              <a:sym typeface="Arial Italic" charset="0"/>
            </a:endParaRPr>
          </a:p>
          <a:p>
            <a:pPr marL="971550" lvl="1" indent="-457200" eaLnBrk="1" hangingPunct="1"/>
            <a:r>
              <a:rPr lang="en-US" sz="2400" dirty="0">
                <a:latin typeface="Calibri" panose="020F0502020204030204" pitchFamily="34" charset="0"/>
              </a:rPr>
              <a:t>Ted Hardie (IETF IAB)</a:t>
            </a:r>
          </a:p>
          <a:p>
            <a:pPr marL="971550" lvl="1" indent="-457200" eaLnBrk="1" hangingPunct="1"/>
            <a:r>
              <a:rPr lang="en-US" sz="2400" dirty="0">
                <a:latin typeface="Calibri" panose="020F0502020204030204" pitchFamily="34" charset="0"/>
              </a:rPr>
              <a:t>Alissa Cooper (</a:t>
            </a:r>
            <a:r>
              <a:rPr lang="en-US" sz="2400" dirty="0" smtClean="0">
                <a:latin typeface="Calibri" panose="020F0502020204030204" pitchFamily="34" charset="0"/>
              </a:rPr>
              <a:t>Cisco Systems)</a:t>
            </a:r>
            <a:endParaRPr lang="en-US" sz="2400" dirty="0">
              <a:latin typeface="Calibri" panose="020F0502020204030204" pitchFamily="34" charset="0"/>
            </a:endParaRPr>
          </a:p>
          <a:p>
            <a:pPr marL="971550" lvl="1" indent="-457200" eaLnBrk="1" hangingPunct="1"/>
            <a:r>
              <a:rPr lang="en-US" sz="2400" dirty="0">
                <a:latin typeface="Calibri" panose="020F0502020204030204" pitchFamily="34" charset="0"/>
              </a:rPr>
              <a:t>Lily Chen (NIST)</a:t>
            </a:r>
          </a:p>
          <a:p>
            <a:pPr marL="971550" lvl="1" indent="-457200" eaLnBrk="1" hangingPunct="1"/>
            <a:r>
              <a:rPr lang="en-US" sz="2400" dirty="0">
                <a:latin typeface="Calibri" panose="020F0502020204030204" pitchFamily="34" charset="0"/>
              </a:rPr>
              <a:t>Piers O’Hanlon (Oxford Internet Institute)</a:t>
            </a:r>
          </a:p>
          <a:p>
            <a:pPr marL="971550" lvl="1" indent="-457200" eaLnBrk="1" hangingPunct="1"/>
            <a:r>
              <a:rPr lang="en-US" sz="2400" dirty="0">
                <a:latin typeface="Calibri" panose="020F0502020204030204" pitchFamily="34" charset="0"/>
              </a:rPr>
              <a:t>Juan Carlos Zuniga (</a:t>
            </a:r>
            <a:r>
              <a:rPr lang="en-US" sz="2400" dirty="0" err="1" smtClean="0">
                <a:latin typeface="Calibri" panose="020F0502020204030204" pitchFamily="34" charset="0"/>
              </a:rPr>
              <a:t>InterDigital</a:t>
            </a:r>
            <a:r>
              <a:rPr lang="en-US" sz="2400" dirty="0" smtClean="0">
                <a:latin typeface="Calibri" panose="020F0502020204030204" pitchFamily="34" charset="0"/>
              </a:rPr>
              <a:t> Labs)</a:t>
            </a: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943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Internet Privacy Tutorial - Summary</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074737"/>
            <a:ext cx="8686800" cy="5588000"/>
          </a:xfrm>
        </p:spPr>
        <p:txBody>
          <a:bodyPr/>
          <a:lstStyle/>
          <a:p>
            <a:pPr lvl="2" eaLnBrk="1" hangingPunct="1"/>
            <a:endParaRPr lang="en-US" sz="1600" dirty="0" smtClean="0">
              <a:latin typeface="Calibri" panose="020F0502020204030204" pitchFamily="34" charset="0"/>
            </a:endParaRPr>
          </a:p>
          <a:p>
            <a:pPr eaLnBrk="1" hangingPunct="1"/>
            <a:r>
              <a:rPr lang="en-US" sz="2400" dirty="0" smtClean="0">
                <a:latin typeface="Calibri" panose="020F0502020204030204" pitchFamily="34" charset="0"/>
              </a:rPr>
              <a:t>The Tutorial provided an update on the recent concerns about Internet privacy, the actions that IETF is taking, and the guidelines that are being followed when developing new specifications (e.g. RFC 6973)</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Highlighted Privacy concerns applicable specifically to Link Layer technologies, and provided suggestions on how IEEE 802 can help addressing them</a:t>
            </a:r>
          </a:p>
          <a:p>
            <a:pPr lvl="1" eaLnBrk="1" hangingPunct="1"/>
            <a:endParaRPr lang="en-US" sz="2000" dirty="0" smtClean="0">
              <a:latin typeface="Calibri" panose="020F0502020204030204" pitchFamily="34" charset="0"/>
            </a:endParaRPr>
          </a:p>
          <a:p>
            <a:pPr eaLnBrk="1" hangingPunct="1"/>
            <a:r>
              <a:rPr lang="en-US" sz="2400" dirty="0" smtClean="0">
                <a:latin typeface="Calibri" panose="020F0502020204030204" pitchFamily="34" charset="0"/>
              </a:rPr>
              <a:t>The idea of developing an </a:t>
            </a:r>
            <a:r>
              <a:rPr lang="en-US" sz="2400" dirty="0">
                <a:latin typeface="Calibri" panose="020F0502020204030204" pitchFamily="34" charset="0"/>
              </a:rPr>
              <a:t>IEEE 802 </a:t>
            </a:r>
            <a:r>
              <a:rPr lang="en-US" sz="2400" dirty="0" smtClean="0">
                <a:latin typeface="Calibri" panose="020F0502020204030204" pitchFamily="34" charset="0"/>
              </a:rPr>
              <a:t>recommended practices document, similar to the one produced by IETF (RFC 6973) was suggested and supported by several IEEE 802 members from different WGs</a:t>
            </a:r>
          </a:p>
          <a:p>
            <a:pPr lvl="1" eaLnBrk="1" hangingPunct="1"/>
            <a:endParaRPr lang="en-US" sz="2400" dirty="0" smtClean="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229427142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eaLnBrk="1" hangingPunct="1"/>
            <a:r>
              <a:rPr lang="en-US" sz="2800" dirty="0" smtClean="0">
                <a:latin typeface="Calibri" panose="020F0502020204030204" pitchFamily="34" charset="0"/>
              </a:rPr>
              <a:t>Creation </a:t>
            </a:r>
            <a:r>
              <a:rPr lang="en-US" sz="2800" dirty="0">
                <a:latin typeface="Calibri" panose="020F0502020204030204" pitchFamily="34" charset="0"/>
              </a:rPr>
              <a:t>of an Executive Committee Study Group on Privacy </a:t>
            </a:r>
            <a:r>
              <a:rPr lang="en-US" sz="2800" dirty="0" smtClean="0">
                <a:latin typeface="Calibri" panose="020F0502020204030204" pitchFamily="34" charset="0"/>
              </a:rPr>
              <a:t>Recommendations (2014-07-18)</a:t>
            </a:r>
            <a:endParaRPr lang="en-US" sz="2800" dirty="0">
              <a:latin typeface="Calibri" panose="020F0502020204030204" pitchFamily="34" charset="0"/>
            </a:endParaRPr>
          </a:p>
          <a:p>
            <a:pPr lvl="1" eaLnBrk="1" hangingPunct="1"/>
            <a:r>
              <a:rPr lang="en-US" sz="2400" dirty="0" smtClean="0">
                <a:latin typeface="Calibri" panose="020F0502020204030204" pitchFamily="34" charset="0"/>
              </a:rPr>
              <a:t>Juan </a:t>
            </a:r>
            <a:r>
              <a:rPr lang="en-US" sz="2400" dirty="0">
                <a:latin typeface="Calibri" panose="020F0502020204030204" pitchFamily="34" charset="0"/>
              </a:rPr>
              <a:t>Carlos Zuniga appointed as Chair of </a:t>
            </a:r>
            <a:r>
              <a:rPr lang="en-US" sz="2400" dirty="0" smtClean="0">
                <a:latin typeface="Calibri" panose="020F0502020204030204" pitchFamily="34" charset="0"/>
              </a:rPr>
              <a:t>SG</a:t>
            </a:r>
          </a:p>
          <a:p>
            <a:pPr lvl="1" eaLnBrk="1" hangingPunct="1"/>
            <a:endParaRPr lang="en-US" sz="2400" dirty="0">
              <a:latin typeface="Calibri" panose="020F0502020204030204" pitchFamily="34" charset="0"/>
            </a:endParaRPr>
          </a:p>
          <a:p>
            <a:pPr eaLnBrk="1" hangingPunct="1"/>
            <a:r>
              <a:rPr lang="en-US" sz="2800" dirty="0">
                <a:latin typeface="Calibri" panose="020F0502020204030204" pitchFamily="34" charset="0"/>
              </a:rPr>
              <a:t>Chartered to run until November 2014 with an expectation of renewal through March 2015</a:t>
            </a:r>
          </a:p>
          <a:p>
            <a:pPr lvl="1" eaLnBrk="1" hangingPunct="1"/>
            <a:r>
              <a:rPr lang="en-US" sz="2400" dirty="0">
                <a:latin typeface="Calibri" panose="020F0502020204030204" pitchFamily="34" charset="0"/>
              </a:rPr>
              <a:t>Next IEEE 802 Plenary meeting in November 2014 –        San Antonio, </a:t>
            </a:r>
            <a:r>
              <a:rPr lang="en-US" sz="2400" dirty="0" smtClean="0">
                <a:latin typeface="Calibri" panose="020F0502020204030204" pitchFamily="34" charset="0"/>
              </a:rPr>
              <a:t>TX</a:t>
            </a:r>
          </a:p>
          <a:p>
            <a:pPr lvl="1" eaLnBrk="1" hangingPunct="1"/>
            <a:endParaRPr lang="en-US" sz="2400" dirty="0">
              <a:latin typeface="Calibri" panose="020F0502020204030204" pitchFamily="34" charset="0"/>
            </a:endParaRPr>
          </a:p>
          <a:p>
            <a:pPr eaLnBrk="1" hangingPunct="1"/>
            <a:r>
              <a:rPr lang="en-US" sz="2800" dirty="0">
                <a:latin typeface="Calibri" panose="020F0502020204030204" pitchFamily="34" charset="0"/>
              </a:rPr>
              <a:t>Planning to advance work with teleconferences and email discussions</a:t>
            </a:r>
          </a:p>
          <a:p>
            <a:pPr lvl="4" eaLnBrk="1" hangingPunct="1"/>
            <a:endParaRPr lang="en-US" sz="1600" dirty="0">
              <a:latin typeface="Calibri" panose="020F0502020204030204" pitchFamily="34" charset="0"/>
            </a:endParaRPr>
          </a:p>
          <a:p>
            <a:pPr lvl="5" eaLnBrk="1" hangingPunct="1"/>
            <a:endParaRPr lang="en-US" sz="2400" dirty="0">
              <a:latin typeface="Calibri" panose="020F0502020204030204" pitchFamily="34" charset="0"/>
            </a:endParaRPr>
          </a:p>
          <a:p>
            <a:pPr lvl="4" eaLnBrk="1" hangingPunct="1"/>
            <a:endParaRPr lang="en-US" sz="16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44241368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IEEE 802 EC Privacy SG - Scope</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143000"/>
            <a:ext cx="8229600" cy="5562600"/>
          </a:xfrm>
        </p:spPr>
        <p:txBody>
          <a:bodyPr/>
          <a:lstStyle/>
          <a:p>
            <a:pPr marL="0" indent="0" algn="just" eaLnBrk="1" hangingPunct="1">
              <a:buNone/>
            </a:pPr>
            <a:endParaRPr lang="en-US" sz="2800" i="1" dirty="0" smtClean="0">
              <a:latin typeface="Calibri" panose="020F0502020204030204" pitchFamily="34" charset="0"/>
            </a:endParaRPr>
          </a:p>
          <a:p>
            <a:pPr marL="0" indent="0" algn="just" eaLnBrk="1" hangingPunct="1">
              <a:buNone/>
            </a:pPr>
            <a:r>
              <a:rPr lang="en-US" sz="2800" i="1" dirty="0" smtClean="0">
                <a:latin typeface="Calibri" panose="020F0502020204030204" pitchFamily="34" charset="0"/>
              </a:rPr>
              <a:t>The </a:t>
            </a:r>
            <a:r>
              <a:rPr lang="en-US" sz="2800" i="1" dirty="0">
                <a:latin typeface="Calibri" panose="020F0502020204030204" pitchFamily="34" charset="0"/>
              </a:rPr>
              <a:t>IEEE 802 Executive Committee (EC) Privacy Recommendation SG will study privacy issues related to IEEE 802 technologies and consider the need for a recommended practice applicable to IEEE 802 protocols. If such a need is identified, the SG will determine whether the IEEE 802 criteria for standards development (CSD) support the initiation of a project and, if so, it will prepare a PAR for consideration by the IEEE 802 Executive Committee.</a:t>
            </a:r>
            <a:endParaRPr lang="en-US" sz="1600" i="1" dirty="0" smtClean="0">
              <a:latin typeface="Calibri" panose="020F0502020204030204" pitchFamily="34" charset="0"/>
            </a:endParaRPr>
          </a:p>
          <a:p>
            <a:pPr marL="2000250" lvl="5" indent="0" algn="just" eaLnBrk="1" hangingPunct="1">
              <a:buNone/>
            </a:pPr>
            <a:endParaRPr lang="en-US" sz="2400" i="1" dirty="0">
              <a:latin typeface="Calibri" panose="020F0502020204030204" pitchFamily="34" charset="0"/>
            </a:endParaRPr>
          </a:p>
          <a:p>
            <a:pPr marL="1543050" lvl="4" indent="0" algn="just" eaLnBrk="1" hangingPunct="1">
              <a:buNone/>
            </a:pPr>
            <a:endParaRPr lang="en-US" sz="1600" i="1" dirty="0">
              <a:latin typeface="Calibri" panose="020F0502020204030204" pitchFamily="34" charset="0"/>
            </a:endParaRPr>
          </a:p>
          <a:p>
            <a:pPr algn="just"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82846438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1"/>
          <p:cNvSpPr>
            <a:spLocks noGrp="1" noChangeArrowheads="1"/>
          </p:cNvSpPr>
          <p:nvPr>
            <p:ph type="title"/>
          </p:nvPr>
        </p:nvSpPr>
        <p:spPr>
          <a:xfrm>
            <a:off x="457200" y="427038"/>
            <a:ext cx="8229600" cy="1173162"/>
          </a:xfrm>
        </p:spPr>
        <p:txBody>
          <a:bodyPr/>
          <a:lstStyle/>
          <a:p>
            <a:pPr eaLnBrk="1" hangingPunct="1"/>
            <a:r>
              <a:rPr lang="en-US" dirty="0" smtClean="0">
                <a:latin typeface="Calibri" panose="020F0502020204030204" pitchFamily="34" charset="0"/>
              </a:rPr>
              <a:t>802 EC Privacy SG Call for Contributions </a:t>
            </a:r>
            <a:br>
              <a:rPr lang="en-US" dirty="0" smtClean="0">
                <a:latin typeface="Calibri" panose="020F0502020204030204" pitchFamily="34" charset="0"/>
              </a:rPr>
            </a:b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Current topics being considered by SG include:</a:t>
            </a:r>
          </a:p>
          <a:p>
            <a:pPr lvl="4" eaLnBrk="1" hangingPunct="1"/>
            <a:endParaRPr lang="en-US" sz="1800" dirty="0" smtClean="0">
              <a:latin typeface="Calibri" panose="020F0502020204030204" pitchFamily="34" charset="0"/>
            </a:endParaRPr>
          </a:p>
          <a:p>
            <a:pPr lvl="1" eaLnBrk="1" hangingPunct="1">
              <a:buNone/>
            </a:pPr>
            <a:r>
              <a:rPr lang="en-US" sz="2400" dirty="0" smtClean="0">
                <a:latin typeface="Calibri" panose="020F0502020204030204" pitchFamily="34" charset="0"/>
              </a:rPr>
              <a:t>(1) </a:t>
            </a:r>
            <a:r>
              <a:rPr lang="en-US" sz="2400" dirty="0">
                <a:latin typeface="Calibri" panose="020F0502020204030204" pitchFamily="34" charset="0"/>
              </a:rPr>
              <a:t>Privacy Issues at Link Layer</a:t>
            </a:r>
          </a:p>
          <a:p>
            <a:pPr lvl="1" eaLnBrk="1" hangingPunct="1">
              <a:buNone/>
            </a:pPr>
            <a:r>
              <a:rPr lang="en-US" sz="2400" dirty="0" smtClean="0">
                <a:latin typeface="Calibri" panose="020F0502020204030204" pitchFamily="34" charset="0"/>
              </a:rPr>
              <a:t>(2) Threat </a:t>
            </a:r>
            <a:r>
              <a:rPr lang="en-US" sz="2400" dirty="0">
                <a:latin typeface="Calibri" panose="020F0502020204030204" pitchFamily="34" charset="0"/>
              </a:rPr>
              <a:t>Model for Privacy at Link Layer</a:t>
            </a:r>
          </a:p>
          <a:p>
            <a:pPr lvl="1" eaLnBrk="1" hangingPunct="1">
              <a:buNone/>
            </a:pPr>
            <a:r>
              <a:rPr lang="en-US" sz="2400" dirty="0" smtClean="0">
                <a:latin typeface="Calibri" panose="020F0502020204030204" pitchFamily="34" charset="0"/>
              </a:rPr>
              <a:t>(3) Proposals </a:t>
            </a:r>
            <a:r>
              <a:rPr lang="en-US" sz="2400" dirty="0">
                <a:latin typeface="Calibri" panose="020F0502020204030204" pitchFamily="34" charset="0"/>
              </a:rPr>
              <a:t>regarding functionalities in IEEE 802 protocols to improve Privacy</a:t>
            </a:r>
          </a:p>
          <a:p>
            <a:pPr lvl="1" eaLnBrk="1" hangingPunct="1">
              <a:buNone/>
            </a:pPr>
            <a:r>
              <a:rPr lang="en-US" sz="2400" dirty="0" smtClean="0">
                <a:latin typeface="Calibri" panose="020F0502020204030204" pitchFamily="34" charset="0"/>
              </a:rPr>
              <a:t>(4) Proposals </a:t>
            </a:r>
            <a:r>
              <a:rPr lang="en-US" sz="2400" dirty="0">
                <a:latin typeface="Calibri" panose="020F0502020204030204" pitchFamily="34" charset="0"/>
              </a:rPr>
              <a:t>regarding measuring levels of Privacy on Internet protocols</a:t>
            </a:r>
          </a:p>
          <a:p>
            <a:pPr lvl="1" eaLnBrk="1" hangingPunct="1">
              <a:buNone/>
            </a:pPr>
            <a:r>
              <a:rPr lang="en-US" sz="2400" dirty="0" smtClean="0">
                <a:latin typeface="Calibri" panose="020F0502020204030204" pitchFamily="34" charset="0"/>
              </a:rPr>
              <a:t>(5) Other…</a:t>
            </a:r>
            <a:endParaRPr lang="en-US" sz="2400" dirty="0">
              <a:latin typeface="Calibri" panose="020F0502020204030204" pitchFamily="34" charset="0"/>
            </a:endParaRPr>
          </a:p>
        </p:txBody>
      </p:sp>
    </p:spTree>
    <p:extLst>
      <p:ext uri="{BB962C8B-B14F-4D97-AF65-F5344CB8AC3E}">
        <p14:creationId xmlns:p14="http://schemas.microsoft.com/office/powerpoint/2010/main" val="379332440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16</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on IETF and IEEE meetings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a:latin typeface="Calibri" panose="020F0502020204030204" pitchFamily="34" charset="0"/>
              </a:rPr>
              <a:t>Suggestion to perform an opt-in trial on IETF and IEEE meetings networks to assess performance and implications of </a:t>
            </a:r>
            <a:r>
              <a:rPr lang="en-US" sz="2800" dirty="0" smtClean="0">
                <a:latin typeface="Calibri" panose="020F0502020204030204" pitchFamily="34" charset="0"/>
              </a:rPr>
              <a:t>user’s MAC </a:t>
            </a:r>
            <a:r>
              <a:rPr lang="en-US" sz="2800" dirty="0">
                <a:latin typeface="Calibri" panose="020F0502020204030204" pitchFamily="34" charset="0"/>
              </a:rPr>
              <a:t>address randomization</a:t>
            </a:r>
          </a:p>
          <a:p>
            <a:pPr lvl="1" eaLnBrk="1" hangingPunct="1"/>
            <a:endParaRPr lang="en-US" sz="2400" dirty="0" smtClean="0">
              <a:latin typeface="Calibri" panose="020F0502020204030204" pitchFamily="34" charset="0"/>
            </a:endParaRPr>
          </a:p>
          <a:p>
            <a:pPr lvl="1" eaLnBrk="1" hangingPunct="1"/>
            <a:r>
              <a:rPr lang="en-US" dirty="0" smtClean="0">
                <a:latin typeface="Calibri" panose="020F0502020204030204" pitchFamily="34" charset="0"/>
              </a:rPr>
              <a:t>Similar </a:t>
            </a:r>
            <a:r>
              <a:rPr lang="en-US" dirty="0">
                <a:latin typeface="Calibri" panose="020F0502020204030204" pitchFamily="34" charset="0"/>
              </a:rPr>
              <a:t>to </a:t>
            </a:r>
            <a:r>
              <a:rPr lang="en-US" dirty="0" smtClean="0">
                <a:latin typeface="Calibri" panose="020F0502020204030204" pitchFamily="34" charset="0"/>
              </a:rPr>
              <a:t>“ietf-v6ONLY” SSID</a:t>
            </a:r>
          </a:p>
          <a:p>
            <a:pPr lvl="4" eaLnBrk="1" hangingPunct="1"/>
            <a:endParaRPr lang="en-US" dirty="0">
              <a:latin typeface="Calibri" panose="020F0502020204030204" pitchFamily="34" charset="0"/>
            </a:endParaRPr>
          </a:p>
          <a:p>
            <a:pPr lvl="1" eaLnBrk="1" hangingPunct="1"/>
            <a:r>
              <a:rPr lang="en-US" dirty="0" smtClean="0">
                <a:latin typeface="Calibri" panose="020F0502020204030204" pitchFamily="34" charset="0"/>
              </a:rPr>
              <a:t>Should assess </a:t>
            </a:r>
            <a:r>
              <a:rPr lang="en-US" dirty="0">
                <a:latin typeface="Calibri" panose="020F0502020204030204" pitchFamily="34" charset="0"/>
              </a:rPr>
              <a:t>implications on collisions, DHCP/ND states, router/bridge tables, etc</a:t>
            </a:r>
            <a:r>
              <a:rPr lang="en-US" dirty="0" smtClean="0">
                <a:latin typeface="Calibri" panose="020F0502020204030204" pitchFamily="34" charset="0"/>
              </a:rPr>
              <a:t>.</a:t>
            </a:r>
          </a:p>
          <a:p>
            <a:pPr lvl="5" eaLnBrk="1" hangingPunct="1"/>
            <a:endParaRPr lang="en-US" dirty="0" smtClean="0">
              <a:latin typeface="Calibri" panose="020F0502020204030204" pitchFamily="34" charset="0"/>
            </a:endParaRPr>
          </a:p>
          <a:p>
            <a:pPr lvl="1" eaLnBrk="1" hangingPunct="1"/>
            <a:r>
              <a:rPr lang="en-US" dirty="0" smtClean="0">
                <a:latin typeface="Calibri" panose="020F0502020204030204" pitchFamily="34" charset="0"/>
              </a:rPr>
              <a:t>Details to be worked out…</a:t>
            </a:r>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990600"/>
            <a:ext cx="8382000" cy="4754563"/>
          </a:xfrm>
        </p:spPr>
        <p:txBody>
          <a:bodyPr>
            <a:noAutofit/>
          </a:bodyPr>
          <a:lstStyle/>
          <a:p>
            <a:r>
              <a:rPr lang="en-US" dirty="0" smtClean="0">
                <a:latin typeface="Calibri" panose="020F0502020204030204" pitchFamily="34" charset="0"/>
              </a:rPr>
              <a:t>Next steps</a:t>
            </a:r>
          </a:p>
          <a:p>
            <a:pPr lvl="1"/>
            <a:r>
              <a:rPr lang="en-US" dirty="0" err="1" smtClean="0">
                <a:latin typeface="Calibri" panose="020F0502020204030204" pitchFamily="34" charset="0"/>
              </a:rPr>
              <a:t>Priv</a:t>
            </a:r>
            <a:r>
              <a:rPr lang="en-US" dirty="0" smtClean="0">
                <a:latin typeface="Calibri" panose="020F0502020204030204" pitchFamily="34" charset="0"/>
              </a:rPr>
              <a:t> Rec EC SG </a:t>
            </a:r>
            <a:r>
              <a:rPr lang="en-US" dirty="0">
                <a:latin typeface="Calibri" panose="020F0502020204030204" pitchFamily="34" charset="0"/>
              </a:rPr>
              <a:t>presentation and discussion at </a:t>
            </a:r>
            <a:r>
              <a:rPr lang="en-US" dirty="0" smtClean="0">
                <a:latin typeface="Calibri" panose="020F0502020204030204" pitchFamily="34" charset="0"/>
              </a:rPr>
              <a:t>802.1/802.3 Interim meeting in Ottawa, Canada – Sept 9 and 10</a:t>
            </a:r>
          </a:p>
          <a:p>
            <a:pPr lvl="1"/>
            <a:r>
              <a:rPr lang="en-US" dirty="0" err="1" smtClean="0">
                <a:latin typeface="Calibri" panose="020F0502020204030204" pitchFamily="34" charset="0"/>
              </a:rPr>
              <a:t>Priv</a:t>
            </a:r>
            <a:r>
              <a:rPr lang="en-US" dirty="0" smtClean="0">
                <a:latin typeface="Calibri" panose="020F0502020204030204" pitchFamily="34" charset="0"/>
              </a:rPr>
              <a:t> Rec EC SG presentation and discussion at IEEE 802 Wireless (802.11, 802.15, etc.) meeting in Athens, Greece – week of September 15</a:t>
            </a:r>
          </a:p>
          <a:p>
            <a:pPr lvl="1"/>
            <a:r>
              <a:rPr lang="en-US" dirty="0" smtClean="0">
                <a:latin typeface="Calibri" panose="020F0502020204030204" pitchFamily="34" charset="0"/>
              </a:rPr>
              <a:t>Continue call for proposals to discuss technical topics</a:t>
            </a:r>
          </a:p>
          <a:p>
            <a:pPr lvl="1"/>
            <a:r>
              <a:rPr lang="en-US" dirty="0" smtClean="0">
                <a:latin typeface="Calibri" panose="020F0502020204030204" pitchFamily="34" charset="0"/>
              </a:rPr>
              <a:t>Discuss the need and scope of a recommended practices document applicable to IEEE 802 protocols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a:t>
            </a:r>
          </a:p>
          <a:p>
            <a:pPr lvl="1"/>
            <a:r>
              <a:rPr lang="en-US" sz="2400" dirty="0">
                <a:latin typeface="Calibri" panose="020F0502020204030204" pitchFamily="34" charset="0"/>
              </a:rPr>
              <a:t>1 October 2014 (10:00 AM ET), Teleconference</a:t>
            </a:r>
          </a:p>
          <a:p>
            <a:pPr lvl="1"/>
            <a:r>
              <a:rPr lang="en-US" sz="2400" dirty="0">
                <a:latin typeface="Calibri" panose="020F0502020204030204" pitchFamily="34" charset="0"/>
              </a:rPr>
              <a:t>22 October 2014 (10:00 AM ET), Teleconference</a:t>
            </a:r>
          </a:p>
          <a:p>
            <a:pPr lvl="1"/>
            <a:r>
              <a:rPr lang="en-US" sz="2400" dirty="0">
                <a:latin typeface="Calibri" panose="020F0502020204030204" pitchFamily="34" charset="0"/>
              </a:rPr>
              <a:t>November 2-7, 2014, IEEE 802 Plenary meeting in San Antonio, TX, USA</a:t>
            </a:r>
          </a:p>
          <a:p>
            <a:pPr lvl="1"/>
            <a:r>
              <a:rPr lang="en-US" sz="2400" dirty="0">
                <a:latin typeface="Calibri" panose="020F0502020204030204" pitchFamily="34" charset="0"/>
              </a:rPr>
              <a:t>(other teleconferences TBD - if SG is renewed)</a:t>
            </a:r>
          </a:p>
          <a:p>
            <a:pPr lvl="1"/>
            <a:r>
              <a:rPr lang="en-US" sz="2400" dirty="0" smtClean="0">
                <a:latin typeface="Calibri" panose="020F0502020204030204" pitchFamily="34" charset="0"/>
              </a:rPr>
              <a:t>(March </a:t>
            </a:r>
            <a:r>
              <a:rPr lang="en-US" sz="2400" dirty="0">
                <a:latin typeface="Calibri" panose="020F0502020204030204" pitchFamily="34" charset="0"/>
              </a:rPr>
              <a:t>8-13, 2015, IEEE 802 Plenary meeting in Berlin, Germany </a:t>
            </a:r>
            <a:r>
              <a:rPr lang="en-US" sz="2400" dirty="0" smtClean="0">
                <a:latin typeface="Calibri" panose="020F0502020204030204" pitchFamily="34" charset="0"/>
              </a:rPr>
              <a:t>- </a:t>
            </a:r>
            <a:r>
              <a:rPr lang="en-US" sz="2400" dirty="0">
                <a:latin typeface="Calibri" panose="020F0502020204030204" pitchFamily="34" charset="0"/>
              </a:rPr>
              <a:t>if SG is renewed</a:t>
            </a:r>
            <a:r>
              <a:rPr lang="en-US" sz="2400" dirty="0" smtClean="0">
                <a:latin typeface="Calibri" panose="020F0502020204030204" pitchFamily="34" charset="0"/>
              </a:rPr>
              <a:t>)</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a:t>
            </a:r>
            <a:endParaRPr lang="en-GB" dirty="0">
              <a:latin typeface="Calibri" panose="020F0502020204030204" pitchFamily="34" charset="0"/>
            </a:endParaRPr>
          </a:p>
        </p:txBody>
      </p:sp>
      <p:sp>
        <p:nvSpPr>
          <p:cNvPr id="3078" name="Rectangle 3"/>
          <p:cNvSpPr>
            <a:spLocks noGrp="1" noChangeArrowheads="1"/>
          </p:cNvSpPr>
          <p:nvPr>
            <p:ph type="body" idx="1"/>
          </p:nvPr>
        </p:nvSpPr>
        <p:spPr/>
        <p:txBody>
          <a:bodyPr>
            <a:normAutofit fontScale="55000" lnSpcReduction="20000"/>
          </a:bodyPr>
          <a:lstStyle/>
          <a:p>
            <a:r>
              <a:rPr lang="en-GB" dirty="0" smtClean="0">
                <a:latin typeface="Calibri" panose="020F0502020204030204" pitchFamily="34" charset="0"/>
              </a:rPr>
              <a:t>Wednesday</a:t>
            </a:r>
            <a:r>
              <a:rPr lang="en-GB" dirty="0">
                <a:latin typeface="Calibri" panose="020F0502020204030204" pitchFamily="34" charset="0"/>
              </a:rPr>
              <a:t>, </a:t>
            </a:r>
            <a:r>
              <a:rPr lang="en-US" dirty="0" smtClean="0">
                <a:latin typeface="Calibri" panose="020F0502020204030204" pitchFamily="34" charset="0"/>
              </a:rPr>
              <a:t>September 3</a:t>
            </a:r>
            <a:r>
              <a:rPr lang="en-US" baseline="30000" dirty="0" smtClean="0">
                <a:latin typeface="Calibri" panose="020F0502020204030204" pitchFamily="34" charset="0"/>
              </a:rPr>
              <a:t>rd</a:t>
            </a:r>
            <a:r>
              <a:rPr lang="en-US" dirty="0" smtClean="0">
                <a:latin typeface="Calibri" panose="020F0502020204030204" pitchFamily="34" charset="0"/>
              </a:rPr>
              <a:t>, 2014 at 10:00-11:30am ET</a:t>
            </a:r>
          </a:p>
          <a:p>
            <a:endParaRPr lang="en-US" dirty="0" smtClean="0">
              <a:latin typeface="Calibri" panose="020F0502020204030204" pitchFamily="34" charset="0"/>
            </a:endParaRPr>
          </a:p>
          <a:p>
            <a:r>
              <a:rPr lang="en-US" dirty="0" err="1" smtClean="0">
                <a:latin typeface="Calibri" panose="020F0502020204030204" pitchFamily="34" charset="0"/>
              </a:rPr>
              <a:t>WebEX</a:t>
            </a:r>
            <a:r>
              <a:rPr lang="en-US" dirty="0" smtClean="0">
                <a:latin typeface="Calibri" panose="020F0502020204030204" pitchFamily="34" charset="0"/>
              </a:rPr>
              <a:t>:</a:t>
            </a:r>
          </a:p>
          <a:p>
            <a:pPr lvl="1"/>
            <a:r>
              <a:rPr lang="en-US" dirty="0" smtClean="0">
                <a:latin typeface="Calibri" panose="020F0502020204030204" pitchFamily="34" charset="0"/>
              </a:rPr>
              <a:t>Meeting Number: 740 470 465</a:t>
            </a:r>
          </a:p>
          <a:p>
            <a:pPr lvl="1"/>
            <a:r>
              <a:rPr lang="en-US" dirty="0" smtClean="0">
                <a:latin typeface="Calibri" panose="020F0502020204030204" pitchFamily="34" charset="0"/>
              </a:rPr>
              <a:t>Meeting Password: </a:t>
            </a:r>
            <a:r>
              <a:rPr lang="en-US" dirty="0" err="1" smtClean="0">
                <a:latin typeface="Calibri" panose="020F0502020204030204" pitchFamily="34" charset="0"/>
              </a:rPr>
              <a:t>privrecsg</a:t>
            </a:r>
            <a:endParaRPr lang="en-US" dirty="0" smtClean="0">
              <a:latin typeface="Calibri" panose="020F0502020204030204" pitchFamily="34" charset="0"/>
            </a:endParaRPr>
          </a:p>
          <a:p>
            <a:pPr lvl="1"/>
            <a:r>
              <a:rPr lang="en-US" dirty="0" smtClean="0">
                <a:latin typeface="Calibri" panose="020F0502020204030204" pitchFamily="34" charset="0"/>
              </a:rPr>
              <a:t>To join this meeting</a:t>
            </a:r>
          </a:p>
          <a:p>
            <a:pPr lvl="2"/>
            <a:r>
              <a:rPr lang="en-US" dirty="0" smtClean="0">
                <a:latin typeface="Calibri" panose="020F0502020204030204" pitchFamily="34" charset="0"/>
              </a:rPr>
              <a:t>1. Go to </a:t>
            </a:r>
            <a:br>
              <a:rPr lang="en-US" dirty="0" smtClean="0">
                <a:latin typeface="Calibri" panose="020F0502020204030204" pitchFamily="34" charset="0"/>
              </a:rPr>
            </a:br>
            <a:r>
              <a:rPr lang="en-US" u="sng" dirty="0">
                <a:latin typeface="Calibri" panose="020F0502020204030204" pitchFamily="34" charset="0"/>
                <a:hlinkClick r:id="rId3"/>
              </a:rPr>
              <a:t>https://</a:t>
            </a:r>
            <a:r>
              <a:rPr lang="en-US" u="sng" dirty="0" smtClean="0">
                <a:latin typeface="Calibri" panose="020F0502020204030204" pitchFamily="34" charset="0"/>
                <a:hlinkClick r:id="rId3"/>
              </a:rPr>
              <a:t>premconf.webex.com/premconf/j.php?MTID=m3817347fdb37efa239a354f3da2e6bfd</a:t>
            </a:r>
            <a:endParaRPr lang="en-US" u="sng" dirty="0">
              <a:latin typeface="Calibri" panose="020F0502020204030204" pitchFamily="34" charset="0"/>
            </a:endParaRPr>
          </a:p>
          <a:p>
            <a:pPr lvl="2"/>
            <a:r>
              <a:rPr lang="en-US" dirty="0" smtClean="0">
                <a:latin typeface="Calibri" panose="020F0502020204030204" pitchFamily="34" charset="0"/>
              </a:rPr>
              <a:t>2. Enter the meeting password: </a:t>
            </a:r>
            <a:r>
              <a:rPr lang="en-US" dirty="0" err="1">
                <a:latin typeface="Calibri" panose="020F0502020204030204" pitchFamily="34" charset="0"/>
              </a:rPr>
              <a:t>privrecsg</a:t>
            </a:r>
            <a:endParaRPr lang="en-US" dirty="0" smtClean="0">
              <a:latin typeface="Calibri" panose="020F0502020204030204" pitchFamily="34" charset="0"/>
            </a:endParaRPr>
          </a:p>
          <a:p>
            <a:pPr lvl="2"/>
            <a:r>
              <a:rPr lang="en-US" dirty="0" smtClean="0">
                <a:latin typeface="Calibri" panose="020F0502020204030204" pitchFamily="34" charset="0"/>
              </a:rPr>
              <a:t>3. Click "Join Now".</a:t>
            </a:r>
          </a:p>
          <a:p>
            <a:pPr lvl="2"/>
            <a:r>
              <a:rPr lang="en-US" dirty="0" smtClean="0">
                <a:latin typeface="Calibri" panose="020F0502020204030204" pitchFamily="34" charset="0"/>
              </a:rPr>
              <a:t>4. Follow the instructions that appear on your screen.</a:t>
            </a:r>
          </a:p>
          <a:p>
            <a:endParaRPr lang="en-US" dirty="0" smtClean="0">
              <a:latin typeface="Calibri" panose="020F0502020204030204" pitchFamily="34" charset="0"/>
            </a:endParaRPr>
          </a:p>
          <a:p>
            <a:r>
              <a:rPr lang="en-US" dirty="0" smtClean="0">
                <a:latin typeface="Calibri" panose="020F0502020204030204" pitchFamily="34" charset="0"/>
              </a:rPr>
              <a:t>Teleconference information</a:t>
            </a:r>
          </a:p>
          <a:p>
            <a:pPr lvl="1"/>
            <a:r>
              <a:rPr lang="en-US" dirty="0" smtClean="0">
                <a:latin typeface="Calibri" panose="020F0502020204030204" pitchFamily="34" charset="0"/>
              </a:rPr>
              <a:t>Show global numbers: </a:t>
            </a:r>
            <a:r>
              <a:rPr lang="en-US" u="sng" dirty="0">
                <a:latin typeface="Calibri" panose="020F0502020204030204" pitchFamily="34" charset="0"/>
                <a:hlinkClick r:id="rId4"/>
              </a:rPr>
              <a:t>https://</a:t>
            </a:r>
            <a:r>
              <a:rPr lang="en-US" u="sng" dirty="0" smtClean="0">
                <a:latin typeface="Calibri" panose="020F0502020204030204" pitchFamily="34" charset="0"/>
                <a:hlinkClick r:id="rId4"/>
              </a:rPr>
              <a:t>www.myrcplus.com/cnums.asp?bwebid=8369444&amp;ppc=542167&amp;num=1&amp;num2=1719-867-1571</a:t>
            </a:r>
            <a:endParaRPr lang="en-US" dirty="0" smtClean="0">
              <a:latin typeface="Calibri" panose="020F0502020204030204" pitchFamily="34" charset="0"/>
            </a:endParaRPr>
          </a:p>
          <a:p>
            <a:pPr lvl="1"/>
            <a:r>
              <a:rPr lang="en-US" dirty="0">
                <a:latin typeface="Calibri" panose="020F0502020204030204" pitchFamily="34" charset="0"/>
              </a:rPr>
              <a:t>Attendee access code: 542167</a:t>
            </a:r>
            <a:endParaRPr lang="en-GB"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990600"/>
            <a:ext cx="8382000" cy="4525963"/>
          </a:xfrm>
        </p:spPr>
        <p:txBody>
          <a:bodyPr>
            <a:noAutofit/>
          </a:bodyPr>
          <a:lstStyle/>
          <a:p>
            <a:r>
              <a:rPr lang="en-US" sz="2400" dirty="0" smtClean="0">
                <a:latin typeface="Calibri" panose="020F0502020204030204" pitchFamily="34" charset="0"/>
              </a:rPr>
              <a:t>Welcome</a:t>
            </a:r>
            <a:endParaRPr lang="en-US" sz="2400" dirty="0">
              <a:latin typeface="Calibri" panose="020F0502020204030204" pitchFamily="34" charset="0"/>
            </a:endParaRPr>
          </a:p>
          <a:p>
            <a:r>
              <a:rPr lang="en-US" sz="2400" dirty="0" smtClean="0">
                <a:latin typeface="Calibri" panose="020F0502020204030204" pitchFamily="34" charset="0"/>
              </a:rPr>
              <a:t>Chair's </a:t>
            </a:r>
            <a:r>
              <a:rPr lang="en-US" sz="2400" dirty="0">
                <a:latin typeface="Calibri" panose="020F0502020204030204" pitchFamily="34" charset="0"/>
              </a:rPr>
              <a:t>slides</a:t>
            </a:r>
          </a:p>
          <a:p>
            <a:pPr lvl="1"/>
            <a:r>
              <a:rPr lang="en-US" sz="2000" dirty="0" smtClean="0">
                <a:latin typeface="Calibri" panose="020F0502020204030204" pitchFamily="34" charset="0"/>
              </a:rPr>
              <a:t>IEEE Slides</a:t>
            </a:r>
          </a:p>
          <a:p>
            <a:pPr lvl="1"/>
            <a:r>
              <a:rPr lang="en-US" sz="2000" dirty="0" smtClean="0">
                <a:latin typeface="Calibri" panose="020F0502020204030204" pitchFamily="34" charset="0"/>
              </a:rPr>
              <a:t>Call meeting to order</a:t>
            </a:r>
            <a:endParaRPr lang="en-US" sz="2000" dirty="0">
              <a:latin typeface="Calibri" panose="020F0502020204030204" pitchFamily="34" charset="0"/>
            </a:endParaRPr>
          </a:p>
          <a:p>
            <a:r>
              <a:rPr lang="en-US" sz="2400" dirty="0" smtClean="0">
                <a:latin typeface="Calibri" panose="020F0502020204030204" pitchFamily="34" charset="0"/>
              </a:rPr>
              <a:t>Group's </a:t>
            </a:r>
            <a:r>
              <a:rPr lang="en-US" sz="2400" dirty="0">
                <a:latin typeface="Calibri" panose="020F0502020204030204" pitchFamily="34" charset="0"/>
              </a:rPr>
              <a:t>Introduction</a:t>
            </a:r>
          </a:p>
          <a:p>
            <a:r>
              <a:rPr lang="en-US" sz="2400" dirty="0" smtClean="0">
                <a:latin typeface="Calibri" panose="020F0502020204030204" pitchFamily="34" charset="0"/>
              </a:rPr>
              <a:t>Technical </a:t>
            </a:r>
            <a:r>
              <a:rPr lang="en-US" sz="2400" dirty="0">
                <a:latin typeface="Calibri" panose="020F0502020204030204" pitchFamily="34" charset="0"/>
              </a:rPr>
              <a:t>Topics</a:t>
            </a:r>
          </a:p>
          <a:p>
            <a:pPr marL="914400" lvl="1" indent="-514350">
              <a:buFont typeface="+mj-lt"/>
              <a:buAutoNum type="arabicPeriod"/>
            </a:pPr>
            <a:r>
              <a:rPr lang="en-US" sz="2000" dirty="0" smtClean="0">
                <a:latin typeface="Calibri" panose="020F0502020204030204" pitchFamily="34" charset="0"/>
              </a:rPr>
              <a:t>Privacy </a:t>
            </a:r>
            <a:r>
              <a:rPr lang="en-US" sz="2000" dirty="0">
                <a:latin typeface="Calibri" panose="020F0502020204030204" pitchFamily="34" charset="0"/>
              </a:rPr>
              <a:t>Issues at Link Layer</a:t>
            </a:r>
          </a:p>
          <a:p>
            <a:pPr marL="914400" lvl="1" indent="-514350">
              <a:buFont typeface="+mj-lt"/>
              <a:buAutoNum type="arabicPeriod"/>
            </a:pPr>
            <a:r>
              <a:rPr lang="en-US" sz="2000" dirty="0" smtClean="0">
                <a:latin typeface="Calibri" panose="020F0502020204030204" pitchFamily="34" charset="0"/>
              </a:rPr>
              <a:t>Threat </a:t>
            </a:r>
            <a:r>
              <a:rPr lang="en-US" sz="2000" dirty="0">
                <a:latin typeface="Calibri" panose="020F0502020204030204" pitchFamily="34" charset="0"/>
              </a:rPr>
              <a:t>Model for Privacy at Link Layer</a:t>
            </a:r>
          </a:p>
          <a:p>
            <a:pPr marL="914400" lvl="1" indent="-514350">
              <a:buFont typeface="+mj-lt"/>
              <a:buAutoNum type="arabicPeriod"/>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Privacy</a:t>
            </a:r>
          </a:p>
          <a:p>
            <a:pPr marL="914400" lvl="1" indent="-514350">
              <a:buFont typeface="+mj-lt"/>
              <a:buAutoNum type="arabicPeriod"/>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protocols</a:t>
            </a:r>
          </a:p>
          <a:p>
            <a:pPr marL="914400" lvl="1" indent="-514350">
              <a:buFont typeface="+mj-lt"/>
              <a:buAutoNum type="arabicPeriod"/>
            </a:pPr>
            <a:r>
              <a:rPr lang="en-US" sz="2000" dirty="0" smtClean="0">
                <a:latin typeface="Calibri" panose="020F0502020204030204" pitchFamily="34" charset="0"/>
              </a:rPr>
              <a:t>Other</a:t>
            </a:r>
            <a:endParaRPr lang="en-US" sz="2000" dirty="0">
              <a:latin typeface="Calibri" panose="020F0502020204030204" pitchFamily="34" charset="0"/>
            </a:endParaRPr>
          </a:p>
          <a:p>
            <a:r>
              <a:rPr lang="en-US" sz="2400" dirty="0" smtClean="0">
                <a:latin typeface="Calibri" panose="020F0502020204030204" pitchFamily="34" charset="0"/>
              </a:rPr>
              <a:t>Next </a:t>
            </a:r>
            <a:r>
              <a:rPr lang="en-US" sz="2400" dirty="0">
                <a:latin typeface="Calibri" panose="020F0502020204030204" pitchFamily="34" charset="0"/>
              </a:rPr>
              <a:t>Steps</a:t>
            </a:r>
            <a:r>
              <a:rPr lang="en-US" sz="2400" dirty="0" smtClean="0">
                <a:latin typeface="Calibri" panose="020F0502020204030204" pitchFamily="34" charset="0"/>
              </a:rPr>
              <a:t/>
            </a:r>
            <a:br>
              <a:rPr lang="en-US" sz="2400" dirty="0" smtClean="0">
                <a:latin typeface="Calibri" panose="020F0502020204030204" pitchFamily="34" charset="0"/>
              </a:rPr>
            </a:br>
            <a:endParaRPr lang="en-US" sz="24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10:05</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Karen Randall</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18306317"/>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Oxford Internet Institute</a:t>
                      </a:r>
                    </a:p>
                  </a:txBody>
                  <a:tcPr/>
                </a:tc>
              </a:tr>
              <a:tr h="292100">
                <a:tc>
                  <a:txBody>
                    <a:bodyPr/>
                    <a:lstStyle/>
                    <a:p>
                      <a:r>
                        <a:rPr lang="en-US" sz="1400" dirty="0" smtClean="0">
                          <a:solidFill>
                            <a:schemeClr val="tx1"/>
                          </a:solidFill>
                        </a:rPr>
                        <a:t>Mathieu Cunche </a:t>
                      </a:r>
                    </a:p>
                  </a:txBody>
                  <a:tcPr/>
                </a:tc>
                <a:tc>
                  <a:txBody>
                    <a:bodyPr/>
                    <a:lstStyle/>
                    <a:p>
                      <a:r>
                        <a:rPr lang="en-US" sz="1400" dirty="0" smtClean="0">
                          <a:solidFill>
                            <a:schemeClr val="tx1"/>
                          </a:solidFill>
                        </a:rPr>
                        <a:t>INRIA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IEEE-SA</a:t>
                      </a:r>
                    </a:p>
                  </a:txBody>
                  <a:tcPr/>
                </a:tc>
              </a:tr>
              <a:tr h="292100">
                <a:tc>
                  <a:txBody>
                    <a:bodyPr/>
                    <a:lstStyle/>
                    <a:p>
                      <a:r>
                        <a:rPr lang="en-US" sz="1400" dirty="0" smtClean="0">
                          <a:solidFill>
                            <a:schemeClr val="tx1"/>
                          </a:solidFill>
                        </a:rPr>
                        <a:t>Antonio de la </a:t>
                      </a:r>
                      <a:r>
                        <a:rPr lang="en-US" sz="1400" dirty="0" err="1" smtClean="0">
                          <a:solidFill>
                            <a:schemeClr val="tx1"/>
                          </a:solidFill>
                        </a:rPr>
                        <a:t>Oliva</a:t>
                      </a:r>
                      <a:endParaRPr lang="en-US" sz="1400" dirty="0" smtClean="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Karen Randall</a:t>
                      </a:r>
                      <a:endParaRPr lang="en-US" sz="1400" dirty="0">
                        <a:solidFill>
                          <a:schemeClr val="tx1"/>
                        </a:solidFill>
                      </a:endParaRPr>
                    </a:p>
                  </a:txBody>
                  <a:tcPr/>
                </a:tc>
                <a:tc>
                  <a:txBody>
                    <a:bodyPr/>
                    <a:lstStyle/>
                    <a:p>
                      <a:r>
                        <a:rPr lang="en-US" sz="1400" dirty="0" smtClean="0">
                          <a:solidFill>
                            <a:schemeClr val="tx1"/>
                          </a:solidFill>
                        </a:rPr>
                        <a:t>Randall-Consulting</a:t>
                      </a:r>
                      <a:endParaRPr lang="en-US" sz="1400" dirty="0">
                        <a:solidFill>
                          <a:schemeClr val="tx1"/>
                        </a:solidFill>
                      </a:endParaRPr>
                    </a:p>
                  </a:txBody>
                  <a:tcPr/>
                </a:tc>
              </a:tr>
              <a:tr h="292100">
                <a:tc>
                  <a:txBody>
                    <a:bodyPr/>
                    <a:lstStyle/>
                    <a:p>
                      <a:r>
                        <a:rPr lang="en-US" sz="1400" dirty="0" smtClean="0">
                          <a:solidFill>
                            <a:schemeClr val="tx1"/>
                          </a:solidFill>
                        </a:rPr>
                        <a:t>Dan Harkins</a:t>
                      </a:r>
                    </a:p>
                  </a:txBody>
                  <a:tcPr/>
                </a:tc>
                <a:tc>
                  <a:txBody>
                    <a:bodyPr/>
                    <a:lstStyle/>
                    <a:p>
                      <a:r>
                        <a:rPr lang="en-US" sz="1400" dirty="0" smtClean="0">
                          <a:solidFill>
                            <a:schemeClr val="tx1"/>
                          </a:solidFill>
                        </a:rPr>
                        <a:t>Aruba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NSN</a:t>
                      </a:r>
                    </a:p>
                  </a:txBody>
                  <a:tcPr/>
                </a:tc>
              </a:tr>
              <a:tr h="292100">
                <a:tc>
                  <a:txBody>
                    <a:bodyPr/>
                    <a:lstStyle/>
                    <a:p>
                      <a:r>
                        <a:rPr lang="en-US" sz="1400" dirty="0" smtClean="0">
                          <a:solidFill>
                            <a:schemeClr val="tx1"/>
                          </a:solidFill>
                        </a:rPr>
                        <a:t>Paul Lambert</a:t>
                      </a:r>
                    </a:p>
                  </a:txBody>
                  <a:tcPr/>
                </a:tc>
                <a:tc>
                  <a:txBody>
                    <a:bodyPr/>
                    <a:lstStyle/>
                    <a:p>
                      <a:r>
                        <a:rPr lang="en-US" sz="1400" dirty="0" smtClean="0">
                          <a:solidFill>
                            <a:schemeClr val="tx1"/>
                          </a:solidFill>
                        </a:rPr>
                        <a:t>Marvell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Dan Romascanu</a:t>
                      </a:r>
                    </a:p>
                  </a:txBody>
                  <a:tcPr/>
                </a:tc>
                <a:tc>
                  <a:txBody>
                    <a:bodyPr/>
                    <a:lstStyle/>
                    <a:p>
                      <a:r>
                        <a:rPr lang="en-US" sz="1400" dirty="0" smtClean="0">
                          <a:solidFill>
                            <a:schemeClr val="tx1"/>
                          </a:solidFill>
                        </a:rPr>
                        <a:t>Avaya</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tx1"/>
                          </a:solidFill>
                        </a:rPr>
                        <a:t>Rene Struik</a:t>
                      </a:r>
                    </a:p>
                  </a:txBody>
                  <a:tcPr/>
                </a:tc>
                <a:tc>
                  <a:txBody>
                    <a:bodyPr/>
                    <a:lstStyle/>
                    <a:p>
                      <a:r>
                        <a:rPr lang="en-US" sz="1400" dirty="0" smtClean="0">
                          <a:solidFill>
                            <a:schemeClr val="tx1"/>
                          </a:solidFill>
                        </a:rPr>
                        <a:t>Struik Security Consultancy</a:t>
                      </a:r>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Robert</a:t>
                      </a:r>
                      <a:r>
                        <a:rPr lang="en-US" sz="1400" baseline="0" dirty="0" smtClean="0">
                          <a:solidFill>
                            <a:schemeClr val="tx1"/>
                          </a:solidFill>
                        </a:rPr>
                        <a:t> Moskowitz</a:t>
                      </a:r>
                      <a:endParaRPr lang="en-US" sz="1400" dirty="0" smtClean="0">
                        <a:solidFill>
                          <a:schemeClr val="tx1"/>
                        </a:solidFill>
                      </a:endParaRPr>
                    </a:p>
                  </a:txBody>
                  <a:tcPr/>
                </a:tc>
                <a:tc>
                  <a:txBody>
                    <a:bodyPr/>
                    <a:lstStyle/>
                    <a:p>
                      <a:r>
                        <a:rPr lang="en-US" sz="1400" dirty="0" smtClean="0">
                          <a:solidFill>
                            <a:schemeClr val="tx1"/>
                          </a:solidFill>
                        </a:rPr>
                        <a:t>Verizon</a:t>
                      </a:r>
                      <a:endParaRPr lang="en-US" sz="1400" dirty="0">
                        <a:solidFill>
                          <a:schemeClr val="bg2"/>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Brian Weis</a:t>
                      </a:r>
                      <a:endParaRPr lang="en-US" sz="1400" dirty="0">
                        <a:solidFill>
                          <a:schemeClr val="tx1"/>
                        </a:solidFill>
                      </a:endParaRPr>
                    </a:p>
                  </a:txBody>
                  <a:tcPr/>
                </a:tc>
                <a:tc>
                  <a:txBody>
                    <a:bodyPr/>
                    <a:lstStyle/>
                    <a:p>
                      <a:r>
                        <a:rPr lang="en-US" sz="1400" dirty="0" smtClean="0">
                          <a:solidFill>
                            <a:schemeClr val="tx1"/>
                          </a:solidFill>
                        </a:rPr>
                        <a:t>Cisco</a:t>
                      </a:r>
                      <a:endParaRPr lang="en-US" sz="1400" dirty="0">
                        <a:solidFill>
                          <a:schemeClr val="tx1"/>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467</TotalTime>
  <Words>1385</Words>
  <Application>Microsoft Office PowerPoint</Application>
  <PresentationFormat>On-screen Show (4:3)</PresentationFormat>
  <Paragraphs>203</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Template</vt:lpstr>
      <vt:lpstr>IEEE 802 EC Privacy Recommendation Study Group September 3rd,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Business#2</vt:lpstr>
      <vt:lpstr>IEEE 802 Internet Privacy Tutorial</vt:lpstr>
      <vt:lpstr>IEEE 802 Internet Privacy Tutorial - Summary</vt:lpstr>
      <vt:lpstr>IEEE 802 EC Privacy SG</vt:lpstr>
      <vt:lpstr>IEEE 802 EC Privacy SG - Scope</vt:lpstr>
      <vt:lpstr>802 EC Privacy SG Call for Contributions  </vt:lpstr>
      <vt:lpstr>Trial on IETF and IEEE meetings</vt:lpstr>
      <vt:lpstr>Business#3</vt:lpstr>
      <vt:lpstr>Business#4</vt:lpstr>
      <vt:lpstr>Business#4</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175</cp:revision>
  <cp:lastPrinted>1998-02-10T13:28:06Z</cp:lastPrinted>
  <dcterms:created xsi:type="dcterms:W3CDTF">2011-12-30T17:06:23Z</dcterms:created>
  <dcterms:modified xsi:type="dcterms:W3CDTF">2014-09-03T19:24:11Z</dcterms:modified>
</cp:coreProperties>
</file>