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4"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82" autoAdjust="0"/>
    <p:restoredTop sz="95141" autoAdjust="0"/>
  </p:normalViewPr>
  <p:slideViewPr>
    <p:cSldViewPr>
      <p:cViewPr varScale="1">
        <p:scale>
          <a:sx n="80" d="100"/>
          <a:sy n="80" d="100"/>
        </p:scale>
        <p:origin x="7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omniran-19-0031-01-00TG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9/omniran-19-0029-00-00TG-draft-minutes-ieee-802-1-omniran-tg-meeting-of-2019-05-31.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9/omniran-19-0030-00-CQ00-slides-explaining-1cq-protocol-contribution.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6d9b83ae2a1c0f8ad8e8b6cd9d36a392"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about/policies/bylaws/index.html"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June 28</a:t>
            </a:r>
            <a:r>
              <a:rPr lang="en-US" baseline="30000" dirty="0"/>
              <a:t>th</a:t>
            </a:r>
            <a:r>
              <a:rPr lang="en-US" dirty="0"/>
              <a:t> , 2019 Conference Call</a:t>
            </a:r>
          </a:p>
        </p:txBody>
      </p:sp>
      <p:sp>
        <p:nvSpPr>
          <p:cNvPr id="3" name="Subtitle 2"/>
          <p:cNvSpPr>
            <a:spLocks noGrp="1"/>
          </p:cNvSpPr>
          <p:nvPr>
            <p:ph type="subTitle" idx="1"/>
          </p:nvPr>
        </p:nvSpPr>
        <p:spPr/>
        <p:txBody>
          <a:bodyPr/>
          <a:lstStyle/>
          <a:p>
            <a:r>
              <a:rPr lang="en-US" dirty="0"/>
              <a:t>2019-06-28</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en-US" dirty="0"/>
              <a:t>Minutes</a:t>
            </a:r>
          </a:p>
          <a:p>
            <a:r>
              <a:rPr lang="en-US" dirty="0"/>
              <a:t>Reports</a:t>
            </a:r>
          </a:p>
          <a:p>
            <a:r>
              <a:rPr lang="en-US" dirty="0"/>
              <a:t>P802.1CQ contributions</a:t>
            </a:r>
          </a:p>
          <a:p>
            <a:r>
              <a:rPr lang="en-US" dirty="0"/>
              <a:t>Plan for July plenary meeting </a:t>
            </a:r>
          </a:p>
          <a:p>
            <a:r>
              <a:rPr lang="en-US" dirty="0"/>
              <a:t>Next meeting</a:t>
            </a:r>
          </a:p>
          <a:p>
            <a:r>
              <a:rPr lang="en-US" dirty="0" err="1"/>
              <a:t>AoB</a:t>
            </a:r>
            <a:endParaRPr lang="en-US"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70000" lnSpcReduction="20000"/>
          </a:bodyPr>
          <a:lstStyle/>
          <a:p>
            <a:r>
              <a:rPr lang="en-US" dirty="0"/>
              <a:t>Minutes</a:t>
            </a:r>
          </a:p>
          <a:p>
            <a:pPr lvl="1"/>
            <a:r>
              <a:rPr lang="en-US" dirty="0">
                <a:hlinkClick r:id="rId2"/>
              </a:rPr>
              <a:t>https://mentor.ieee.org/omniran/dcn/19/omniran-19-0029-00-00TG-draft-minutes-ieee-802-1-omniran-tg-meeting-of-2019-05-31.docx</a:t>
            </a:r>
            <a:endParaRPr lang="en-US" dirty="0"/>
          </a:p>
          <a:p>
            <a:pPr lvl="2"/>
            <a:r>
              <a:rPr lang="en-US" dirty="0"/>
              <a:t>No comments.</a:t>
            </a:r>
          </a:p>
          <a:p>
            <a:r>
              <a:rPr lang="en-US" dirty="0"/>
              <a:t>Reports</a:t>
            </a:r>
          </a:p>
          <a:p>
            <a:pPr lvl="1"/>
            <a:r>
              <a:rPr lang="en-US" dirty="0"/>
              <a:t>P802.1CF published on May 31</a:t>
            </a:r>
            <a:r>
              <a:rPr lang="en-US" baseline="30000" dirty="0"/>
              <a:t>st</a:t>
            </a:r>
            <a:r>
              <a:rPr lang="en-US" dirty="0"/>
              <a:t>. The basic task of OmniRAN TG is completed.</a:t>
            </a:r>
          </a:p>
          <a:p>
            <a:pPr lvl="2"/>
            <a:r>
              <a:rPr lang="en-US" dirty="0"/>
              <a:t>Max explained that he informed 802.1 chairs about his desire to resign from OmniRAN TG chair when there is a solution for the completion of P802.1CQ.</a:t>
            </a:r>
          </a:p>
          <a:p>
            <a:pPr lvl="2"/>
            <a:r>
              <a:rPr lang="en-US" dirty="0"/>
              <a:t>John Messenger informed on June 4</a:t>
            </a:r>
            <a:r>
              <a:rPr lang="en-US" baseline="30000" dirty="0"/>
              <a:t>th</a:t>
            </a:r>
            <a:r>
              <a:rPr lang="en-US" dirty="0"/>
              <a:t>, that P802.1CQ would move into the TSN TG Track B.</a:t>
            </a:r>
          </a:p>
          <a:p>
            <a:pPr lvl="1"/>
            <a:r>
              <a:rPr lang="en-US" dirty="0"/>
              <a:t>There is no meeting of OmniRAN TG scheduled at the Vienna F2F meeting. P802.1CQ will be discussed within TSN TG at the Vienna meeting.</a:t>
            </a:r>
          </a:p>
          <a:p>
            <a:pPr lvl="1"/>
            <a:endParaRPr lang="en-US" dirty="0"/>
          </a:p>
          <a:p>
            <a:pPr marL="0" indent="0">
              <a:buNone/>
            </a:pPr>
            <a:endParaRPr lang="en-US" dirty="0"/>
          </a:p>
          <a:p>
            <a:pPr marL="0"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219200"/>
            <a:ext cx="8229600" cy="5334000"/>
          </a:xfrm>
        </p:spPr>
        <p:txBody>
          <a:bodyPr>
            <a:normAutofit fontScale="70000" lnSpcReduction="20000"/>
          </a:bodyPr>
          <a:lstStyle/>
          <a:p>
            <a:r>
              <a:rPr lang="en-US" dirty="0"/>
              <a:t>P802.1CQ contributions</a:t>
            </a:r>
          </a:p>
          <a:p>
            <a:pPr lvl="1"/>
            <a:r>
              <a:rPr lang="en-US" dirty="0">
                <a:hlinkClick r:id="rId2"/>
              </a:rPr>
              <a:t>https://mentor.ieee.org/omniran/dcn/19/omniran-19-0030-00-CQ00-slides-explaining-1cq-protocol-contribution.pdf</a:t>
            </a:r>
            <a:endParaRPr lang="en-US" dirty="0"/>
          </a:p>
          <a:p>
            <a:pPr lvl="1"/>
            <a:r>
              <a:rPr lang="en-US" dirty="0"/>
              <a:t>Antonio briefly explained the content of the contribution. To enable the presentation to the TSN TG, slides listing the requirements and showing the network architecture should be added at the beginning.</a:t>
            </a:r>
          </a:p>
          <a:p>
            <a:r>
              <a:rPr lang="en-US" dirty="0"/>
              <a:t>Plan for July plenary meeting </a:t>
            </a:r>
          </a:p>
          <a:p>
            <a:pPr lvl="1"/>
            <a:r>
              <a:rPr lang="en-US" dirty="0"/>
              <a:t>Roger explained that he has clarified with TSN TG chair, that P802.1CQ discussions will be scheduled for Wednesday PM2 (14-16).</a:t>
            </a:r>
          </a:p>
          <a:p>
            <a:pPr lvl="1"/>
            <a:r>
              <a:rPr lang="en-US" dirty="0"/>
              <a:t>Three P802.1CQ contributions planned for the Vienna meeting.</a:t>
            </a:r>
          </a:p>
          <a:p>
            <a:pPr lvl="2"/>
            <a:r>
              <a:rPr lang="en-US" dirty="0"/>
              <a:t>Max will provide a short overview about the achievements in the past year and related activities in other WGs and IETF</a:t>
            </a:r>
          </a:p>
          <a:p>
            <a:pPr lvl="2"/>
            <a:r>
              <a:rPr lang="en-US" dirty="0"/>
              <a:t>Roger provides technical introduction and an overview about the current Draft</a:t>
            </a:r>
          </a:p>
          <a:p>
            <a:pPr lvl="2"/>
            <a:r>
              <a:rPr lang="en-US" dirty="0"/>
              <a:t>Antonio presents his technical proposal for the MAAP.</a:t>
            </a:r>
          </a:p>
          <a:p>
            <a:pPr lvl="1"/>
            <a:r>
              <a:rPr lang="en-US" dirty="0"/>
              <a:t>Contributors will align their slides before Vienna meeting.</a:t>
            </a:r>
          </a:p>
          <a:p>
            <a:pPr lvl="1"/>
            <a:r>
              <a:rPr lang="en-US" dirty="0"/>
              <a:t>Contributions will be uploaded to TSN TG file archive.</a:t>
            </a:r>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a:xfrm>
            <a:off x="457200" y="1600200"/>
            <a:ext cx="8229600" cy="4876800"/>
          </a:xfrm>
        </p:spPr>
        <p:txBody>
          <a:bodyPr>
            <a:normAutofit/>
          </a:bodyPr>
          <a:lstStyle/>
          <a:p>
            <a:r>
              <a:rPr lang="en-US" dirty="0"/>
              <a:t>Next meeting</a:t>
            </a:r>
          </a:p>
          <a:p>
            <a:pPr lvl="1"/>
            <a:r>
              <a:rPr lang="en-US" dirty="0"/>
              <a:t>No future meeting planned as closure of OmniRAN TG might be announced at the Vienna F2F meeting</a:t>
            </a:r>
          </a:p>
          <a:p>
            <a:pPr lvl="1"/>
            <a:endParaRPr lang="en-US" dirty="0"/>
          </a:p>
          <a:p>
            <a:r>
              <a:rPr lang="en-US" dirty="0"/>
              <a:t>AOB</a:t>
            </a:r>
          </a:p>
          <a:p>
            <a:pPr lvl="1"/>
            <a:r>
              <a:rPr lang="en-US" dirty="0"/>
              <a:t>None</a:t>
            </a:r>
          </a:p>
          <a:p>
            <a:pPr marL="457200" lvl="1" indent="0">
              <a:buNone/>
            </a:pPr>
            <a:endParaRPr lang="en-US" dirty="0"/>
          </a:p>
          <a:p>
            <a:pPr marL="0" indent="0">
              <a:buNone/>
            </a:pPr>
            <a:r>
              <a:rPr lang="en-US" dirty="0"/>
              <a:t>Adjourned by chair at 10:14 AM ET.</a:t>
            </a:r>
          </a:p>
        </p:txBody>
      </p:sp>
    </p:spTree>
    <p:extLst>
      <p:ext uri="{BB962C8B-B14F-4D97-AF65-F5344CB8AC3E}">
        <p14:creationId xmlns:p14="http://schemas.microsoft.com/office/powerpoint/2010/main" val="3550042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Friday, June 28</a:t>
            </a:r>
            <a:r>
              <a:rPr lang="en-GB" baseline="30000" dirty="0"/>
              <a:t>th</a:t>
            </a:r>
            <a:r>
              <a:rPr lang="en-GB" dirty="0"/>
              <a:t> </a:t>
            </a:r>
            <a:r>
              <a:rPr lang="en-US" dirty="0"/>
              <a:t>, 2019 at 09:00-10:30am ET</a:t>
            </a:r>
          </a:p>
          <a:p>
            <a:endParaRPr lang="en-US" dirty="0"/>
          </a:p>
          <a:p>
            <a:r>
              <a:rPr lang="en-US" dirty="0"/>
              <a:t>Join WebEx meeting</a:t>
            </a:r>
          </a:p>
          <a:p>
            <a:pPr lvl="1"/>
            <a:r>
              <a:rPr lang="en-US" dirty="0">
                <a:hlinkClick r:id="rId3"/>
              </a:rPr>
              <a:t>https://nokiameetings.webex.com/nokiameetings/j.php?MTID=m6d9b83ae2a1c0f8ad8e8b6cd9d36a392</a:t>
            </a:r>
            <a:endParaRPr lang="en-US" dirty="0"/>
          </a:p>
          <a:p>
            <a:pPr lvl="1"/>
            <a:r>
              <a:rPr lang="en-US" dirty="0"/>
              <a:t>Meeting number: 952 832 208</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952 832 208</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
        <p:nvSpPr>
          <p:cNvPr id="3" name="Rectangle 2">
            <a:extLst>
              <a:ext uri="{FF2B5EF4-FFF2-40B4-BE49-F238E27FC236}">
                <a16:creationId xmlns:a16="http://schemas.microsoft.com/office/drawing/2014/main" id="{B514501E-FFB1-40E4-991C-924835E900F3}"/>
              </a:ext>
            </a:extLst>
          </p:cNvPr>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a:bodyPr>
          <a:lstStyle/>
          <a:p>
            <a:r>
              <a:rPr lang="en-US" dirty="0"/>
              <a:t>Minutes</a:t>
            </a:r>
          </a:p>
          <a:p>
            <a:r>
              <a:rPr lang="en-US" dirty="0"/>
              <a:t>Reports</a:t>
            </a:r>
          </a:p>
          <a:p>
            <a:r>
              <a:rPr lang="en-US" dirty="0"/>
              <a:t>P802.1CQ contributions</a:t>
            </a:r>
          </a:p>
          <a:p>
            <a:r>
              <a:rPr lang="en-US" dirty="0"/>
              <a:t>Plan for July plenary meeting </a:t>
            </a:r>
          </a:p>
          <a:p>
            <a:r>
              <a:rPr lang="en-US" dirty="0"/>
              <a:t>Next meeting</a:t>
            </a:r>
          </a:p>
          <a:p>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a:rPr>
              <a:t>https://standards.ieee.org/about/policies/bylaws/index.html</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9:00 AM ET</a:t>
            </a:r>
          </a:p>
          <a:p>
            <a:r>
              <a:rPr lang="en-GB" sz="2400" dirty="0"/>
              <a:t>Minutes taker:</a:t>
            </a:r>
          </a:p>
          <a:p>
            <a:pPr lvl="1"/>
            <a:r>
              <a:rPr lang="en-GB" sz="2000" dirty="0"/>
              <a:t>Roger is taking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5" name="Table 4">
            <a:extLst>
              <a:ext uri="{FF2B5EF4-FFF2-40B4-BE49-F238E27FC236}">
                <a16:creationId xmlns:a16="http://schemas.microsoft.com/office/drawing/2014/main" id="{4F3217D8-20DC-47C7-9CD9-E0A98BA356D9}"/>
              </a:ext>
            </a:extLst>
          </p:cNvPr>
          <p:cNvGraphicFramePr>
            <a:graphicFrameLocks noGrp="1"/>
          </p:cNvGraphicFramePr>
          <p:nvPr>
            <p:extLst>
              <p:ext uri="{D42A27DB-BD31-4B8C-83A1-F6EECF244321}">
                <p14:modId xmlns:p14="http://schemas.microsoft.com/office/powerpoint/2010/main" val="1361063565"/>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solidFill>
                            <a:schemeClr val="bg1"/>
                          </a:solidFill>
                        </a:rPr>
                        <a:t>Name</a:t>
                      </a:r>
                    </a:p>
                  </a:txBody>
                  <a:tcPr/>
                </a:tc>
                <a:tc>
                  <a:txBody>
                    <a:bodyPr/>
                    <a:lstStyle/>
                    <a:p>
                      <a:r>
                        <a:rPr lang="en-US" sz="1400" dirty="0">
                          <a:solidFill>
                            <a:schemeClr val="bg1"/>
                          </a:solidFill>
                        </a:rPr>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Antonio de la Oliva</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UC3M/Interdigital</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Roger Marks</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err="1">
                          <a:solidFill>
                            <a:schemeClr val="tx1"/>
                          </a:solidFill>
                          <a:effectLst/>
                          <a:latin typeface="+mn-lt"/>
                        </a:rPr>
                        <a:t>EthAirNet</a:t>
                      </a:r>
                      <a:r>
                        <a:rPr lang="en-US" sz="1400" dirty="0">
                          <a:solidFill>
                            <a:schemeClr val="tx1"/>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3724</TotalTime>
  <Words>1186</Words>
  <Application>Microsoft Office PowerPoint</Application>
  <PresentationFormat>On-screen Show (4:3)</PresentationFormat>
  <Paragraphs>139</Paragraphs>
  <Slides>13</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ＭＳ Ｐゴシック</vt:lpstr>
      <vt:lpstr>Arial</vt:lpstr>
      <vt:lpstr>Arial Unicode MS</vt:lpstr>
      <vt:lpstr>Helvetica</vt:lpstr>
      <vt:lpstr>Times</vt:lpstr>
      <vt:lpstr>Times New Roman</vt:lpstr>
      <vt:lpstr>Template</vt:lpstr>
      <vt:lpstr>IEEE 802.1 OmniRAN TG June 28th , 2019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551</cp:revision>
  <cp:lastPrinted>1998-02-10T13:28:06Z</cp:lastPrinted>
  <dcterms:created xsi:type="dcterms:W3CDTF">2011-12-30T17:06:23Z</dcterms:created>
  <dcterms:modified xsi:type="dcterms:W3CDTF">2019-06-28T18:37:59Z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