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6"/>
  </p:notesMasterIdLst>
  <p:handoutMasterIdLst>
    <p:handoutMasterId r:id="rId17"/>
  </p:handoutMasterIdLst>
  <p:sldIdLst>
    <p:sldId id="262" r:id="rId2"/>
    <p:sldId id="265" r:id="rId3"/>
    <p:sldId id="266" r:id="rId4"/>
    <p:sldId id="315" r:id="rId5"/>
    <p:sldId id="316" r:id="rId6"/>
    <p:sldId id="317" r:id="rId7"/>
    <p:sldId id="318" r:id="rId8"/>
    <p:sldId id="319" r:id="rId9"/>
    <p:sldId id="320" r:id="rId10"/>
    <p:sldId id="297" r:id="rId11"/>
    <p:sldId id="309" r:id="rId12"/>
    <p:sldId id="323" r:id="rId13"/>
    <p:sldId id="324" r:id="rId14"/>
    <p:sldId id="329" r:id="rId15"/>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 charset="0"/>
        <a:ea typeface="+mn-ea"/>
        <a:cs typeface="+mn-cs"/>
      </a:defRPr>
    </a:lvl5pPr>
    <a:lvl6pPr marL="2286000" algn="l" defTabSz="457200" rtl="0" eaLnBrk="1" latinLnBrk="0" hangingPunct="1">
      <a:defRPr sz="1200" kern="1200">
        <a:solidFill>
          <a:schemeClr val="tx1"/>
        </a:solidFill>
        <a:latin typeface="Times New Roman" pitchFamily="1" charset="0"/>
        <a:ea typeface="+mn-ea"/>
        <a:cs typeface="+mn-cs"/>
      </a:defRPr>
    </a:lvl6pPr>
    <a:lvl7pPr marL="2743200" algn="l" defTabSz="457200" rtl="0" eaLnBrk="1" latinLnBrk="0" hangingPunct="1">
      <a:defRPr sz="1200" kern="1200">
        <a:solidFill>
          <a:schemeClr val="tx1"/>
        </a:solidFill>
        <a:latin typeface="Times New Roman" pitchFamily="1" charset="0"/>
        <a:ea typeface="+mn-ea"/>
        <a:cs typeface="+mn-cs"/>
      </a:defRPr>
    </a:lvl7pPr>
    <a:lvl8pPr marL="3200400" algn="l" defTabSz="457200" rtl="0" eaLnBrk="1" latinLnBrk="0" hangingPunct="1">
      <a:defRPr sz="1200" kern="1200">
        <a:solidFill>
          <a:schemeClr val="tx1"/>
        </a:solidFill>
        <a:latin typeface="Times New Roman" pitchFamily="1" charset="0"/>
        <a:ea typeface="+mn-ea"/>
        <a:cs typeface="+mn-cs"/>
      </a:defRPr>
    </a:lvl8pPr>
    <a:lvl9pPr marL="3657600" algn="l" defTabSz="457200" rtl="0" eaLnBrk="1" latinLnBrk="0" hangingPunct="1">
      <a:defRPr sz="1200" kern="1200">
        <a:solidFill>
          <a:schemeClr val="tx1"/>
        </a:solidFill>
        <a:latin typeface="Times New Roman" pitchFamily="1"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C040"/>
    <a:srgbClr val="7600A0"/>
    <a:srgbClr val="9900CC"/>
    <a:srgbClr val="9900FF"/>
    <a:srgbClr val="6600CC"/>
    <a:srgbClr val="A50021"/>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882" autoAdjust="0"/>
    <p:restoredTop sz="95141" autoAdjust="0"/>
  </p:normalViewPr>
  <p:slideViewPr>
    <p:cSldViewPr>
      <p:cViewPr varScale="1">
        <p:scale>
          <a:sx n="84" d="100"/>
          <a:sy n="84" d="100"/>
        </p:scale>
        <p:origin x="654"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7" name="Rectangle 5"/>
          <p:cNvSpPr>
            <a:spLocks noGrp="1" noChangeArrowheads="1"/>
          </p:cNvSpPr>
          <p:nvPr>
            <p:ph type="sldNum" sz="quarter" idx="3"/>
          </p:nvPr>
        </p:nvSpPr>
        <p:spPr bwMode="auto">
          <a:xfrm>
            <a:off x="3276600" y="8915400"/>
            <a:ext cx="2159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t> </a:t>
            </a:r>
            <a:fld id="{FB19A1F6-4CBA-3045-A103-578AB249C5A6}"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0" name="Line 8"/>
          <p:cNvSpPr>
            <a:spLocks noChangeShapeType="1"/>
          </p:cNvSpPr>
          <p:nvPr/>
        </p:nvSpPr>
        <p:spPr bwMode="auto">
          <a:xfrm>
            <a:off x="685800" y="8915400"/>
            <a:ext cx="5700713"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2" name="Text Box 10"/>
          <p:cNvSpPr txBox="1">
            <a:spLocks noChangeArrowheads="1"/>
          </p:cNvSpPr>
          <p:nvPr/>
        </p:nvSpPr>
        <p:spPr bwMode="auto">
          <a:xfrm>
            <a:off x="609600" y="8915400"/>
            <a:ext cx="720725"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3083" name="Text Box 11"/>
          <p:cNvSpPr txBox="1">
            <a:spLocks noChangeArrowheads="1"/>
          </p:cNvSpPr>
          <p:nvPr/>
        </p:nvSpPr>
        <p:spPr bwMode="auto">
          <a:xfrm>
            <a:off x="441325" y="1127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3084" name="Text Box 12"/>
          <p:cNvSpPr txBox="1">
            <a:spLocks noChangeArrowheads="1"/>
          </p:cNvSpPr>
          <p:nvPr/>
        </p:nvSpPr>
        <p:spPr bwMode="auto">
          <a:xfrm>
            <a:off x="4937125" y="1127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802.16xx-99/xxx</a:t>
            </a:r>
          </a:p>
        </p:txBody>
      </p:sp>
      <p:sp>
        <p:nvSpPr>
          <p:cNvPr id="3085" name="Text Box 13"/>
          <p:cNvSpPr txBox="1">
            <a:spLocks noChangeArrowheads="1"/>
          </p:cNvSpPr>
          <p:nvPr/>
        </p:nvSpPr>
        <p:spPr bwMode="auto">
          <a:xfrm>
            <a:off x="4724400" y="89154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7035741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5" name="Rectangle 7"/>
          <p:cNvSpPr>
            <a:spLocks noGrp="1" noChangeArrowheads="1"/>
          </p:cNvSpPr>
          <p:nvPr>
            <p:ph type="sldNum" sz="quarter" idx="5"/>
          </p:nvPr>
        </p:nvSpPr>
        <p:spPr bwMode="auto">
          <a:xfrm>
            <a:off x="3352800" y="8839200"/>
            <a:ext cx="1778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fld id="{AFD3B331-72B1-F946-AF7D-D265CAA405DE}" type="slidenum">
              <a:rPr lang="en-US"/>
              <a:pPr>
                <a:defRPr/>
              </a:pPr>
              <a:t>‹#›</a:t>
            </a:fld>
            <a:endParaRPr lang="en-US"/>
          </a:p>
        </p:txBody>
      </p:sp>
      <p:sp>
        <p:nvSpPr>
          <p:cNvPr id="2057" name="Line 9"/>
          <p:cNvSpPr>
            <a:spLocks noChangeShapeType="1"/>
          </p:cNvSpPr>
          <p:nvPr/>
        </p:nvSpPr>
        <p:spPr bwMode="auto">
          <a:xfrm>
            <a:off x="685800" y="8839200"/>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9" name="Text Box 11"/>
          <p:cNvSpPr txBox="1">
            <a:spLocks noChangeArrowheads="1"/>
          </p:cNvSpPr>
          <p:nvPr/>
        </p:nvSpPr>
        <p:spPr bwMode="auto">
          <a:xfrm>
            <a:off x="822325" y="8799513"/>
            <a:ext cx="7207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2060" name="Text Box 12"/>
          <p:cNvSpPr txBox="1">
            <a:spLocks noChangeArrowheads="1"/>
          </p:cNvSpPr>
          <p:nvPr/>
        </p:nvSpPr>
        <p:spPr bwMode="auto">
          <a:xfrm>
            <a:off x="593725" y="365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2061" name="Text Box 13"/>
          <p:cNvSpPr txBox="1">
            <a:spLocks noChangeArrowheads="1"/>
          </p:cNvSpPr>
          <p:nvPr/>
        </p:nvSpPr>
        <p:spPr bwMode="auto">
          <a:xfrm>
            <a:off x="4632325" y="365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801.16xx-99/xxx</a:t>
            </a:r>
          </a:p>
        </p:txBody>
      </p:sp>
      <p:sp>
        <p:nvSpPr>
          <p:cNvPr id="2063" name="Text Box 15"/>
          <p:cNvSpPr txBox="1">
            <a:spLocks noChangeArrowheads="1"/>
          </p:cNvSpPr>
          <p:nvPr/>
        </p:nvSpPr>
        <p:spPr bwMode="auto">
          <a:xfrm>
            <a:off x="4267200" y="88392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2600344236"/>
      </p:ext>
    </p:extLst>
  </p:cSld>
  <p:clrMap bg1="lt1" tx1="dk1" bg2="lt2" tx2="dk2" accent1="accent1" accent2="accent2" accent3="accent3" accent4="accent4" accent5="accent5" accent6="accent6" hlink="hlink" folHlink="folHlink"/>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ＭＳ Ｐゴシック" charset="-128"/>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AFD3B331-72B1-F946-AF7D-D265CAA405DE}" type="slidenum">
              <a:rPr lang="en-US" smtClean="0"/>
              <a:pPr>
                <a:defRPr/>
              </a:pPr>
              <a:t>1</a:t>
            </a:fld>
            <a:endParaRPr lang="en-US"/>
          </a:p>
        </p:txBody>
      </p:sp>
    </p:spTree>
    <p:extLst>
      <p:ext uri="{BB962C8B-B14F-4D97-AF65-F5344CB8AC3E}">
        <p14:creationId xmlns:p14="http://schemas.microsoft.com/office/powerpoint/2010/main" val="187777245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18435"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18436"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18437" name="Rectangle 7"/>
          <p:cNvSpPr>
            <a:spLocks noGrp="1" noChangeArrowheads="1"/>
          </p:cNvSpPr>
          <p:nvPr>
            <p:ph type="sldNum" sz="quarter" idx="5"/>
          </p:nvPr>
        </p:nvSpPr>
        <p:spPr>
          <a:xfrm>
            <a:off x="3116048" y="8839200"/>
            <a:ext cx="414552"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B548331C-8982-B94F-AA75-6CAFC454CC9B}" type="slidenum">
              <a:rPr lang="en-GB"/>
              <a:pPr/>
              <a:t>2</a:t>
            </a:fld>
            <a:endParaRPr lang="en-GB"/>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5335" rIns="95335"/>
          <a:lstStyle/>
          <a:p>
            <a:endParaRPr lang="en-US">
              <a:latin typeface="Times New Roman" charset="0"/>
            </a:endParaRPr>
          </a:p>
        </p:txBody>
      </p:sp>
    </p:spTree>
    <p:extLst>
      <p:ext uri="{BB962C8B-B14F-4D97-AF65-F5344CB8AC3E}">
        <p14:creationId xmlns:p14="http://schemas.microsoft.com/office/powerpoint/2010/main" val="20152965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1945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1946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19461" name="Rectangle 7"/>
          <p:cNvSpPr>
            <a:spLocks noGrp="1" noChangeArrowheads="1"/>
          </p:cNvSpPr>
          <p:nvPr>
            <p:ph type="sldNum" sz="quarter" idx="5"/>
          </p:nvPr>
        </p:nvSpPr>
        <p:spPr>
          <a:xfrm>
            <a:off x="3116048" y="8839200"/>
            <a:ext cx="414552"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91352244-AF32-5649-949F-D523B04CDBFC}" type="slidenum">
              <a:rPr lang="en-GB"/>
              <a:pPr/>
              <a:t>3</a:t>
            </a:fld>
            <a:endParaRPr lang="en-GB"/>
          </a:p>
        </p:txBody>
      </p:sp>
      <p:sp>
        <p:nvSpPr>
          <p:cNvPr id="19462" name="Rectangle 2"/>
          <p:cNvSpPr>
            <a:spLocks noGrp="1" noChangeArrowheads="1"/>
          </p:cNvSpPr>
          <p:nvPr>
            <p:ph type="body" idx="1"/>
          </p:nvPr>
        </p:nvSpPr>
        <p:spPr>
          <a:xfrm>
            <a:off x="925101" y="4408843"/>
            <a:ext cx="5084000" cy="417445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1678" tIns="45035" rIns="91678" bIns="45035"/>
          <a:lstStyle/>
          <a:p>
            <a:endParaRPr lang="en-US">
              <a:latin typeface="Times New Roman" charset="0"/>
            </a:endParaRPr>
          </a:p>
        </p:txBody>
      </p:sp>
      <p:sp>
        <p:nvSpPr>
          <p:cNvPr id="19463" name="Rectangle 3"/>
          <p:cNvSpPr>
            <a:spLocks noGrp="1" noRot="1" noChangeAspect="1" noChangeArrowheads="1" noTextEdit="1"/>
          </p:cNvSpPr>
          <p:nvPr>
            <p:ph type="sldImg"/>
          </p:nvPr>
        </p:nvSpPr>
        <p:spPr>
          <a:xfrm>
            <a:off x="1149350" y="696913"/>
            <a:ext cx="4637088" cy="3478212"/>
          </a:xfrm>
          <a:ln cap="flat"/>
        </p:spPr>
      </p:sp>
    </p:spTree>
    <p:extLst>
      <p:ext uri="{BB962C8B-B14F-4D97-AF65-F5344CB8AC3E}">
        <p14:creationId xmlns:p14="http://schemas.microsoft.com/office/powerpoint/2010/main" val="187615484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a:extLst>
              <a:ext uri="{FF2B5EF4-FFF2-40B4-BE49-F238E27FC236}">
                <a16:creationId xmlns:a16="http://schemas.microsoft.com/office/drawing/2014/main" id="{C3B19425-A557-48B4-9D16-1691713D4051}"/>
              </a:ext>
            </a:extLst>
          </p:cNvPr>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2EB00801-2A8E-4174-BE61-CF9F113A9BFB}" type="slidenum">
              <a:rPr lang="en-US" altLang="en-US" sz="1300"/>
              <a:pPr>
                <a:spcBef>
                  <a:spcPct val="0"/>
                </a:spcBef>
              </a:pPr>
              <a:t>7</a:t>
            </a:fld>
            <a:endParaRPr lang="en-US" altLang="en-US" sz="1300"/>
          </a:p>
        </p:txBody>
      </p:sp>
      <p:sp>
        <p:nvSpPr>
          <p:cNvPr id="14339" name="Rectangle 2">
            <a:extLst>
              <a:ext uri="{FF2B5EF4-FFF2-40B4-BE49-F238E27FC236}">
                <a16:creationId xmlns:a16="http://schemas.microsoft.com/office/drawing/2014/main" id="{CF54964B-167B-4BF6-BEC7-5F33FD0E81C0}"/>
              </a:ext>
            </a:extLst>
          </p:cNvPr>
          <p:cNvSpPr>
            <a:spLocks noGrp="1" noRot="1" noChangeAspect="1" noChangeArrowheads="1" noTextEdit="1"/>
          </p:cNvSpPr>
          <p:nvPr>
            <p:ph type="sldImg"/>
          </p:nvPr>
        </p:nvSpPr>
        <p:spPr>
          <a:xfrm>
            <a:off x="1154113" y="701675"/>
            <a:ext cx="4625975" cy="3468688"/>
          </a:xfrm>
          <a:ln/>
        </p:spPr>
      </p:sp>
      <p:sp>
        <p:nvSpPr>
          <p:cNvPr id="14340" name="Rectangle 3">
            <a:extLst>
              <a:ext uri="{FF2B5EF4-FFF2-40B4-BE49-F238E27FC236}">
                <a16:creationId xmlns:a16="http://schemas.microsoft.com/office/drawing/2014/main" id="{5A0B283D-386A-4682-996B-F54B984C3ACE}"/>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205218086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ec-16-0149-00-00EC</a:t>
            </a:r>
          </a:p>
        </p:txBody>
      </p:sp>
      <p:sp>
        <p:nvSpPr>
          <p:cNvPr id="5" name="Rectangle 3"/>
          <p:cNvSpPr>
            <a:spLocks noGrp="1" noChangeArrowheads="1"/>
          </p:cNvSpPr>
          <p:nvPr>
            <p:ph type="dt"/>
          </p:nvPr>
        </p:nvSpPr>
        <p:spPr>
          <a:ln/>
        </p:spPr>
        <p:txBody>
          <a:bodyPr/>
          <a:lstStyle/>
          <a:p>
            <a:r>
              <a:rPr lang="en-US"/>
              <a:t>November 2016</a:t>
            </a:r>
          </a:p>
        </p:txBody>
      </p:sp>
      <p:sp>
        <p:nvSpPr>
          <p:cNvPr id="6" name="Rectangle 6"/>
          <p:cNvSpPr>
            <a:spLocks noGrp="1" noChangeArrowheads="1"/>
          </p:cNvSpPr>
          <p:nvPr>
            <p:ph type="ftr"/>
          </p:nvPr>
        </p:nvSpPr>
        <p:spPr>
          <a:ln/>
        </p:spPr>
        <p:txBody>
          <a:bodyPr/>
          <a:lstStyle/>
          <a:p>
            <a:r>
              <a:rPr lang="en-US"/>
              <a:t>Dorothy Stanley, HP Enterprise</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8</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10951378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1945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1946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19461" name="Rectangle 7"/>
          <p:cNvSpPr>
            <a:spLocks noGrp="1" noChangeArrowheads="1"/>
          </p:cNvSpPr>
          <p:nvPr>
            <p:ph type="sldNum" sz="quarter" idx="5"/>
          </p:nvPr>
        </p:nvSpPr>
        <p:spPr>
          <a:xfrm>
            <a:off x="3116048" y="8839200"/>
            <a:ext cx="414552"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91352244-AF32-5649-949F-D523B04CDBFC}" type="slidenum">
              <a:rPr lang="en-GB"/>
              <a:pPr/>
              <a:t>10</a:t>
            </a:fld>
            <a:endParaRPr lang="en-GB"/>
          </a:p>
        </p:txBody>
      </p:sp>
      <p:sp>
        <p:nvSpPr>
          <p:cNvPr id="19462" name="Rectangle 2"/>
          <p:cNvSpPr>
            <a:spLocks noGrp="1" noChangeArrowheads="1"/>
          </p:cNvSpPr>
          <p:nvPr>
            <p:ph type="body" idx="1"/>
          </p:nvPr>
        </p:nvSpPr>
        <p:spPr>
          <a:xfrm>
            <a:off x="925101" y="4408843"/>
            <a:ext cx="5084000" cy="417445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1678" tIns="45035" rIns="91678" bIns="45035"/>
          <a:lstStyle/>
          <a:p>
            <a:endParaRPr lang="en-US">
              <a:latin typeface="Times New Roman" charset="0"/>
            </a:endParaRPr>
          </a:p>
        </p:txBody>
      </p:sp>
      <p:sp>
        <p:nvSpPr>
          <p:cNvPr id="19463" name="Rectangle 3"/>
          <p:cNvSpPr>
            <a:spLocks noGrp="1" noRot="1" noChangeAspect="1" noChangeArrowheads="1" noTextEdit="1"/>
          </p:cNvSpPr>
          <p:nvPr>
            <p:ph type="sldImg"/>
          </p:nvPr>
        </p:nvSpPr>
        <p:spPr>
          <a:xfrm>
            <a:off x="1149350" y="696913"/>
            <a:ext cx="4637088" cy="3478212"/>
          </a:xfrm>
          <a:ln cap="flat"/>
        </p:spPr>
      </p:sp>
    </p:spTree>
    <p:extLst>
      <p:ext uri="{BB962C8B-B14F-4D97-AF65-F5344CB8AC3E}">
        <p14:creationId xmlns:p14="http://schemas.microsoft.com/office/powerpoint/2010/main" val="379041388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AFD3B331-72B1-F946-AF7D-D265CAA405DE}" type="slidenum">
              <a:rPr lang="en-US" smtClean="0"/>
              <a:pPr>
                <a:defRPr/>
              </a:pPr>
              <a:t>14</a:t>
            </a:fld>
            <a:endParaRPr lang="en-US"/>
          </a:p>
        </p:txBody>
      </p:sp>
    </p:spTree>
    <p:extLst>
      <p:ext uri="{BB962C8B-B14F-4D97-AF65-F5344CB8AC3E}">
        <p14:creationId xmlns:p14="http://schemas.microsoft.com/office/powerpoint/2010/main" val="8506781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vert="horz"/>
          <a:lstStyle>
            <a:lvl1pPr>
              <a:defRPr>
                <a:latin typeface="Arial" pitchFamily="34" charset="0"/>
                <a:cs typeface="Arial" pitchFamily="34" charset="0"/>
              </a:defRPr>
            </a:lvl1pPr>
          </a:lstStyle>
          <a:p>
            <a:r>
              <a:rPr lang="en-US"/>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vert="horz"/>
          <a:lstStyle>
            <a:lvl1pPr marL="0" indent="0" algn="ctr">
              <a:buNone/>
              <a:defRPr>
                <a:latin typeface="Arial" pitchFamily="34" charset="0"/>
                <a:cs typeface="Arial" pitchFamily="34" charset="0"/>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nchor="ctr" anchorCtr="1"/>
          <a:lstStyle>
            <a:lvl1pPr>
              <a:defRPr>
                <a:latin typeface="Arial" pitchFamily="34" charset="0"/>
                <a:cs typeface="Arial" pitchFamily="34" charset="0"/>
              </a:defRPr>
            </a:lvl1pPr>
          </a:lstStyle>
          <a:p>
            <a:r>
              <a:rPr lang="en-US"/>
              <a:t>Click to edit Master title style</a:t>
            </a:r>
          </a:p>
        </p:txBody>
      </p:sp>
      <p:sp>
        <p:nvSpPr>
          <p:cNvPr id="3" name="Content Placeholder 2"/>
          <p:cNvSpPr>
            <a:spLocks noGrp="1"/>
          </p:cNvSpPr>
          <p:nvPr>
            <p:ph idx="1"/>
          </p:nvPr>
        </p:nvSpPr>
        <p:spPr>
          <a:xfrm>
            <a:off x="457200" y="1600200"/>
            <a:ext cx="8229600" cy="4525963"/>
          </a:xfrm>
          <a:prstGeom prst="rect">
            <a:avLst/>
          </a:prstGeom>
        </p:spPr>
        <p:txBody>
          <a:bodyPr vert="horz"/>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vert="horz" anchor="t"/>
          <a:lstStyle>
            <a:lvl1pPr algn="l">
              <a:defRPr sz="4000" b="1" cap="all">
                <a:latin typeface="Arial" pitchFamily="34" charset="0"/>
                <a:cs typeface="Arial" pitchFamily="34" charset="0"/>
              </a:defRPr>
            </a:lvl1pPr>
          </a:lstStyle>
          <a:p>
            <a:r>
              <a:rPr lang="en-US" dirty="0"/>
              <a:t>Click to edit Master title style</a:t>
            </a:r>
          </a:p>
        </p:txBody>
      </p:sp>
      <p:sp>
        <p:nvSpPr>
          <p:cNvPr id="3" name="Text Placeholder 2"/>
          <p:cNvSpPr>
            <a:spLocks noGrp="1"/>
          </p:cNvSpPr>
          <p:nvPr>
            <p:ph type="body" idx="1"/>
          </p:nvPr>
        </p:nvSpPr>
        <p:spPr>
          <a:xfrm>
            <a:off x="722313" y="2906713"/>
            <a:ext cx="7772400" cy="1500187"/>
          </a:xfrm>
          <a:prstGeom prst="rect">
            <a:avLst/>
          </a:prstGeom>
        </p:spPr>
        <p:txBody>
          <a:bodyPr vert="horz" anchor="b"/>
          <a:lstStyle>
            <a:lvl1pPr marL="0" indent="0">
              <a:buNone/>
              <a:defRPr sz="2000">
                <a:latin typeface="Arial" pitchFamily="34" charset="0"/>
                <a:cs typeface="Arial" pitchFamily="34" charset="0"/>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a:t>Click to edit Master title style</a:t>
            </a:r>
          </a:p>
        </p:txBody>
      </p:sp>
      <p:sp>
        <p:nvSpPr>
          <p:cNvPr id="3" name="Content Placeholder 2"/>
          <p:cNvSpPr>
            <a:spLocks noGrp="1"/>
          </p:cNvSpPr>
          <p:nvPr>
            <p:ph sz="half" idx="1"/>
          </p:nvPr>
        </p:nvSpPr>
        <p:spPr>
          <a:xfrm>
            <a:off x="457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a:t>Click to edit Master title style</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vert="horz" anchor="b"/>
          <a:lstStyle>
            <a:lvl1pPr algn="l">
              <a:defRPr sz="2000" b="1">
                <a:latin typeface="Arial" pitchFamily="34" charset="0"/>
                <a:cs typeface="Arial" pitchFamily="34" charset="0"/>
              </a:defRPr>
            </a:lvl1pPr>
          </a:lstStyle>
          <a:p>
            <a:r>
              <a:rPr lang="en-US" dirty="0"/>
              <a:t>Click to edit Master title style</a:t>
            </a:r>
          </a:p>
        </p:txBody>
      </p:sp>
      <p:sp>
        <p:nvSpPr>
          <p:cNvPr id="3" name="Content Placeholder 2"/>
          <p:cNvSpPr>
            <a:spLocks noGrp="1"/>
          </p:cNvSpPr>
          <p:nvPr>
            <p:ph idx="1"/>
          </p:nvPr>
        </p:nvSpPr>
        <p:spPr>
          <a:xfrm>
            <a:off x="3575050" y="273050"/>
            <a:ext cx="5111750" cy="5853113"/>
          </a:xfrm>
          <a:prstGeom prst="rect">
            <a:avLst/>
          </a:prstGeom>
        </p:spPr>
        <p:txBody>
          <a:bodyPr vert="horz"/>
          <a:lstStyle>
            <a:lvl1pPr>
              <a:defRPr sz="3200">
                <a:latin typeface="Arial" pitchFamily="34" charset="0"/>
                <a:cs typeface="Arial" pitchFamily="34" charset="0"/>
              </a:defRPr>
            </a:lvl1pPr>
            <a:lvl2pPr>
              <a:defRPr sz="2800">
                <a:latin typeface="Arial" pitchFamily="34" charset="0"/>
                <a:cs typeface="Arial" pitchFamily="34" charset="0"/>
              </a:defRPr>
            </a:lvl2pPr>
            <a:lvl3pPr>
              <a:defRPr sz="2400">
                <a:latin typeface="Arial" pitchFamily="34" charset="0"/>
                <a:cs typeface="Arial" pitchFamily="34" charset="0"/>
              </a:defRPr>
            </a:lvl3pPr>
            <a:lvl4pPr>
              <a:defRPr sz="2000">
                <a:latin typeface="Arial" pitchFamily="34" charset="0"/>
                <a:cs typeface="Arial" pitchFamily="34" charset="0"/>
              </a:defRPr>
            </a:lvl4pPr>
            <a:lvl5pPr>
              <a:defRPr sz="2000">
                <a:latin typeface="Arial" pitchFamily="34" charset="0"/>
                <a:cs typeface="Arial" pitchFamily="34" charset="0"/>
              </a:defRPr>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a:prstGeom prst="rect">
            <a:avLst/>
          </a:prstGeom>
        </p:spPr>
        <p:txBody>
          <a:bodyPr vert="horz"/>
          <a:lstStyle>
            <a:lvl1pPr marL="0" indent="0">
              <a:buNone/>
              <a:defRPr sz="1400">
                <a:latin typeface="Arial" pitchFamily="34" charset="0"/>
                <a:cs typeface="Arial"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vert="horz"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a:prstGeom prst="rect">
            <a:avLst/>
          </a:prstGeom>
        </p:spPr>
        <p:txBody>
          <a:bodyPr vert="horz"/>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ectangle 1"/>
          <p:cNvSpPr/>
          <p:nvPr userDrawn="1"/>
        </p:nvSpPr>
        <p:spPr>
          <a:xfrm>
            <a:off x="6605151" y="76200"/>
            <a:ext cx="2310249" cy="307777"/>
          </a:xfrm>
          <a:prstGeom prst="rect">
            <a:avLst/>
          </a:prstGeom>
        </p:spPr>
        <p:txBody>
          <a:bodyPr wrap="none">
            <a:spAutoFit/>
          </a:bodyPr>
          <a:lstStyle/>
          <a:p>
            <a:pPr algn="r"/>
            <a:r>
              <a:rPr lang="en-US" sz="1400" b="0" dirty="0">
                <a:latin typeface="+mj-lt"/>
              </a:rPr>
              <a:t>omniran-19-0028-01-00TG</a:t>
            </a:r>
          </a:p>
        </p:txBody>
      </p:sp>
      <p:sp>
        <p:nvSpPr>
          <p:cNvPr id="3" name="TextBox 2"/>
          <p:cNvSpPr txBox="1"/>
          <p:nvPr userDrawn="1"/>
        </p:nvSpPr>
        <p:spPr>
          <a:xfrm>
            <a:off x="8534400" y="6400800"/>
            <a:ext cx="393056" cy="307777"/>
          </a:xfrm>
          <a:prstGeom prst="rect">
            <a:avLst/>
          </a:prstGeom>
          <a:noFill/>
        </p:spPr>
        <p:txBody>
          <a:bodyPr wrap="none" rtlCol="0">
            <a:spAutoFit/>
          </a:bodyPr>
          <a:lstStyle/>
          <a:p>
            <a:pPr algn="r"/>
            <a:fld id="{3A4FC69D-D438-4AD9-846B-37793AD4330F}" type="slidenum">
              <a:rPr lang="en-US" sz="1400" smtClean="0"/>
              <a:pPr algn="r"/>
              <a:t>‹#›</a:t>
            </a:fld>
            <a:endParaRPr lang="en-US" sz="140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hf hdr="0" ftr="0" dt="0"/>
  <p:txStyles>
    <p:titleStyle>
      <a:lvl1pPr algn="ctr" rtl="0" eaLnBrk="0" fontAlgn="base" hangingPunct="0">
        <a:spcBef>
          <a:spcPct val="0"/>
        </a:spcBef>
        <a:spcAft>
          <a:spcPct val="0"/>
        </a:spcAft>
        <a:defRPr sz="3200">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2pPr>
      <a:lvl3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3pPr>
      <a:lvl4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4pPr>
      <a:lvl5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5pPr>
      <a:lvl6pPr marL="457200" algn="ctr" rtl="0" eaLnBrk="0" fontAlgn="base" hangingPunct="0">
        <a:spcBef>
          <a:spcPct val="0"/>
        </a:spcBef>
        <a:spcAft>
          <a:spcPct val="0"/>
        </a:spcAft>
        <a:defRPr sz="3200">
          <a:solidFill>
            <a:schemeClr val="tx2"/>
          </a:solidFill>
          <a:latin typeface="Times" charset="0"/>
        </a:defRPr>
      </a:lvl6pPr>
      <a:lvl7pPr marL="914400" algn="ctr" rtl="0" eaLnBrk="0" fontAlgn="base" hangingPunct="0">
        <a:spcBef>
          <a:spcPct val="0"/>
        </a:spcBef>
        <a:spcAft>
          <a:spcPct val="0"/>
        </a:spcAft>
        <a:defRPr sz="3200">
          <a:solidFill>
            <a:schemeClr val="tx2"/>
          </a:solidFill>
          <a:latin typeface="Times" charset="0"/>
        </a:defRPr>
      </a:lvl7pPr>
      <a:lvl8pPr marL="1371600" algn="ctr" rtl="0" eaLnBrk="0" fontAlgn="base" hangingPunct="0">
        <a:spcBef>
          <a:spcPct val="0"/>
        </a:spcBef>
        <a:spcAft>
          <a:spcPct val="0"/>
        </a:spcAft>
        <a:defRPr sz="3200">
          <a:solidFill>
            <a:schemeClr val="tx2"/>
          </a:solidFill>
          <a:latin typeface="Times" charset="0"/>
        </a:defRPr>
      </a:lvl8pPr>
      <a:lvl9pPr marL="1828800" algn="ctr" rtl="0" eaLnBrk="0" fontAlgn="base" hangingPunct="0">
        <a:spcBef>
          <a:spcPct val="0"/>
        </a:spcBef>
        <a:spcAft>
          <a:spcPct val="0"/>
        </a:spcAft>
        <a:defRPr sz="3200">
          <a:solidFill>
            <a:schemeClr val="tx2"/>
          </a:solidFill>
          <a:latin typeface="Times"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802.11/dcn/19/11-19-0851-00-0rcm-p802-1cq-mac-address-assignment-requirements.pptx" TargetMode="External"/><Relationship Id="rId2" Type="http://schemas.openxmlformats.org/officeDocument/2006/relationships/hyperlink" Target="https://mentor.ieee.org/omniran/dcn/19/omniran-19-0027-00-00TG-draft-minutes-ieee-802-1-omniran-tg-meeting-of-2019-04-26.docx"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mentor.ieee.org/omniran/dcn/19/omniran-19-0026-00-CQ00-multicast-and-unicast-mac-address-assignment-protocol-mumaap.pdf"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hyperlink" Target="https://nokiameetings.webex.com/nokiameetings/j.php?MTID=mc0551b2bf7dc3869f6703cb27149844a"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hyperlink" Target="https://nokiameetings.webex.com/nokiameetings/globalcallin.php?serviceType=MC&amp;ED=533523267&amp;tollFree=0"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standards.ieee.org/about/policies/bylaws/index.html" TargetMode="External"/><Relationship Id="rId4" Type="http://schemas.openxmlformats.org/officeDocument/2006/relationships/hyperlink" Target="http://ieee802.org/PNP/approved/IEEE_802_WG_PandP_v19.pdf"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IEEE 802.1 OmniRAN TG</a:t>
            </a:r>
            <a:br>
              <a:rPr lang="en-US" dirty="0"/>
            </a:br>
            <a:r>
              <a:rPr lang="en-US" dirty="0"/>
              <a:t>May 31</a:t>
            </a:r>
            <a:r>
              <a:rPr lang="en-US" baseline="30000" dirty="0"/>
              <a:t>st</a:t>
            </a:r>
            <a:r>
              <a:rPr lang="en-US" dirty="0"/>
              <a:t> , 2019 Conference Call</a:t>
            </a:r>
          </a:p>
        </p:txBody>
      </p:sp>
      <p:sp>
        <p:nvSpPr>
          <p:cNvPr id="3" name="Subtitle 2"/>
          <p:cNvSpPr>
            <a:spLocks noGrp="1"/>
          </p:cNvSpPr>
          <p:nvPr>
            <p:ph type="subTitle" idx="1"/>
          </p:nvPr>
        </p:nvSpPr>
        <p:spPr/>
        <p:txBody>
          <a:bodyPr/>
          <a:lstStyle/>
          <a:p>
            <a:r>
              <a:rPr lang="en-US" dirty="0"/>
              <a:t>2019-05-31</a:t>
            </a:r>
            <a:br>
              <a:rPr lang="en-US" dirty="0"/>
            </a:br>
            <a:r>
              <a:rPr lang="en-US" dirty="0"/>
              <a:t>Max Riegel, Nokia Bell Labs</a:t>
            </a:r>
          </a:p>
          <a:p>
            <a:r>
              <a:rPr lang="en-US" dirty="0"/>
              <a:t>(TG Chair)</a:t>
            </a:r>
          </a:p>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a:t>Agenda</a:t>
            </a:r>
          </a:p>
        </p:txBody>
      </p:sp>
      <p:sp>
        <p:nvSpPr>
          <p:cNvPr id="4104" name="Rectangle 5"/>
          <p:cNvSpPr>
            <a:spLocks noGrp="1" noChangeArrowheads="1"/>
          </p:cNvSpPr>
          <p:nvPr>
            <p:ph type="body" idx="1"/>
          </p:nvPr>
        </p:nvSpPr>
        <p:spPr>
          <a:xfrm>
            <a:off x="457200" y="1524000"/>
            <a:ext cx="8229600" cy="4876800"/>
          </a:xfrm>
        </p:spPr>
        <p:txBody>
          <a:bodyPr>
            <a:normAutofit/>
          </a:bodyPr>
          <a:lstStyle/>
          <a:p>
            <a:r>
              <a:rPr lang="en-US" dirty="0"/>
              <a:t>Minutes</a:t>
            </a:r>
          </a:p>
          <a:p>
            <a:r>
              <a:rPr lang="en-US" dirty="0"/>
              <a:t>Reports</a:t>
            </a:r>
          </a:p>
          <a:p>
            <a:r>
              <a:rPr lang="en-US" dirty="0"/>
              <a:t>P802.1CQ contributions</a:t>
            </a:r>
          </a:p>
          <a:p>
            <a:r>
              <a:rPr lang="en-US" dirty="0"/>
              <a:t>Next meeting</a:t>
            </a:r>
          </a:p>
          <a:p>
            <a:r>
              <a:rPr lang="en-US" dirty="0" err="1"/>
              <a:t>AoB</a:t>
            </a:r>
            <a:endParaRPr lang="en-US" dirty="0"/>
          </a:p>
        </p:txBody>
      </p:sp>
    </p:spTree>
    <p:extLst>
      <p:ext uri="{BB962C8B-B14F-4D97-AF65-F5344CB8AC3E}">
        <p14:creationId xmlns:p14="http://schemas.microsoft.com/office/powerpoint/2010/main" val="2832370954"/>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Business #2</a:t>
            </a:r>
          </a:p>
        </p:txBody>
      </p:sp>
      <p:sp>
        <p:nvSpPr>
          <p:cNvPr id="3" name="Content Placeholder 2"/>
          <p:cNvSpPr>
            <a:spLocks noGrp="1"/>
          </p:cNvSpPr>
          <p:nvPr>
            <p:ph idx="1"/>
          </p:nvPr>
        </p:nvSpPr>
        <p:spPr/>
        <p:txBody>
          <a:bodyPr>
            <a:normAutofit fontScale="70000" lnSpcReduction="20000"/>
          </a:bodyPr>
          <a:lstStyle/>
          <a:p>
            <a:r>
              <a:rPr lang="en-US" dirty="0"/>
              <a:t>Minutes</a:t>
            </a:r>
          </a:p>
          <a:p>
            <a:pPr lvl="1"/>
            <a:r>
              <a:rPr lang="en-US" dirty="0">
                <a:hlinkClick r:id="rId2"/>
              </a:rPr>
              <a:t>https://mentor.ieee.org/omniran/dcn/19/omniran-19-0027-00-00TG-draft-minutes-ieee-802-1-omniran-tg-meeting-of-2019-04-26.docx</a:t>
            </a:r>
            <a:endParaRPr lang="en-US" dirty="0"/>
          </a:p>
          <a:p>
            <a:pPr lvl="1"/>
            <a:r>
              <a:rPr lang="en-US" dirty="0"/>
              <a:t>No comments raised.</a:t>
            </a:r>
          </a:p>
          <a:p>
            <a:r>
              <a:rPr lang="en-US" dirty="0"/>
              <a:t>Reports</a:t>
            </a:r>
          </a:p>
          <a:p>
            <a:pPr lvl="1"/>
            <a:r>
              <a:rPr lang="en-US" dirty="0"/>
              <a:t>P802.1CF publication editing progressing</a:t>
            </a:r>
          </a:p>
          <a:p>
            <a:pPr lvl="2"/>
            <a:r>
              <a:rPr lang="en-US" dirty="0"/>
              <a:t>Planned publication date: May 31</a:t>
            </a:r>
            <a:r>
              <a:rPr lang="en-US" baseline="30000" dirty="0"/>
              <a:t>st</a:t>
            </a:r>
            <a:r>
              <a:rPr lang="en-US" dirty="0"/>
              <a:t> </a:t>
            </a:r>
          </a:p>
          <a:p>
            <a:pPr lvl="1"/>
            <a:r>
              <a:rPr lang="en-US" dirty="0"/>
              <a:t>Presentation on P802.1CQ status on 802.11 Wireless Interim in Atlanta on May 13</a:t>
            </a:r>
            <a:r>
              <a:rPr lang="en-US" baseline="30000" dirty="0"/>
              <a:t>th</a:t>
            </a:r>
            <a:r>
              <a:rPr lang="en-US" dirty="0"/>
              <a:t> </a:t>
            </a:r>
          </a:p>
          <a:p>
            <a:pPr lvl="2"/>
            <a:r>
              <a:rPr lang="en-US" dirty="0">
                <a:hlinkClick r:id="rId3"/>
              </a:rPr>
              <a:t>https://mentor.ieee.org/802.11/dcn/19/11-19-0851-00-0rcm-p802-1cq-mac-address-assignment-requirements.pptx</a:t>
            </a:r>
            <a:endParaRPr lang="en-US" dirty="0"/>
          </a:p>
          <a:p>
            <a:pPr lvl="1"/>
            <a:r>
              <a:rPr lang="en-US" dirty="0"/>
              <a:t>Liaison to IEEE 1722 send by John Messenger on May 24</a:t>
            </a:r>
            <a:r>
              <a:rPr lang="en-US" baseline="30000" dirty="0"/>
              <a:t>th</a:t>
            </a:r>
            <a:r>
              <a:rPr lang="en-US" dirty="0"/>
              <a:t> </a:t>
            </a:r>
          </a:p>
          <a:p>
            <a:pPr lvl="2"/>
            <a:r>
              <a:rPr lang="en-US" dirty="0"/>
              <a:t>No response yet</a:t>
            </a:r>
          </a:p>
          <a:p>
            <a:pPr lvl="2"/>
            <a:endParaRPr lang="en-US" dirty="0"/>
          </a:p>
          <a:p>
            <a:pPr marL="0" indent="0">
              <a:buNone/>
            </a:pPr>
            <a:endParaRPr lang="en-US" dirty="0"/>
          </a:p>
          <a:p>
            <a:pPr marL="0" indent="0">
              <a:buNone/>
            </a:pPr>
            <a:endParaRPr lang="en-US" dirty="0"/>
          </a:p>
          <a:p>
            <a:pPr lvl="1"/>
            <a:endParaRPr lang="en-US" dirty="0"/>
          </a:p>
          <a:p>
            <a:pPr lvl="1"/>
            <a:endParaRPr lang="en-US" dirty="0"/>
          </a:p>
          <a:p>
            <a:pPr lvl="1"/>
            <a:endParaRPr lang="en-US" dirty="0"/>
          </a:p>
        </p:txBody>
      </p:sp>
    </p:spTree>
    <p:extLst>
      <p:ext uri="{BB962C8B-B14F-4D97-AF65-F5344CB8AC3E}">
        <p14:creationId xmlns:p14="http://schemas.microsoft.com/office/powerpoint/2010/main" val="422626685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Business #3</a:t>
            </a:r>
          </a:p>
        </p:txBody>
      </p:sp>
      <p:sp>
        <p:nvSpPr>
          <p:cNvPr id="3" name="Content Placeholder 2"/>
          <p:cNvSpPr>
            <a:spLocks noGrp="1"/>
          </p:cNvSpPr>
          <p:nvPr>
            <p:ph idx="1"/>
          </p:nvPr>
        </p:nvSpPr>
        <p:spPr>
          <a:xfrm>
            <a:off x="457200" y="1295400"/>
            <a:ext cx="8229600" cy="5181600"/>
          </a:xfrm>
        </p:spPr>
        <p:txBody>
          <a:bodyPr>
            <a:normAutofit/>
          </a:bodyPr>
          <a:lstStyle/>
          <a:p>
            <a:r>
              <a:rPr lang="en-US" dirty="0"/>
              <a:t>P802.1CQ contributions</a:t>
            </a:r>
          </a:p>
          <a:p>
            <a:pPr lvl="1"/>
            <a:r>
              <a:rPr lang="en-US" dirty="0">
                <a:hlinkClick r:id="rId2"/>
              </a:rPr>
              <a:t>https://mentor.ieee.org/omniran/dcn/19/omniran-19-0026-00-CQ00-multicast-and-unicast-mac-address-assignment-protocol-mumaap.pdf</a:t>
            </a:r>
            <a:endParaRPr lang="en-US" dirty="0"/>
          </a:p>
          <a:p>
            <a:pPr lvl="1"/>
            <a:r>
              <a:rPr lang="en-US" dirty="0"/>
              <a:t>Participants invited to review the proposal. Antonio will create accompanying </a:t>
            </a:r>
            <a:r>
              <a:rPr lang="en-US" dirty="0" err="1"/>
              <a:t>slideset</a:t>
            </a:r>
            <a:r>
              <a:rPr lang="en-US" dirty="0"/>
              <a:t> to allow for presentation at the upcoming Vienna meeting.</a:t>
            </a:r>
          </a:p>
          <a:p>
            <a:pPr marL="457200" lvl="1" indent="0">
              <a:buNone/>
            </a:pPr>
            <a:endParaRPr lang="en-US" dirty="0"/>
          </a:p>
        </p:txBody>
      </p:sp>
    </p:spTree>
    <p:extLst>
      <p:ext uri="{BB962C8B-B14F-4D97-AF65-F5344CB8AC3E}">
        <p14:creationId xmlns:p14="http://schemas.microsoft.com/office/powerpoint/2010/main" val="400889567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Business #4</a:t>
            </a:r>
          </a:p>
        </p:txBody>
      </p:sp>
      <p:sp>
        <p:nvSpPr>
          <p:cNvPr id="3" name="Content Placeholder 2"/>
          <p:cNvSpPr>
            <a:spLocks noGrp="1"/>
          </p:cNvSpPr>
          <p:nvPr>
            <p:ph idx="1"/>
          </p:nvPr>
        </p:nvSpPr>
        <p:spPr>
          <a:xfrm>
            <a:off x="457200" y="1600200"/>
            <a:ext cx="8229600" cy="4876800"/>
          </a:xfrm>
        </p:spPr>
        <p:txBody>
          <a:bodyPr>
            <a:normAutofit/>
          </a:bodyPr>
          <a:lstStyle/>
          <a:p>
            <a:r>
              <a:rPr lang="en-US" dirty="0"/>
              <a:t>Next meeting</a:t>
            </a:r>
          </a:p>
          <a:p>
            <a:pPr lvl="1"/>
            <a:r>
              <a:rPr lang="en-US" dirty="0"/>
              <a:t>June 28</a:t>
            </a:r>
            <a:r>
              <a:rPr lang="en-US" baseline="30000" dirty="0"/>
              <a:t>th</a:t>
            </a:r>
            <a:r>
              <a:rPr lang="en-US" dirty="0"/>
              <a:t>, 09:00 AM ET, 90 min</a:t>
            </a:r>
          </a:p>
          <a:p>
            <a:pPr marL="457200" lvl="1" indent="0">
              <a:buNone/>
            </a:pPr>
            <a:endParaRPr lang="en-US" dirty="0"/>
          </a:p>
          <a:p>
            <a:r>
              <a:rPr lang="en-US" dirty="0"/>
              <a:t>AOB</a:t>
            </a:r>
          </a:p>
          <a:p>
            <a:pPr lvl="1"/>
            <a:r>
              <a:rPr lang="en-US" dirty="0"/>
              <a:t>OmniRAN TG schedules for Vienna plenary</a:t>
            </a:r>
          </a:p>
          <a:p>
            <a:pPr lvl="2"/>
            <a:r>
              <a:rPr lang="en-US" dirty="0"/>
              <a:t>See next slide</a:t>
            </a:r>
          </a:p>
          <a:p>
            <a:pPr lvl="1"/>
            <a:endParaRPr lang="en-US" dirty="0"/>
          </a:p>
          <a:p>
            <a:pPr marL="0" indent="0">
              <a:buNone/>
            </a:pPr>
            <a:r>
              <a:rPr lang="en-US" dirty="0"/>
              <a:t>Adjourned by chair at 09:40 AM ET.</a:t>
            </a:r>
          </a:p>
        </p:txBody>
      </p:sp>
    </p:spTree>
    <p:extLst>
      <p:ext uri="{BB962C8B-B14F-4D97-AF65-F5344CB8AC3E}">
        <p14:creationId xmlns:p14="http://schemas.microsoft.com/office/powerpoint/2010/main" val="355004296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685800"/>
          </a:xfrm>
        </p:spPr>
        <p:txBody>
          <a:bodyPr/>
          <a:lstStyle/>
          <a:p>
            <a:r>
              <a:rPr lang="en-US" dirty="0"/>
              <a:t>July 2019 Agenda Graphics</a:t>
            </a:r>
          </a:p>
        </p:txBody>
      </p:sp>
      <p:graphicFrame>
        <p:nvGraphicFramePr>
          <p:cNvPr id="3" name="Table 2"/>
          <p:cNvGraphicFramePr>
            <a:graphicFrameLocks noGrp="1"/>
          </p:cNvGraphicFramePr>
          <p:nvPr>
            <p:extLst>
              <p:ext uri="{D42A27DB-BD31-4B8C-83A1-F6EECF244321}">
                <p14:modId xmlns:p14="http://schemas.microsoft.com/office/powerpoint/2010/main" val="739715312"/>
              </p:ext>
            </p:extLst>
          </p:nvPr>
        </p:nvGraphicFramePr>
        <p:xfrm>
          <a:off x="457198" y="1066800"/>
          <a:ext cx="8229602" cy="5303274"/>
        </p:xfrm>
        <a:graphic>
          <a:graphicData uri="http://schemas.openxmlformats.org/drawingml/2006/table">
            <a:tbl>
              <a:tblPr firstRow="1" bandRow="1">
                <a:tableStyleId>{5C22544A-7EE6-4342-B048-85BDC9FD1C3A}</a:tableStyleId>
              </a:tblPr>
              <a:tblGrid>
                <a:gridCol w="644677">
                  <a:extLst>
                    <a:ext uri="{9D8B030D-6E8A-4147-A177-3AD203B41FA5}">
                      <a16:colId xmlns:a16="http://schemas.microsoft.com/office/drawing/2014/main" val="20000"/>
                    </a:ext>
                  </a:extLst>
                </a:gridCol>
                <a:gridCol w="1516985">
                  <a:extLst>
                    <a:ext uri="{9D8B030D-6E8A-4147-A177-3AD203B41FA5}">
                      <a16:colId xmlns:a16="http://schemas.microsoft.com/office/drawing/2014/main" val="20001"/>
                    </a:ext>
                  </a:extLst>
                </a:gridCol>
                <a:gridCol w="1516985">
                  <a:extLst>
                    <a:ext uri="{9D8B030D-6E8A-4147-A177-3AD203B41FA5}">
                      <a16:colId xmlns:a16="http://schemas.microsoft.com/office/drawing/2014/main" val="20002"/>
                    </a:ext>
                  </a:extLst>
                </a:gridCol>
                <a:gridCol w="1516985">
                  <a:extLst>
                    <a:ext uri="{9D8B030D-6E8A-4147-A177-3AD203B41FA5}">
                      <a16:colId xmlns:a16="http://schemas.microsoft.com/office/drawing/2014/main" val="20003"/>
                    </a:ext>
                  </a:extLst>
                </a:gridCol>
                <a:gridCol w="1516985">
                  <a:extLst>
                    <a:ext uri="{9D8B030D-6E8A-4147-A177-3AD203B41FA5}">
                      <a16:colId xmlns:a16="http://schemas.microsoft.com/office/drawing/2014/main" val="3038447786"/>
                    </a:ext>
                  </a:extLst>
                </a:gridCol>
                <a:gridCol w="1516985">
                  <a:extLst>
                    <a:ext uri="{9D8B030D-6E8A-4147-A177-3AD203B41FA5}">
                      <a16:colId xmlns:a16="http://schemas.microsoft.com/office/drawing/2014/main" val="3538146721"/>
                    </a:ext>
                  </a:extLst>
                </a:gridCol>
              </a:tblGrid>
              <a:tr h="290874">
                <a:tc>
                  <a:txBody>
                    <a:bodyPr/>
                    <a:lstStyle/>
                    <a:p>
                      <a:pPr algn="ctr"/>
                      <a:endParaRPr lang="en-US" sz="1800" dirty="0">
                        <a:solidFill>
                          <a:schemeClr val="tx2"/>
                        </a:solidFill>
                      </a:endParaRPr>
                    </a:p>
                  </a:txBody>
                  <a:tcPr marL="0" marR="0" marT="0" marB="0">
                    <a:solidFill>
                      <a:schemeClr val="bg1"/>
                    </a:solidFill>
                  </a:tcPr>
                </a:tc>
                <a:tc>
                  <a:txBody>
                    <a:bodyPr/>
                    <a:lstStyle/>
                    <a:p>
                      <a:pPr algn="ctr"/>
                      <a:r>
                        <a:rPr lang="en-US" sz="1800" dirty="0">
                          <a:solidFill>
                            <a:schemeClr val="tx2"/>
                          </a:solidFill>
                        </a:rPr>
                        <a:t>Mon 7/15</a:t>
                      </a:r>
                    </a:p>
                  </a:txBody>
                  <a:tcPr marL="0" marR="0" marT="0" marB="0">
                    <a:solidFill>
                      <a:schemeClr val="bg1"/>
                    </a:solidFill>
                  </a:tcPr>
                </a:tc>
                <a:tc>
                  <a:txBody>
                    <a:bodyPr/>
                    <a:lstStyle/>
                    <a:p>
                      <a:pPr algn="ctr"/>
                      <a:r>
                        <a:rPr lang="en-US" sz="1800" dirty="0">
                          <a:solidFill>
                            <a:schemeClr val="tx2"/>
                          </a:solidFill>
                        </a:rPr>
                        <a:t>Tue 7/16</a:t>
                      </a:r>
                    </a:p>
                  </a:txBody>
                  <a:tcPr marL="0" marR="0" marT="0" marB="0">
                    <a:solidFill>
                      <a:schemeClr val="bg1"/>
                    </a:solidFill>
                  </a:tcPr>
                </a:tc>
                <a:tc>
                  <a:txBody>
                    <a:bodyPr/>
                    <a:lstStyle/>
                    <a:p>
                      <a:pPr algn="ctr"/>
                      <a:r>
                        <a:rPr lang="en-US" sz="1800" dirty="0">
                          <a:solidFill>
                            <a:schemeClr val="tx2"/>
                          </a:solidFill>
                        </a:rPr>
                        <a:t>Wed 7/17</a:t>
                      </a:r>
                    </a:p>
                  </a:txBody>
                  <a:tcPr marL="0" marR="0" marT="0" marB="0">
                    <a:solidFill>
                      <a:schemeClr val="bg1"/>
                    </a:solidFill>
                  </a:tcPr>
                </a:tc>
                <a:tc>
                  <a:txBody>
                    <a:bodyPr/>
                    <a:lstStyle/>
                    <a:p>
                      <a:pPr algn="ctr"/>
                      <a:r>
                        <a:rPr lang="en-US" sz="1800" dirty="0">
                          <a:solidFill>
                            <a:schemeClr val="tx2"/>
                          </a:solidFill>
                        </a:rPr>
                        <a:t>Thu 7/18</a:t>
                      </a:r>
                    </a:p>
                  </a:txBody>
                  <a:tcPr marL="0" marR="0" marT="0" marB="0">
                    <a:solidFill>
                      <a:schemeClr val="bg1"/>
                    </a:solidFill>
                  </a:tcPr>
                </a:tc>
                <a:tc>
                  <a:txBody>
                    <a:bodyPr/>
                    <a:lstStyle/>
                    <a:p>
                      <a:pPr algn="ctr"/>
                      <a:r>
                        <a:rPr lang="en-US" sz="1800" dirty="0">
                          <a:solidFill>
                            <a:schemeClr val="tx2"/>
                          </a:solidFill>
                        </a:rPr>
                        <a:t>Fri 7/19</a:t>
                      </a:r>
                    </a:p>
                  </a:txBody>
                  <a:tcPr marL="0" marR="0" marT="0" marB="0">
                    <a:solidFill>
                      <a:schemeClr val="bg1"/>
                    </a:solidFill>
                  </a:tcPr>
                </a:tc>
                <a:extLst>
                  <a:ext uri="{0D108BD9-81ED-4DB2-BD59-A6C34878D82A}">
                    <a16:rowId xmlns:a16="http://schemas.microsoft.com/office/drawing/2014/main" val="10000"/>
                  </a:ext>
                </a:extLst>
              </a:tr>
              <a:tr h="654102">
                <a:tc>
                  <a:txBody>
                    <a:bodyPr/>
                    <a:lstStyle/>
                    <a:p>
                      <a:pPr algn="r"/>
                      <a:r>
                        <a:rPr lang="en-US" sz="1400" dirty="0"/>
                        <a:t>08:00</a:t>
                      </a:r>
                    </a:p>
                    <a:p>
                      <a:pPr algn="r"/>
                      <a:endParaRPr lang="en-US" sz="1400" dirty="0"/>
                    </a:p>
                    <a:p>
                      <a:pPr algn="r"/>
                      <a:endParaRPr lang="en-US" sz="1400" dirty="0"/>
                    </a:p>
                    <a:p>
                      <a:pPr algn="r"/>
                      <a:r>
                        <a:rPr lang="en-US" sz="1400" dirty="0"/>
                        <a:t>10:00</a:t>
                      </a:r>
                    </a:p>
                  </a:txBody>
                  <a:tcPr marL="0" marR="0" marT="0" marB="0">
                    <a:solidFill>
                      <a:schemeClr val="accent1">
                        <a:lumMod val="40000"/>
                        <a:lumOff val="60000"/>
                      </a:schemeClr>
                    </a:solidFill>
                  </a:tcPr>
                </a:tc>
                <a:tc>
                  <a:txBody>
                    <a:bodyPr/>
                    <a:lstStyle/>
                    <a:p>
                      <a:r>
                        <a:rPr lang="en-US" sz="1200" dirty="0"/>
                        <a:t>EC Opening</a:t>
                      </a:r>
                    </a:p>
                  </a:txBody>
                  <a:tcPr marL="36000" marR="36000" marT="36000" marB="36000">
                    <a:solidFill>
                      <a:schemeClr val="bg1">
                        <a:lumMod val="85000"/>
                      </a:schemeClr>
                    </a:solidFill>
                  </a:tcPr>
                </a:tc>
                <a:tc>
                  <a:txBody>
                    <a:bodyPr/>
                    <a:lstStyle/>
                    <a:p>
                      <a:r>
                        <a:rPr lang="en-US" sz="1200" dirty="0"/>
                        <a:t>Maintenance</a:t>
                      </a:r>
                    </a:p>
                  </a:txBody>
                  <a:tcPr marL="36000" marR="36000" marT="36000" marB="36000">
                    <a:solidFill>
                      <a:schemeClr val="tx2">
                        <a:lumMod val="40000"/>
                        <a:lumOff val="60000"/>
                      </a:schemeClr>
                    </a:solidFill>
                  </a:tcPr>
                </a:tc>
                <a:tc>
                  <a:txBody>
                    <a:bodyPr/>
                    <a:lstStyle/>
                    <a:p>
                      <a:pPr marL="85725" indent="-85725">
                        <a:buFont typeface="Arial" panose="020B0604020202020204" pitchFamily="34" charset="0"/>
                        <a:buNone/>
                      </a:pPr>
                      <a:endParaRPr lang="en-US" sz="1200" dirty="0"/>
                    </a:p>
                  </a:txBody>
                  <a:tcPr marL="36000" marR="36000" marT="36000" marB="36000">
                    <a:solidFill>
                      <a:schemeClr val="bg1"/>
                    </a:solidFill>
                  </a:tcPr>
                </a:tc>
                <a:tc>
                  <a:txBody>
                    <a:bodyPr/>
                    <a:lstStyle/>
                    <a:p>
                      <a:pPr marL="85725" indent="-85725">
                        <a:buFont typeface="Arial" panose="020B0604020202020204" pitchFamily="34" charset="0"/>
                        <a:buNone/>
                      </a:pPr>
                      <a:endParaRPr lang="en-US" sz="1200" dirty="0"/>
                    </a:p>
                  </a:txBody>
                  <a:tcPr marL="36000" marR="36000" marT="36000" marB="36000">
                    <a:solidFill>
                      <a:schemeClr val="bg1"/>
                    </a:solidFill>
                  </a:tcPr>
                </a:tc>
                <a:tc>
                  <a:txBody>
                    <a:bodyPr/>
                    <a:lstStyle/>
                    <a:p>
                      <a:pPr marL="85725" indent="-85725">
                        <a:buFont typeface="Arial" panose="020B0604020202020204" pitchFamily="34" charset="0"/>
                        <a:buNone/>
                      </a:pPr>
                      <a:endParaRPr lang="en-US" sz="1200" dirty="0"/>
                    </a:p>
                  </a:txBody>
                  <a:tcPr marL="36000" marR="36000" marT="36000" marB="36000">
                    <a:solidFill>
                      <a:schemeClr val="bg1"/>
                    </a:solidFill>
                  </a:tcPr>
                </a:tc>
                <a:extLst>
                  <a:ext uri="{0D108BD9-81ED-4DB2-BD59-A6C34878D82A}">
                    <a16:rowId xmlns:a16="http://schemas.microsoft.com/office/drawing/2014/main" val="10001"/>
                  </a:ext>
                </a:extLst>
              </a:tr>
              <a:tr h="109566">
                <a:tc>
                  <a:txBody>
                    <a:bodyPr/>
                    <a:lstStyle/>
                    <a:p>
                      <a:pPr algn="r"/>
                      <a:endParaRPr lang="en-US" sz="800" dirty="0"/>
                    </a:p>
                  </a:txBody>
                  <a:tcPr marL="0" marR="0" marT="0" marB="0">
                    <a:solidFill>
                      <a:schemeClr val="bg1"/>
                    </a:solidFill>
                  </a:tcPr>
                </a:tc>
                <a:tc>
                  <a:txBody>
                    <a:bodyPr/>
                    <a:lstStyle/>
                    <a:p>
                      <a:endParaRPr lang="en-US" sz="800" dirty="0"/>
                    </a:p>
                  </a:txBody>
                  <a:tcPr marL="36000" marR="36000" marT="36000" marB="36000">
                    <a:solidFill>
                      <a:schemeClr val="bg1"/>
                    </a:solidFill>
                  </a:tcPr>
                </a:tc>
                <a:tc>
                  <a:txBody>
                    <a:bodyPr/>
                    <a:lstStyle/>
                    <a:p>
                      <a:endParaRPr lang="en-US" sz="800" dirty="0"/>
                    </a:p>
                  </a:txBody>
                  <a:tcPr marL="36000" marR="36000" marT="36000" marB="36000">
                    <a:solidFill>
                      <a:schemeClr val="bg1"/>
                    </a:solidFill>
                  </a:tcPr>
                </a:tc>
                <a:tc>
                  <a:txBody>
                    <a:bodyPr/>
                    <a:lstStyle/>
                    <a:p>
                      <a:endParaRPr lang="en-US" sz="800" dirty="0"/>
                    </a:p>
                  </a:txBody>
                  <a:tcPr marL="36000" marR="36000" marT="36000" marB="36000">
                    <a:solidFill>
                      <a:schemeClr val="bg1"/>
                    </a:solidFill>
                  </a:tcPr>
                </a:tc>
                <a:tc>
                  <a:txBody>
                    <a:bodyPr/>
                    <a:lstStyle/>
                    <a:p>
                      <a:endParaRPr lang="en-US" sz="800" dirty="0"/>
                    </a:p>
                  </a:txBody>
                  <a:tcPr marL="36000" marR="36000" marT="36000" marB="36000">
                    <a:solidFill>
                      <a:schemeClr val="bg1"/>
                    </a:solidFill>
                  </a:tcPr>
                </a:tc>
                <a:tc>
                  <a:txBody>
                    <a:bodyPr/>
                    <a:lstStyle/>
                    <a:p>
                      <a:endParaRPr lang="en-US" sz="800" dirty="0"/>
                    </a:p>
                  </a:txBody>
                  <a:tcPr marL="36000" marR="36000" marT="36000" marB="36000">
                    <a:solidFill>
                      <a:schemeClr val="bg1"/>
                    </a:solidFill>
                  </a:tcPr>
                </a:tc>
                <a:extLst>
                  <a:ext uri="{0D108BD9-81ED-4DB2-BD59-A6C34878D82A}">
                    <a16:rowId xmlns:a16="http://schemas.microsoft.com/office/drawing/2014/main" val="10002"/>
                  </a:ext>
                </a:extLst>
              </a:tr>
              <a:tr h="654102">
                <a:tc>
                  <a:txBody>
                    <a:bodyPr/>
                    <a:lstStyle/>
                    <a:p>
                      <a:pPr algn="r"/>
                      <a:r>
                        <a:rPr lang="en-US" sz="1400" dirty="0"/>
                        <a:t>10:30</a:t>
                      </a:r>
                      <a:br>
                        <a:rPr lang="en-US" sz="1400" dirty="0"/>
                      </a:br>
                      <a:endParaRPr lang="en-US" sz="1400" dirty="0"/>
                    </a:p>
                    <a:p>
                      <a:pPr algn="r"/>
                      <a:endParaRPr lang="en-US" sz="1400" dirty="0"/>
                    </a:p>
                    <a:p>
                      <a:pPr algn="r"/>
                      <a:r>
                        <a:rPr lang="en-US" sz="1400" dirty="0"/>
                        <a:t>12:30</a:t>
                      </a:r>
                    </a:p>
                  </a:txBody>
                  <a:tcPr marL="0" marR="0" marT="0" marB="0">
                    <a:solidFill>
                      <a:schemeClr val="tx2">
                        <a:lumMod val="20000"/>
                        <a:lumOff val="80000"/>
                      </a:schemeClr>
                    </a:solidFill>
                  </a:tcPr>
                </a:tc>
                <a:tc>
                  <a:txBody>
                    <a:bodyPr/>
                    <a:lstStyle/>
                    <a:p>
                      <a:pPr marL="0" indent="0">
                        <a:buFont typeface="Arial" panose="020B0604020202020204" pitchFamily="34" charset="0"/>
                        <a:buNone/>
                      </a:pPr>
                      <a:r>
                        <a:rPr lang="en-US" sz="1200" dirty="0"/>
                        <a:t>802.1 Opening</a:t>
                      </a:r>
                    </a:p>
                  </a:txBody>
                  <a:tcPr marL="36000" marR="36000" marT="36000" marB="36000">
                    <a:solidFill>
                      <a:schemeClr val="tx2">
                        <a:lumMod val="40000"/>
                        <a:lumOff val="60000"/>
                      </a:schemeClr>
                    </a:solidFill>
                  </a:tcPr>
                </a:tc>
                <a:tc>
                  <a:txBody>
                    <a:bodyPr/>
                    <a:lstStyle/>
                    <a:p>
                      <a:pPr marL="0" indent="-82550" algn="l" defTabSz="457200" rtl="0" eaLnBrk="1" latinLnBrk="0" hangingPunct="1">
                        <a:buFont typeface="Arial" pitchFamily="34" charset="0"/>
                        <a:buNone/>
                      </a:pPr>
                      <a:r>
                        <a:rPr lang="en-US" sz="1200" kern="1200" dirty="0">
                          <a:solidFill>
                            <a:schemeClr val="dk1"/>
                          </a:solidFill>
                          <a:latin typeface="+mn-lt"/>
                          <a:ea typeface="+mn-ea"/>
                          <a:cs typeface="+mn-cs"/>
                        </a:rPr>
                        <a:t>OmniRAN</a:t>
                      </a:r>
                    </a:p>
                  </a:txBody>
                  <a:tcPr marL="36000" marR="36000" marT="36000" marB="36000">
                    <a:solidFill>
                      <a:schemeClr val="tx2">
                        <a:lumMod val="60000"/>
                        <a:lumOff val="40000"/>
                      </a:schemeClr>
                    </a:solidFill>
                  </a:tcPr>
                </a:tc>
                <a:tc>
                  <a:txBody>
                    <a:bodyPr/>
                    <a:lstStyle/>
                    <a:p>
                      <a:endParaRPr lang="en-US" sz="1200" dirty="0"/>
                    </a:p>
                  </a:txBody>
                  <a:tcPr marL="36000" marR="36000" marT="36000" marB="36000">
                    <a:no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lang="en-US" sz="1200" dirty="0"/>
                    </a:p>
                  </a:txBody>
                  <a:tcPr marL="36000" marR="36000" marT="36000" marB="36000">
                    <a:solidFill>
                      <a:schemeClr val="bg1"/>
                    </a:solidFill>
                  </a:tcPr>
                </a:tc>
                <a:tc>
                  <a:txBody>
                    <a:bodyPr/>
                    <a:lstStyle/>
                    <a:p>
                      <a:endParaRPr lang="en-US" sz="1200" dirty="0"/>
                    </a:p>
                  </a:txBody>
                  <a:tcPr marL="36000" marR="36000" marT="36000" marB="36000">
                    <a:solidFill>
                      <a:schemeClr val="bg1"/>
                    </a:solidFill>
                  </a:tcPr>
                </a:tc>
                <a:extLst>
                  <a:ext uri="{0D108BD9-81ED-4DB2-BD59-A6C34878D82A}">
                    <a16:rowId xmlns:a16="http://schemas.microsoft.com/office/drawing/2014/main" val="10003"/>
                  </a:ext>
                </a:extLst>
              </a:tr>
              <a:tr h="201006">
                <a:tc>
                  <a:txBody>
                    <a:bodyPr/>
                    <a:lstStyle/>
                    <a:p>
                      <a:pPr algn="r"/>
                      <a:endParaRPr lang="en-US" sz="1600" dirty="0"/>
                    </a:p>
                  </a:txBody>
                  <a:tcPr marL="0" marR="0" marT="0" marB="0">
                    <a:solidFill>
                      <a:schemeClr val="bg1"/>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600" dirty="0"/>
                    </a:p>
                  </a:txBody>
                  <a:tcPr marL="36000" marR="36000" marT="36000" marB="36000">
                    <a:solidFill>
                      <a:schemeClr val="bg1"/>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kern="1200" dirty="0">
                        <a:solidFill>
                          <a:schemeClr val="dk1"/>
                        </a:solidFill>
                        <a:latin typeface="+mn-lt"/>
                        <a:ea typeface="+mn-ea"/>
                        <a:cs typeface="+mn-cs"/>
                      </a:endParaRPr>
                    </a:p>
                  </a:txBody>
                  <a:tcPr marL="36000" marR="36000" marT="36000" marB="36000">
                    <a:solidFill>
                      <a:schemeClr val="bg1"/>
                    </a:solidFill>
                  </a:tcPr>
                </a:tc>
                <a:tc>
                  <a:txBody>
                    <a:bodyPr/>
                    <a:lstStyle/>
                    <a:p>
                      <a:endParaRPr lang="en-US" sz="1600" dirty="0"/>
                    </a:p>
                  </a:txBody>
                  <a:tcPr marL="36000" marR="36000" marT="36000" marB="36000">
                    <a:solidFill>
                      <a:schemeClr val="bg1"/>
                    </a:solidFill>
                  </a:tcPr>
                </a:tc>
                <a:tc>
                  <a:txBody>
                    <a:bodyPr/>
                    <a:lstStyle/>
                    <a:p>
                      <a:endParaRPr lang="en-US" sz="1600" dirty="0"/>
                    </a:p>
                  </a:txBody>
                  <a:tcPr marL="36000" marR="36000" marT="36000" marB="36000">
                    <a:solidFill>
                      <a:schemeClr val="bg1"/>
                    </a:solidFill>
                  </a:tcPr>
                </a:tc>
                <a:tc>
                  <a:txBody>
                    <a:bodyPr/>
                    <a:lstStyle/>
                    <a:p>
                      <a:endParaRPr lang="en-US" sz="1600" dirty="0"/>
                    </a:p>
                  </a:txBody>
                  <a:tcPr marL="36000" marR="36000" marT="36000" marB="36000">
                    <a:solidFill>
                      <a:schemeClr val="bg1"/>
                    </a:solidFill>
                  </a:tcPr>
                </a:tc>
                <a:extLst>
                  <a:ext uri="{0D108BD9-81ED-4DB2-BD59-A6C34878D82A}">
                    <a16:rowId xmlns:a16="http://schemas.microsoft.com/office/drawing/2014/main" val="10004"/>
                  </a:ext>
                </a:extLst>
              </a:tr>
              <a:tr h="632298">
                <a:tc>
                  <a:txBody>
                    <a:bodyPr/>
                    <a:lstStyle/>
                    <a:p>
                      <a:pPr algn="r"/>
                      <a:r>
                        <a:rPr lang="en-US" sz="1400" dirty="0"/>
                        <a:t>13:30</a:t>
                      </a:r>
                    </a:p>
                    <a:p>
                      <a:pPr algn="r"/>
                      <a:br>
                        <a:rPr lang="en-US" sz="1400" dirty="0"/>
                      </a:br>
                      <a:endParaRPr lang="en-US" sz="1400" dirty="0"/>
                    </a:p>
                    <a:p>
                      <a:pPr algn="r"/>
                      <a:r>
                        <a:rPr lang="en-US" sz="1400" dirty="0"/>
                        <a:t>15:30</a:t>
                      </a:r>
                    </a:p>
                  </a:txBody>
                  <a:tcPr marL="0" marR="0" marT="0" marB="0">
                    <a:solidFill>
                      <a:schemeClr val="tx2">
                        <a:lumMod val="20000"/>
                        <a:lumOff val="80000"/>
                      </a:schemeClr>
                    </a:solidFill>
                  </a:tcPr>
                </a:tc>
                <a:tc>
                  <a:txBody>
                    <a:bodyPr/>
                    <a:lstStyle/>
                    <a:p>
                      <a:endParaRPr lang="en-US" sz="1200" dirty="0"/>
                    </a:p>
                  </a:txBody>
                  <a:tcPr marL="36000" marR="36000" marT="36000" marB="36000">
                    <a:solidFill>
                      <a:schemeClr val="bg1"/>
                    </a:solidFill>
                  </a:tcPr>
                </a:tc>
                <a:tc>
                  <a:txBody>
                    <a:bodyPr/>
                    <a:lstStyle/>
                    <a:p>
                      <a:endParaRPr lang="en-US" sz="1200" dirty="0">
                        <a:solidFill>
                          <a:schemeClr val="bg1"/>
                        </a:solidFill>
                      </a:endParaRPr>
                    </a:p>
                  </a:txBody>
                  <a:tcPr marL="36000" marR="36000" marT="36000" marB="36000">
                    <a:solidFill>
                      <a:schemeClr val="bg1"/>
                    </a:solidFill>
                  </a:tcPr>
                </a:tc>
                <a:tc>
                  <a:txBody>
                    <a:bodyPr/>
                    <a:lstStyle/>
                    <a:p>
                      <a:endParaRPr lang="en-US" sz="1200" dirty="0"/>
                    </a:p>
                  </a:txBody>
                  <a:tcPr marL="36000" marR="36000" marT="36000" marB="36000">
                    <a:solidFill>
                      <a:schemeClr val="bg1"/>
                    </a:solidFill>
                  </a:tcPr>
                </a:tc>
                <a:tc>
                  <a:txBody>
                    <a:bodyPr/>
                    <a:lstStyle/>
                    <a:p>
                      <a:r>
                        <a:rPr lang="en-US" sz="1200" dirty="0"/>
                        <a:t>802.1 Closing</a:t>
                      </a:r>
                    </a:p>
                  </a:txBody>
                  <a:tcPr marL="36000" marR="36000" marT="36000" marB="36000">
                    <a:solidFill>
                      <a:schemeClr val="tx2">
                        <a:lumMod val="40000"/>
                        <a:lumOff val="60000"/>
                      </a:schemeClr>
                    </a:solidFill>
                  </a:tcPr>
                </a:tc>
                <a:tc>
                  <a:txBody>
                    <a:bodyPr/>
                    <a:lstStyle/>
                    <a:p>
                      <a:r>
                        <a:rPr lang="en-US" sz="1200" dirty="0"/>
                        <a:t>EC Closing</a:t>
                      </a:r>
                    </a:p>
                    <a:p>
                      <a:r>
                        <a:rPr lang="en-US" sz="900" dirty="0"/>
                        <a:t>Starts at 13:00</a:t>
                      </a:r>
                    </a:p>
                  </a:txBody>
                  <a:tcPr marL="36000" marR="36000" marT="36000" marB="36000">
                    <a:solidFill>
                      <a:schemeClr val="bg1">
                        <a:lumMod val="85000"/>
                      </a:schemeClr>
                    </a:solidFill>
                  </a:tcPr>
                </a:tc>
                <a:extLst>
                  <a:ext uri="{0D108BD9-81ED-4DB2-BD59-A6C34878D82A}">
                    <a16:rowId xmlns:a16="http://schemas.microsoft.com/office/drawing/2014/main" val="10006"/>
                  </a:ext>
                </a:extLst>
              </a:tr>
              <a:tr h="0">
                <a:tc>
                  <a:txBody>
                    <a:bodyPr/>
                    <a:lstStyle/>
                    <a:p>
                      <a:pPr algn="r"/>
                      <a:endParaRPr lang="en-US" sz="800" dirty="0"/>
                    </a:p>
                  </a:txBody>
                  <a:tcPr marL="0" marR="0" marT="0" marB="0">
                    <a:solidFill>
                      <a:schemeClr val="bg1"/>
                    </a:solidFill>
                  </a:tcPr>
                </a:tc>
                <a:tc>
                  <a:txBody>
                    <a:bodyPr/>
                    <a:lstStyle/>
                    <a:p>
                      <a:endParaRPr lang="en-US" sz="800" dirty="0"/>
                    </a:p>
                  </a:txBody>
                  <a:tcPr marL="36000" marR="36000" marT="36000" marB="36000">
                    <a:solidFill>
                      <a:schemeClr val="bg1"/>
                    </a:solidFill>
                  </a:tcPr>
                </a:tc>
                <a:tc>
                  <a:txBody>
                    <a:bodyPr/>
                    <a:lstStyle/>
                    <a:p>
                      <a:endParaRPr lang="en-US" sz="800" dirty="0"/>
                    </a:p>
                  </a:txBody>
                  <a:tcPr marL="36000" marR="36000" marT="36000" marB="36000">
                    <a:solidFill>
                      <a:schemeClr val="bg1"/>
                    </a:solidFill>
                  </a:tcPr>
                </a:tc>
                <a:tc>
                  <a:txBody>
                    <a:bodyPr/>
                    <a:lstStyle/>
                    <a:p>
                      <a:endParaRPr lang="en-US" sz="800" dirty="0"/>
                    </a:p>
                  </a:txBody>
                  <a:tcPr marL="36000" marR="36000" marT="36000" marB="36000">
                    <a:solidFill>
                      <a:schemeClr val="bg1"/>
                    </a:solidFill>
                  </a:tcPr>
                </a:tc>
                <a:tc>
                  <a:txBody>
                    <a:bodyPr/>
                    <a:lstStyle/>
                    <a:p>
                      <a:endParaRPr lang="en-US" sz="800" dirty="0"/>
                    </a:p>
                  </a:txBody>
                  <a:tcPr marL="36000" marR="36000" marT="36000" marB="36000">
                    <a:solidFill>
                      <a:schemeClr val="tx2">
                        <a:lumMod val="40000"/>
                        <a:lumOff val="60000"/>
                      </a:schemeClr>
                    </a:solidFill>
                  </a:tcPr>
                </a:tc>
                <a:tc>
                  <a:txBody>
                    <a:bodyPr/>
                    <a:lstStyle/>
                    <a:p>
                      <a:endParaRPr lang="en-US" sz="800" dirty="0"/>
                    </a:p>
                  </a:txBody>
                  <a:tcPr marL="36000" marR="36000" marT="36000" marB="36000">
                    <a:solidFill>
                      <a:schemeClr val="bg1">
                        <a:lumMod val="85000"/>
                      </a:schemeClr>
                    </a:solidFill>
                  </a:tcPr>
                </a:tc>
                <a:extLst>
                  <a:ext uri="{0D108BD9-81ED-4DB2-BD59-A6C34878D82A}">
                    <a16:rowId xmlns:a16="http://schemas.microsoft.com/office/drawing/2014/main" val="10008"/>
                  </a:ext>
                </a:extLst>
              </a:tr>
              <a:tr h="639904">
                <a:tc>
                  <a:txBody>
                    <a:bodyPr/>
                    <a:lstStyle/>
                    <a:p>
                      <a:pPr algn="r"/>
                      <a:r>
                        <a:rPr lang="en-US" sz="1400" dirty="0"/>
                        <a:t>16:00</a:t>
                      </a:r>
                    </a:p>
                    <a:p>
                      <a:pPr algn="r"/>
                      <a:endParaRPr lang="en-US" sz="1400" dirty="0"/>
                    </a:p>
                    <a:p>
                      <a:pPr algn="r"/>
                      <a:endParaRPr lang="en-US" sz="1400" dirty="0"/>
                    </a:p>
                    <a:p>
                      <a:pPr algn="r"/>
                      <a:r>
                        <a:rPr lang="en-US" sz="1400" dirty="0"/>
                        <a:t>18:00</a:t>
                      </a:r>
                    </a:p>
                  </a:txBody>
                  <a:tcPr marL="0" marR="0" marT="0" marB="0">
                    <a:solidFill>
                      <a:schemeClr val="tx2">
                        <a:lumMod val="20000"/>
                        <a:lumOff val="80000"/>
                      </a:schemeClr>
                    </a:solidFill>
                  </a:tcPr>
                </a:tc>
                <a:tc>
                  <a:txBody>
                    <a:bodyPr/>
                    <a:lstStyle/>
                    <a:p>
                      <a:endParaRPr lang="en-US" sz="1200" dirty="0"/>
                    </a:p>
                  </a:txBody>
                  <a:tcPr marL="36000" marR="36000" marT="36000" marB="36000">
                    <a:solidFill>
                      <a:schemeClr val="bg1"/>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dirty="0"/>
                    </a:p>
                  </a:txBody>
                  <a:tcPr marL="36000" marR="36000" marT="36000" marB="36000">
                    <a:solidFill>
                      <a:schemeClr val="bg1"/>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200" dirty="0"/>
                        <a:t>OmniRAN</a:t>
                      </a:r>
                    </a:p>
                  </a:txBody>
                  <a:tcPr marL="36000" marR="36000" marT="36000" marB="36000">
                    <a:solidFill>
                      <a:schemeClr val="tx2">
                        <a:lumMod val="60000"/>
                        <a:lumOff val="40000"/>
                      </a:schemeClr>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lang="en-US" sz="1200" dirty="0"/>
                    </a:p>
                  </a:txBody>
                  <a:tcPr marL="36000" marR="36000" marT="36000" marB="36000">
                    <a:solidFill>
                      <a:schemeClr val="tx2">
                        <a:lumMod val="40000"/>
                        <a:lumOff val="60000"/>
                      </a:schemeClr>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lang="en-US" sz="1200" dirty="0"/>
                    </a:p>
                  </a:txBody>
                  <a:tcPr marL="36000" marR="36000" marT="36000" marB="36000">
                    <a:solidFill>
                      <a:schemeClr val="bg1">
                        <a:lumMod val="85000"/>
                      </a:schemeClr>
                    </a:solidFill>
                  </a:tcPr>
                </a:tc>
                <a:extLst>
                  <a:ext uri="{0D108BD9-81ED-4DB2-BD59-A6C34878D82A}">
                    <a16:rowId xmlns:a16="http://schemas.microsoft.com/office/drawing/2014/main" val="10009"/>
                  </a:ext>
                </a:extLst>
              </a:tr>
              <a:tr h="0">
                <a:tc>
                  <a:txBody>
                    <a:bodyPr/>
                    <a:lstStyle/>
                    <a:p>
                      <a:pPr algn="r"/>
                      <a:endParaRPr lang="en-US" sz="1200" dirty="0"/>
                    </a:p>
                  </a:txBody>
                  <a:tcPr marL="0" marR="0" marT="0" marB="0">
                    <a:noFill/>
                  </a:tcPr>
                </a:tc>
                <a:tc>
                  <a:txBody>
                    <a:bodyPr/>
                    <a:lstStyle/>
                    <a:p>
                      <a:endParaRPr lang="en-US" sz="1200" dirty="0"/>
                    </a:p>
                  </a:txBody>
                  <a:tcPr marL="36000" marR="36000" marT="36000" marB="36000">
                    <a:no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dirty="0"/>
                    </a:p>
                  </a:txBody>
                  <a:tcPr marL="36000" marR="36000" marT="36000" marB="36000">
                    <a:no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lang="en-US" sz="1200" dirty="0"/>
                    </a:p>
                  </a:txBody>
                  <a:tcPr marL="36000" marR="36000" marT="36000" marB="36000">
                    <a:no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lang="en-US" sz="1200" dirty="0"/>
                    </a:p>
                  </a:txBody>
                  <a:tcPr marL="36000" marR="36000" marT="36000" marB="36000">
                    <a:solidFill>
                      <a:schemeClr val="bg1"/>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lang="en-US" sz="1200" dirty="0"/>
                    </a:p>
                  </a:txBody>
                  <a:tcPr marL="36000" marR="36000" marT="36000" marB="36000">
                    <a:noFill/>
                  </a:tcPr>
                </a:tc>
                <a:extLst>
                  <a:ext uri="{0D108BD9-81ED-4DB2-BD59-A6C34878D82A}">
                    <a16:rowId xmlns:a16="http://schemas.microsoft.com/office/drawing/2014/main" val="1213880732"/>
                  </a:ext>
                </a:extLst>
              </a:tr>
              <a:tr h="292285">
                <a:tc>
                  <a:txBody>
                    <a:bodyPr/>
                    <a:lstStyle/>
                    <a:p>
                      <a:pPr algn="r"/>
                      <a:r>
                        <a:rPr lang="en-US" sz="1400" dirty="0"/>
                        <a:t>19:30</a:t>
                      </a:r>
                    </a:p>
                    <a:p>
                      <a:pPr algn="r"/>
                      <a:endParaRPr lang="en-US" sz="1400" dirty="0"/>
                    </a:p>
                    <a:p>
                      <a:pPr algn="r"/>
                      <a:r>
                        <a:rPr lang="en-US" sz="1400" dirty="0"/>
                        <a:t>21:30</a:t>
                      </a:r>
                    </a:p>
                  </a:txBody>
                  <a:tcPr marL="0" marR="0" marT="0" marB="0">
                    <a:solidFill>
                      <a:schemeClr val="tx2">
                        <a:lumMod val="20000"/>
                        <a:lumOff val="80000"/>
                      </a:schemeClr>
                    </a:solidFill>
                  </a:tcPr>
                </a:tc>
                <a:tc>
                  <a:txBody>
                    <a:bodyPr/>
                    <a:lstStyle/>
                    <a:p>
                      <a:endParaRPr lang="en-US" sz="1200" dirty="0"/>
                    </a:p>
                  </a:txBody>
                  <a:tcPr marL="36000" marR="36000" marT="36000" marB="36000">
                    <a:solidFill>
                      <a:schemeClr val="bg1"/>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dirty="0"/>
                    </a:p>
                  </a:txBody>
                  <a:tcPr marL="36000" marR="36000" marT="36000" marB="36000">
                    <a:solidFill>
                      <a:schemeClr val="bg1"/>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lang="en-US" sz="1200" dirty="0"/>
                    </a:p>
                  </a:txBody>
                  <a:tcPr marL="36000" marR="36000" marT="36000" marB="36000">
                    <a:solidFill>
                      <a:schemeClr val="bg1"/>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lang="en-US" sz="1200" dirty="0"/>
                    </a:p>
                  </a:txBody>
                  <a:tcPr marL="36000" marR="36000" marT="36000" marB="36000">
                    <a:solidFill>
                      <a:schemeClr val="bg1"/>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lang="en-US" sz="1200" dirty="0"/>
                    </a:p>
                  </a:txBody>
                  <a:tcPr marL="36000" marR="36000" marT="36000" marB="36000">
                    <a:solidFill>
                      <a:schemeClr val="bg1"/>
                    </a:solidFill>
                  </a:tcPr>
                </a:tc>
                <a:extLst>
                  <a:ext uri="{0D108BD9-81ED-4DB2-BD59-A6C34878D82A}">
                    <a16:rowId xmlns:a16="http://schemas.microsoft.com/office/drawing/2014/main" val="387865039"/>
                  </a:ext>
                </a:extLst>
              </a:tr>
            </a:tbl>
          </a:graphicData>
        </a:graphic>
      </p:graphicFrame>
    </p:spTree>
    <p:extLst>
      <p:ext uri="{BB962C8B-B14F-4D97-AF65-F5344CB8AC3E}">
        <p14:creationId xmlns:p14="http://schemas.microsoft.com/office/powerpoint/2010/main" val="1026985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7" name="Rectangle 2"/>
          <p:cNvSpPr>
            <a:spLocks noGrp="1" noChangeArrowheads="1"/>
          </p:cNvSpPr>
          <p:nvPr>
            <p:ph type="title"/>
          </p:nvPr>
        </p:nvSpPr>
        <p:spPr/>
        <p:txBody>
          <a:bodyPr/>
          <a:lstStyle/>
          <a:p>
            <a:r>
              <a:rPr lang="en-GB"/>
              <a:t>Conference Call</a:t>
            </a:r>
          </a:p>
        </p:txBody>
      </p:sp>
      <p:sp>
        <p:nvSpPr>
          <p:cNvPr id="3078" name="Rectangle 3"/>
          <p:cNvSpPr>
            <a:spLocks noGrp="1" noChangeArrowheads="1"/>
          </p:cNvSpPr>
          <p:nvPr>
            <p:ph type="body" idx="1"/>
          </p:nvPr>
        </p:nvSpPr>
        <p:spPr/>
        <p:txBody>
          <a:bodyPr>
            <a:normAutofit fontScale="62500" lnSpcReduction="20000"/>
          </a:bodyPr>
          <a:lstStyle/>
          <a:p>
            <a:r>
              <a:rPr lang="en-GB" dirty="0"/>
              <a:t>Friday, May 31</a:t>
            </a:r>
            <a:r>
              <a:rPr lang="en-GB" baseline="30000" dirty="0"/>
              <a:t>st</a:t>
            </a:r>
            <a:r>
              <a:rPr lang="en-GB" dirty="0"/>
              <a:t> </a:t>
            </a:r>
            <a:r>
              <a:rPr lang="en-US" dirty="0"/>
              <a:t>, 2019 at 09:00-10:30am ET</a:t>
            </a:r>
          </a:p>
          <a:p>
            <a:endParaRPr lang="en-US" dirty="0"/>
          </a:p>
          <a:p>
            <a:r>
              <a:rPr lang="en-US" dirty="0"/>
              <a:t>Join WebEx meeting</a:t>
            </a:r>
          </a:p>
          <a:p>
            <a:pPr lvl="1"/>
            <a:r>
              <a:rPr lang="en-US" dirty="0">
                <a:hlinkClick r:id="rId3"/>
              </a:rPr>
              <a:t>https://nokiameetings.webex.com/nokiameetings/j.php?MTID=mc0551b2bf7dc3869f6703cb27149844a</a:t>
            </a:r>
            <a:endParaRPr lang="en-US" dirty="0"/>
          </a:p>
          <a:p>
            <a:pPr lvl="1"/>
            <a:r>
              <a:rPr lang="en-US" dirty="0"/>
              <a:t>Meeting number: 952 643 249</a:t>
            </a:r>
          </a:p>
          <a:p>
            <a:pPr lvl="1"/>
            <a:r>
              <a:rPr lang="en-US" dirty="0"/>
              <a:t>Meeting password: OmniRAN</a:t>
            </a:r>
          </a:p>
          <a:p>
            <a:pPr lvl="1"/>
            <a:endParaRPr lang="en-US" dirty="0"/>
          </a:p>
          <a:p>
            <a:r>
              <a:rPr lang="en-US" dirty="0"/>
              <a:t>Join by phone </a:t>
            </a:r>
          </a:p>
          <a:p>
            <a:pPr lvl="1"/>
            <a:r>
              <a:rPr lang="en-US" dirty="0"/>
              <a:t>+1 972 445 9814 US Dallas </a:t>
            </a:r>
          </a:p>
          <a:p>
            <a:pPr lvl="1"/>
            <a:r>
              <a:rPr lang="en-US" dirty="0"/>
              <a:t>+44 2036087616 UK London </a:t>
            </a:r>
          </a:p>
          <a:p>
            <a:pPr lvl="1"/>
            <a:r>
              <a:rPr lang="en-US" dirty="0"/>
              <a:t>+86 1084056120, +86 1058965333 China Beijing</a:t>
            </a:r>
          </a:p>
          <a:p>
            <a:pPr lvl="1"/>
            <a:r>
              <a:rPr lang="en-US" dirty="0"/>
              <a:t>Access code: 952 643 249</a:t>
            </a:r>
          </a:p>
          <a:p>
            <a:pPr lvl="1"/>
            <a:r>
              <a:rPr lang="en-US" dirty="0"/>
              <a:t>Global call-in numbers</a:t>
            </a:r>
          </a:p>
          <a:p>
            <a:pPr lvl="2"/>
            <a:r>
              <a:rPr lang="en-US" dirty="0">
                <a:hlinkClick r:id="rId4"/>
              </a:rPr>
              <a:t>https://nokiameetings.webex.com/nokiameetings/globalcallin.php?serviceType=MC&amp;ED=533523267&amp;tollFree=0</a:t>
            </a:r>
            <a:endParaRPr lang="en-US" dirty="0"/>
          </a:p>
        </p:txBody>
      </p:sp>
      <p:sp>
        <p:nvSpPr>
          <p:cNvPr id="3" name="Rectangle 2">
            <a:extLst>
              <a:ext uri="{FF2B5EF4-FFF2-40B4-BE49-F238E27FC236}">
                <a16:creationId xmlns:a16="http://schemas.microsoft.com/office/drawing/2014/main" id="{B514501E-FFB1-40E4-991C-924835E900F3}"/>
              </a:ext>
            </a:extLst>
          </p:cNvPr>
          <p:cNvSpPr>
            <a:spLocks noChangeArrowheads="1"/>
          </p:cNvSpPr>
          <p:nvPr/>
        </p:nvSpPr>
        <p:spPr bwMode="auto">
          <a:xfrm>
            <a:off x="0" y="105489"/>
            <a:ext cx="219932"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dirty="0">
                <a:ln>
                  <a:noFill/>
                </a:ln>
                <a:solidFill>
                  <a:schemeClr val="tx1"/>
                </a:solidFill>
                <a:effectLst/>
                <a:latin typeface="Arial Unicode MS"/>
              </a:rPr>
              <a:t> </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a:t>Agenda proposal</a:t>
            </a:r>
          </a:p>
        </p:txBody>
      </p:sp>
      <p:sp>
        <p:nvSpPr>
          <p:cNvPr id="4104" name="Rectangle 5"/>
          <p:cNvSpPr>
            <a:spLocks noGrp="1" noChangeArrowheads="1"/>
          </p:cNvSpPr>
          <p:nvPr>
            <p:ph type="body" idx="1"/>
          </p:nvPr>
        </p:nvSpPr>
        <p:spPr/>
        <p:txBody>
          <a:bodyPr>
            <a:normAutofit/>
          </a:bodyPr>
          <a:lstStyle/>
          <a:p>
            <a:r>
              <a:rPr lang="en-US" dirty="0"/>
              <a:t>Minutes</a:t>
            </a:r>
          </a:p>
          <a:p>
            <a:r>
              <a:rPr lang="en-US" dirty="0"/>
              <a:t>Reports</a:t>
            </a:r>
          </a:p>
          <a:p>
            <a:r>
              <a:rPr lang="en-US" dirty="0"/>
              <a:t>P802.1CQ contributions</a:t>
            </a:r>
          </a:p>
          <a:p>
            <a:r>
              <a:rPr lang="en-US"/>
              <a:t>Next </a:t>
            </a:r>
            <a:r>
              <a:rPr lang="en-US" dirty="0"/>
              <a:t>meeting</a:t>
            </a:r>
          </a:p>
          <a:p>
            <a:r>
              <a:rPr lang="en-US" dirty="0" err="1"/>
              <a:t>AoB</a:t>
            </a:r>
            <a:endParaRPr lang="en-US" dirty="0"/>
          </a:p>
        </p:txBody>
      </p:sp>
      <p:sp>
        <p:nvSpPr>
          <p:cNvPr id="4101" name="Rectangle 2"/>
          <p:cNvSpPr>
            <a:spLocks noChangeArrowheads="1"/>
          </p:cNvSpPr>
          <p:nvPr/>
        </p:nvSpPr>
        <p:spPr bwMode="auto">
          <a:xfrm>
            <a:off x="685800" y="-228600"/>
            <a:ext cx="7772400" cy="10699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ctr"/>
          <a:lstStyle/>
          <a:p>
            <a:pPr algn="ctr"/>
            <a:endParaRPr lang="en-US" sz="2800" b="1" u="sng">
              <a:solidFill>
                <a:schemeClr val="tx2"/>
              </a:solidFill>
            </a:endParaRPr>
          </a:p>
        </p:txBody>
      </p:sp>
      <p:sp>
        <p:nvSpPr>
          <p:cNvPr id="4102" name="Rectangle 3"/>
          <p:cNvSpPr>
            <a:spLocks noChangeArrowheads="1"/>
          </p:cNvSpPr>
          <p:nvPr/>
        </p:nvSpPr>
        <p:spPr bwMode="auto">
          <a:xfrm>
            <a:off x="381000" y="838200"/>
            <a:ext cx="8458200" cy="55626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marL="233363" indent="-180975">
              <a:spcBef>
                <a:spcPct val="20000"/>
              </a:spcBef>
              <a:buFontTx/>
              <a:buChar char="•"/>
            </a:pPr>
            <a:endParaRPr lang="en-US" sz="1400" b="1"/>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a:extLst>
              <a:ext uri="{FF2B5EF4-FFF2-40B4-BE49-F238E27FC236}">
                <a16:creationId xmlns:a16="http://schemas.microsoft.com/office/drawing/2014/main" id="{DAF5E0A3-B9F2-4FB8-8ABA-EE6756489EB9}"/>
              </a:ext>
            </a:extLst>
          </p:cNvPr>
          <p:cNvSpPr>
            <a:spLocks noGrp="1" noChangeArrowheads="1"/>
          </p:cNvSpPr>
          <p:nvPr>
            <p:ph type="title"/>
          </p:nvPr>
        </p:nvSpPr>
        <p:spPr>
          <a:xfrm>
            <a:off x="457200" y="274638"/>
            <a:ext cx="8229600" cy="1020762"/>
          </a:xfrm>
        </p:spPr>
        <p:txBody>
          <a:bodyPr/>
          <a:lstStyle/>
          <a:p>
            <a:r>
              <a:rPr lang="en-US" altLang="en-US"/>
              <a:t>Participants have a duty to inform the IEEE</a:t>
            </a:r>
          </a:p>
        </p:txBody>
      </p:sp>
      <p:sp>
        <p:nvSpPr>
          <p:cNvPr id="8195" name="Rectangle 1027">
            <a:extLst>
              <a:ext uri="{FF2B5EF4-FFF2-40B4-BE49-F238E27FC236}">
                <a16:creationId xmlns:a16="http://schemas.microsoft.com/office/drawing/2014/main" id="{06CF6CF7-F007-4D9F-BE05-81325638A21A}"/>
              </a:ext>
            </a:extLst>
          </p:cNvPr>
          <p:cNvSpPr>
            <a:spLocks noGrp="1" noChangeArrowheads="1"/>
          </p:cNvSpPr>
          <p:nvPr>
            <p:ph type="body" idx="1"/>
          </p:nvPr>
        </p:nvSpPr>
        <p:spPr>
          <a:xfrm>
            <a:off x="457200" y="1371600"/>
            <a:ext cx="8229600" cy="5105400"/>
          </a:xfrm>
        </p:spPr>
        <p:txBody>
          <a:bodyPr>
            <a:normAutofit fontScale="85000" lnSpcReduction="20000"/>
          </a:bodyPr>
          <a:lstStyle/>
          <a:p>
            <a:r>
              <a:rPr lang="en-US" altLang="en-US"/>
              <a:t>Participants </a:t>
            </a:r>
            <a:r>
              <a:rPr lang="en-US" altLang="en-US" u="sng"/>
              <a:t>shall</a:t>
            </a:r>
            <a:r>
              <a:rPr lang="en-US" altLang="en-US"/>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br>
              <a:rPr lang="en-US" altLang="en-US"/>
            </a:br>
            <a:endParaRPr lang="en-US" altLang="en-US"/>
          </a:p>
          <a:p>
            <a:r>
              <a:rPr lang="en-US" altLang="en-US"/>
              <a:t>Participants </a:t>
            </a:r>
            <a:r>
              <a:rPr lang="en-US" altLang="en-US" u="sng"/>
              <a:t>should</a:t>
            </a:r>
            <a:r>
              <a:rPr lang="en-US" altLang="en-US"/>
              <a:t> inform the IEEE (or cause the IEEE to be informed) of the identity of any other holders of potential Essential Patent Claims</a:t>
            </a:r>
            <a:br>
              <a:rPr lang="en-US" altLang="en-US"/>
            </a:br>
            <a:endParaRPr lang="en-US" altLang="en-US"/>
          </a:p>
          <a:p>
            <a:pPr marL="0" indent="0">
              <a:buNone/>
            </a:pPr>
            <a:r>
              <a:rPr lang="en-US" altLang="en-US" sz="4100"/>
              <a:t>Early identification of holders of potential Essential Patent Claims is encouraged</a:t>
            </a:r>
          </a:p>
        </p:txBody>
      </p:sp>
    </p:spTree>
    <p:extLst>
      <p:ext uri="{BB962C8B-B14F-4D97-AF65-F5344CB8AC3E}">
        <p14:creationId xmlns:p14="http://schemas.microsoft.com/office/powerpoint/2010/main" val="38568500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44C5192A-985F-4E00-84BA-FF537BA61556}"/>
              </a:ext>
            </a:extLst>
          </p:cNvPr>
          <p:cNvSpPr>
            <a:spLocks noGrp="1" noChangeArrowheads="1"/>
          </p:cNvSpPr>
          <p:nvPr>
            <p:ph type="title"/>
          </p:nvPr>
        </p:nvSpPr>
        <p:spPr>
          <a:xfrm>
            <a:off x="457200" y="274638"/>
            <a:ext cx="8229600" cy="715962"/>
          </a:xfrm>
        </p:spPr>
        <p:txBody>
          <a:bodyPr/>
          <a:lstStyle/>
          <a:p>
            <a:r>
              <a:rPr lang="en-US" altLang="en-US"/>
              <a:t>Ways to inform IEEE</a:t>
            </a:r>
          </a:p>
        </p:txBody>
      </p:sp>
      <p:sp>
        <p:nvSpPr>
          <p:cNvPr id="9219" name="Rectangle 3">
            <a:extLst>
              <a:ext uri="{FF2B5EF4-FFF2-40B4-BE49-F238E27FC236}">
                <a16:creationId xmlns:a16="http://schemas.microsoft.com/office/drawing/2014/main" id="{DC12C46D-F715-4152-8508-E794D70E523F}"/>
              </a:ext>
            </a:extLst>
          </p:cNvPr>
          <p:cNvSpPr>
            <a:spLocks noGrp="1" noChangeArrowheads="1"/>
          </p:cNvSpPr>
          <p:nvPr>
            <p:ph type="body" idx="1"/>
          </p:nvPr>
        </p:nvSpPr>
        <p:spPr>
          <a:xfrm>
            <a:off x="457200" y="1143000"/>
            <a:ext cx="8229600" cy="5486400"/>
          </a:xfrm>
        </p:spPr>
        <p:txBody>
          <a:bodyPr>
            <a:normAutofit fontScale="85000" lnSpcReduction="20000"/>
          </a:bodyPr>
          <a:lstStyle/>
          <a:p>
            <a:pPr lvl="1">
              <a:lnSpc>
                <a:spcPct val="110000"/>
              </a:lnSpc>
              <a:spcBef>
                <a:spcPts val="1200"/>
              </a:spcBef>
            </a:pPr>
            <a:r>
              <a:rPr lang="en-US" altLang="en-US"/>
              <a:t>Cause an LOA to be submitted to the IEEE-SA (patcom@ieee.org); or</a:t>
            </a:r>
          </a:p>
          <a:p>
            <a:pPr lvl="1">
              <a:lnSpc>
                <a:spcPct val="110000"/>
              </a:lnSpc>
              <a:spcBef>
                <a:spcPts val="1200"/>
              </a:spcBef>
            </a:pPr>
            <a:r>
              <a:rPr lang="en-US" altLang="en-US"/>
              <a:t>Provide the chair of this group with the identity of the holder(s) of any and all such claims as soon as possible; or</a:t>
            </a:r>
          </a:p>
          <a:p>
            <a:pPr lvl="1">
              <a:lnSpc>
                <a:spcPct val="110000"/>
              </a:lnSpc>
              <a:spcBef>
                <a:spcPts val="1200"/>
              </a:spcBef>
            </a:pPr>
            <a:r>
              <a:rPr lang="en-US" altLang="en-US"/>
              <a:t>Speak up now and respond to this Call for Potentially Essential Patents</a:t>
            </a:r>
          </a:p>
          <a:p>
            <a:pPr>
              <a:lnSpc>
                <a:spcPct val="110000"/>
              </a:lnSpc>
              <a:spcBef>
                <a:spcPts val="1200"/>
              </a:spcBef>
            </a:pPr>
            <a:r>
              <a:rPr lang="en-US" altLang="en-US"/>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p:txBody>
      </p:sp>
    </p:spTree>
    <p:extLst>
      <p:ext uri="{BB962C8B-B14F-4D97-AF65-F5344CB8AC3E}">
        <p14:creationId xmlns:p14="http://schemas.microsoft.com/office/powerpoint/2010/main" val="34975636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a:extLst>
              <a:ext uri="{FF2B5EF4-FFF2-40B4-BE49-F238E27FC236}">
                <a16:creationId xmlns:a16="http://schemas.microsoft.com/office/drawing/2014/main" id="{653BF2C0-27A6-4D86-A428-3EDCCA8AB1CA}"/>
              </a:ext>
            </a:extLst>
          </p:cNvPr>
          <p:cNvSpPr>
            <a:spLocks noGrp="1" noChangeArrowheads="1"/>
          </p:cNvSpPr>
          <p:nvPr>
            <p:ph type="title"/>
          </p:nvPr>
        </p:nvSpPr>
        <p:spPr>
          <a:xfrm>
            <a:off x="457200" y="274638"/>
            <a:ext cx="8229600" cy="792162"/>
          </a:xfrm>
        </p:spPr>
        <p:txBody>
          <a:bodyPr/>
          <a:lstStyle/>
          <a:p>
            <a:r>
              <a:rPr lang="en-US" altLang="en-US"/>
              <a:t>Other guidelines for IEEE WG meetings</a:t>
            </a:r>
          </a:p>
        </p:txBody>
      </p:sp>
      <p:sp>
        <p:nvSpPr>
          <p:cNvPr id="10243" name="Rectangle 1027">
            <a:extLst>
              <a:ext uri="{FF2B5EF4-FFF2-40B4-BE49-F238E27FC236}">
                <a16:creationId xmlns:a16="http://schemas.microsoft.com/office/drawing/2014/main" id="{54FF235C-C9E9-445B-ACA5-69ED0F7297DC}"/>
              </a:ext>
            </a:extLst>
          </p:cNvPr>
          <p:cNvSpPr>
            <a:spLocks noGrp="1" noChangeArrowheads="1"/>
          </p:cNvSpPr>
          <p:nvPr>
            <p:ph type="body" idx="1"/>
          </p:nvPr>
        </p:nvSpPr>
        <p:spPr>
          <a:xfrm>
            <a:off x="457200" y="1066800"/>
            <a:ext cx="8229600" cy="5410200"/>
          </a:xfrm>
        </p:spPr>
        <p:txBody>
          <a:bodyPr>
            <a:normAutofit fontScale="62500" lnSpcReduction="20000"/>
          </a:bodyPr>
          <a:lstStyle/>
          <a:p>
            <a:pPr>
              <a:lnSpc>
                <a:spcPct val="110000"/>
              </a:lnSpc>
              <a:spcBef>
                <a:spcPts val="600"/>
              </a:spcBef>
            </a:pPr>
            <a:r>
              <a:rPr lang="en-US" altLang="en-US"/>
              <a:t>All IEEE-SA standards meetings shall be conducted in compliance with all applicable laws, including antitrust and competition laws. </a:t>
            </a:r>
          </a:p>
          <a:p>
            <a:pPr lvl="1">
              <a:lnSpc>
                <a:spcPct val="110000"/>
              </a:lnSpc>
              <a:spcBef>
                <a:spcPts val="600"/>
              </a:spcBef>
            </a:pPr>
            <a:r>
              <a:rPr lang="en-US" altLang="en-US"/>
              <a:t>Don’t discuss the interpretation, validity, or essentiality of patents/patent claims. </a:t>
            </a:r>
          </a:p>
          <a:p>
            <a:pPr lvl="1">
              <a:lnSpc>
                <a:spcPct val="110000"/>
              </a:lnSpc>
              <a:spcBef>
                <a:spcPts val="600"/>
              </a:spcBef>
            </a:pPr>
            <a:r>
              <a:rPr lang="en-US" altLang="en-US"/>
              <a:t>Don’t discuss specific license rates, terms, or conditions.</a:t>
            </a:r>
          </a:p>
          <a:p>
            <a:pPr lvl="2">
              <a:lnSpc>
                <a:spcPct val="110000"/>
              </a:lnSpc>
              <a:spcBef>
                <a:spcPts val="600"/>
              </a:spcBef>
            </a:pPr>
            <a:r>
              <a:rPr lang="en-US" altLang="en-US"/>
              <a:t>Relative costs of different technical approaches that include relative costs of patent licensing terms may be discussed in standards development meetings. </a:t>
            </a:r>
          </a:p>
          <a:p>
            <a:pPr lvl="3">
              <a:lnSpc>
                <a:spcPct val="110000"/>
              </a:lnSpc>
              <a:spcBef>
                <a:spcPts val="600"/>
              </a:spcBef>
            </a:pPr>
            <a:r>
              <a:rPr lang="en-GB" altLang="en-US"/>
              <a:t>Technical considerations remain the primary focus</a:t>
            </a:r>
            <a:endParaRPr lang="en-US" altLang="en-US"/>
          </a:p>
          <a:p>
            <a:pPr lvl="1">
              <a:lnSpc>
                <a:spcPct val="110000"/>
              </a:lnSpc>
              <a:spcBef>
                <a:spcPts val="600"/>
              </a:spcBef>
            </a:pPr>
            <a:r>
              <a:rPr lang="en-US" altLang="en-US"/>
              <a:t>Don’t discuss or engage in the fixing of product prices, allocation of customers, or division of sales markets.</a:t>
            </a:r>
          </a:p>
          <a:p>
            <a:pPr lvl="1">
              <a:lnSpc>
                <a:spcPct val="110000"/>
              </a:lnSpc>
              <a:spcBef>
                <a:spcPts val="600"/>
              </a:spcBef>
            </a:pPr>
            <a:r>
              <a:rPr lang="en-US" altLang="en-US"/>
              <a:t>Don’t discuss the status or substance of ongoing or threatened litigation.</a:t>
            </a:r>
          </a:p>
          <a:p>
            <a:pPr lvl="1">
              <a:lnSpc>
                <a:spcPct val="110000"/>
              </a:lnSpc>
              <a:spcBef>
                <a:spcPts val="600"/>
              </a:spcBef>
            </a:pPr>
            <a:r>
              <a:rPr lang="en-US" altLang="en-US"/>
              <a:t>Don’t be silent if inappropriate topics are discussed … do formally object.</a:t>
            </a:r>
          </a:p>
          <a:p>
            <a:pPr lvl="1">
              <a:lnSpc>
                <a:spcPct val="110000"/>
              </a:lnSpc>
              <a:spcBef>
                <a:spcPts val="600"/>
              </a:spcBef>
            </a:pPr>
            <a:endParaRPr lang="en-US" altLang="en-US"/>
          </a:p>
          <a:p>
            <a:pPr>
              <a:lnSpc>
                <a:spcPct val="110000"/>
              </a:lnSpc>
              <a:spcBef>
                <a:spcPts val="600"/>
              </a:spcBef>
            </a:pPr>
            <a:r>
              <a:rPr lang="en-US" altLang="en-US"/>
              <a:t>For more details, see IEEE-SA Standards Board Operations Manual, clause 5.3.10 and Antitrust and Competition Policy: </a:t>
            </a:r>
            <a:br>
              <a:rPr lang="en-US" altLang="en-US"/>
            </a:br>
            <a:r>
              <a:rPr lang="en-US" altLang="en-US"/>
              <a:t>What You Need to Know at </a:t>
            </a:r>
            <a:r>
              <a:rPr lang="en-US" altLang="en-US">
                <a:hlinkClick r:id="rId2"/>
              </a:rPr>
              <a:t>http://standards.ieee.org/develop/policies/antitrust.pdf</a:t>
            </a:r>
            <a:endParaRPr lang="en-US" altLang="en-US"/>
          </a:p>
          <a:p>
            <a:endParaRPr lang="en-US" altLang="en-US"/>
          </a:p>
        </p:txBody>
      </p:sp>
    </p:spTree>
    <p:extLst>
      <p:ext uri="{BB962C8B-B14F-4D97-AF65-F5344CB8AC3E}">
        <p14:creationId xmlns:p14="http://schemas.microsoft.com/office/powerpoint/2010/main" val="13435109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a:extLst>
              <a:ext uri="{FF2B5EF4-FFF2-40B4-BE49-F238E27FC236}">
                <a16:creationId xmlns:a16="http://schemas.microsoft.com/office/drawing/2014/main" id="{C0EED283-E430-4A58-9239-D39310C2050F}"/>
              </a:ext>
            </a:extLst>
          </p:cNvPr>
          <p:cNvSpPr>
            <a:spLocks noGrp="1" noChangeArrowheads="1"/>
          </p:cNvSpPr>
          <p:nvPr>
            <p:ph type="title"/>
          </p:nvPr>
        </p:nvSpPr>
        <p:spPr>
          <a:xfrm>
            <a:off x="457200" y="274638"/>
            <a:ext cx="8229600" cy="792162"/>
          </a:xfrm>
        </p:spPr>
        <p:txBody>
          <a:bodyPr/>
          <a:lstStyle/>
          <a:p>
            <a:r>
              <a:rPr lang="en-GB" altLang="en-US"/>
              <a:t>Patent-related information</a:t>
            </a:r>
            <a:endParaRPr lang="en-US" altLang="en-US"/>
          </a:p>
        </p:txBody>
      </p:sp>
      <p:sp>
        <p:nvSpPr>
          <p:cNvPr id="3" name="Content Placeholder 2">
            <a:extLst>
              <a:ext uri="{FF2B5EF4-FFF2-40B4-BE49-F238E27FC236}">
                <a16:creationId xmlns:a16="http://schemas.microsoft.com/office/drawing/2014/main" id="{1BDEB8FF-5B84-4803-90AA-F5D79A7B61EA}"/>
              </a:ext>
            </a:extLst>
          </p:cNvPr>
          <p:cNvSpPr>
            <a:spLocks noGrp="1"/>
          </p:cNvSpPr>
          <p:nvPr>
            <p:ph idx="1"/>
          </p:nvPr>
        </p:nvSpPr>
        <p:spPr>
          <a:xfrm>
            <a:off x="457200" y="1219200"/>
            <a:ext cx="8229600" cy="5257800"/>
          </a:xfrm>
        </p:spPr>
        <p:txBody>
          <a:bodyPr>
            <a:normAutofit fontScale="77500" lnSpcReduction="20000"/>
          </a:bodyPr>
          <a:lstStyle/>
          <a:p>
            <a:r>
              <a:rPr lang="en-US" altLang="en-US"/>
              <a:t>The patent policy and the procedures used to execute that policy are documented in the:</a:t>
            </a:r>
          </a:p>
          <a:p>
            <a:endParaRPr lang="en-US" altLang="en-US"/>
          </a:p>
          <a:p>
            <a:pPr lvl="1"/>
            <a:r>
              <a:rPr lang="en-US" altLang="en-US"/>
              <a:t>IEEE-SA Standards Board Bylaws </a:t>
            </a:r>
            <a:r>
              <a:rPr lang="en-US" altLang="en-US" sz="2600">
                <a:hlinkClick r:id="rId3"/>
              </a:rPr>
              <a:t>http://standards.ieee.org/develop/policies/bylaws/sect6-7.html#6</a:t>
            </a:r>
            <a:br>
              <a:rPr lang="en-US" altLang="en-US" sz="2600"/>
            </a:br>
            <a:endParaRPr lang="en-US" altLang="en-US" sz="2600"/>
          </a:p>
          <a:p>
            <a:pPr lvl="1"/>
            <a:r>
              <a:rPr lang="en-US" altLang="en-US"/>
              <a:t>IEEE-SA Standards Board Operations Manual </a:t>
            </a:r>
            <a:r>
              <a:rPr lang="en-US" altLang="en-US" sz="2600">
                <a:hlinkClick r:id="rId4"/>
              </a:rPr>
              <a:t>http://standards.ieee.org/develop/policies/opman/sect6.html#6.3</a:t>
            </a:r>
            <a:endParaRPr lang="en-US" altLang="en-US" sz="2600"/>
          </a:p>
          <a:p>
            <a:endParaRPr lang="en-US" altLang="en-US"/>
          </a:p>
          <a:p>
            <a:r>
              <a:rPr lang="en-US" altLang="en-US"/>
              <a:t>Material about the patent policy is available at </a:t>
            </a:r>
            <a:r>
              <a:rPr lang="en-US" altLang="en-US" sz="2600">
                <a:hlinkClick r:id="rId5"/>
              </a:rPr>
              <a:t>http://standards.ieee.org/about/sasb/patcom/materials.html</a:t>
            </a:r>
            <a:br>
              <a:rPr lang="en-US" altLang="en-US"/>
            </a:br>
            <a:endParaRPr lang="en-US" altLang="en-US"/>
          </a:p>
          <a:p>
            <a:r>
              <a:rPr lang="en-US" altLang="en-US" sz="4000"/>
              <a:t>If you have questions, contact the IEEE-SA Standards Board Patent Committee Administrator at </a:t>
            </a:r>
            <a:r>
              <a:rPr lang="en-US" altLang="en-US" sz="4000">
                <a:hlinkClick r:id="rId6"/>
              </a:rPr>
              <a:t>patcom@ieee.org</a:t>
            </a:r>
            <a:endParaRPr lang="en-US" altLang="en-US" sz="4000"/>
          </a:p>
        </p:txBody>
      </p:sp>
      <p:sp>
        <p:nvSpPr>
          <p:cNvPr id="11267" name="Rectangle 3">
            <a:extLst>
              <a:ext uri="{FF2B5EF4-FFF2-40B4-BE49-F238E27FC236}">
                <a16:creationId xmlns:a16="http://schemas.microsoft.com/office/drawing/2014/main" id="{AFF0D94F-C89B-4647-8EEA-0485F3EC5884}"/>
              </a:ext>
            </a:extLst>
          </p:cNvPr>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Tree>
    <p:extLst>
      <p:ext uri="{BB962C8B-B14F-4D97-AF65-F5344CB8AC3E}">
        <p14:creationId xmlns:p14="http://schemas.microsoft.com/office/powerpoint/2010/main" val="2687865144"/>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1"/>
          <p:cNvSpPr>
            <a:spLocks noGrp="1" noChangeArrowheads="1"/>
          </p:cNvSpPr>
          <p:nvPr>
            <p:ph type="title"/>
          </p:nvPr>
        </p:nvSpPr>
        <p:spPr>
          <a:xfrm>
            <a:off x="457200" y="274638"/>
            <a:ext cx="8229600" cy="1096962"/>
          </a:xfrm>
        </p:spPr>
        <p:txBody>
          <a:bodyPr/>
          <a:lstStyle/>
          <a:p>
            <a:r>
              <a:rPr lang="en-US"/>
              <a:t>Participation in IEEE 802 Meetings</a:t>
            </a:r>
          </a:p>
        </p:txBody>
      </p:sp>
      <p:sp>
        <p:nvSpPr>
          <p:cNvPr id="10242" name="Rectangle 2"/>
          <p:cNvSpPr>
            <a:spLocks noGrp="1" noChangeArrowheads="1"/>
          </p:cNvSpPr>
          <p:nvPr>
            <p:ph type="body" idx="1"/>
          </p:nvPr>
        </p:nvSpPr>
        <p:spPr>
          <a:xfrm>
            <a:off x="457200" y="1447800"/>
            <a:ext cx="8229600" cy="4800600"/>
          </a:xfrm>
        </p:spPr>
        <p:txBody>
          <a:bodyPr>
            <a:normAutofit fontScale="55000" lnSpcReduction="20000"/>
          </a:bodyPr>
          <a:lstStyle/>
          <a:p>
            <a:r>
              <a:rPr lang="en-US" dirty="0"/>
              <a:t>All participation in IEEE 802 Working Group meetings is on an individual basis</a:t>
            </a:r>
          </a:p>
          <a:p>
            <a:pPr lvl="1"/>
            <a:r>
              <a:rPr lang="en-GB" dirty="0"/>
              <a:t>Participants in the IEEE standards development individual process shall act based on their qualifications and experience. (</a:t>
            </a:r>
            <a:r>
              <a:rPr lang="en-GB" dirty="0">
                <a:hlinkClick r:id="rId3"/>
              </a:rPr>
              <a:t>https://standards.ieee.org/develop/policies/bylaws/sb_bylaws.pdf</a:t>
            </a:r>
            <a:r>
              <a:rPr lang="en-GB" dirty="0"/>
              <a:t>  section 5.2.1)</a:t>
            </a:r>
            <a:endParaRPr lang="en-US" dirty="0"/>
          </a:p>
          <a:p>
            <a:pPr lvl="1"/>
            <a:r>
              <a:rPr lang="en-US" dirty="0"/>
              <a:t>IEEE 802 </a:t>
            </a:r>
            <a:r>
              <a:rPr lang="en-GB" dirty="0"/>
              <a:t>Working Group membership is by individual; “Working Group members shall participate in the consensus process in a manner consistent with their professional expert opinion as individuals, and not as organizational representatives”. (</a:t>
            </a:r>
            <a:r>
              <a:rPr lang="en-GB" dirty="0">
                <a:hlinkClick r:id="rId4"/>
              </a:rPr>
              <a:t>http://ieee802.org/PNP/approved/IEEE_802_WG_PandP_v19.pdf</a:t>
            </a:r>
            <a:r>
              <a:rPr lang="en-GB" dirty="0"/>
              <a:t> section 4.2.1)</a:t>
            </a:r>
            <a:endParaRPr lang="en-US" dirty="0"/>
          </a:p>
          <a:p>
            <a:r>
              <a:rPr lang="en-US" dirty="0"/>
              <a:t>You have an obligation to act and vote as an individual and not under the direction of any other individual or group. Your obligation to act and vote as an individual applies in all cases, regardless of any external commitments, agreements, contracts, or orders. </a:t>
            </a:r>
          </a:p>
          <a:p>
            <a:r>
              <a:rPr lang="en-US" dirty="0"/>
              <a:t>You shall not direct the actions or votes of any other member of an IEEE 802 Working Group or retaliate against any other member for their actions or votes within IEEE 802 Working Group meetings, see</a:t>
            </a:r>
          </a:p>
          <a:p>
            <a:pPr lvl="1"/>
            <a:r>
              <a:rPr lang="en-US" dirty="0">
                <a:hlinkClick r:id="rId5"/>
              </a:rPr>
              <a:t>https://standards.ieee.org/about/policies/bylaws/index.html</a:t>
            </a:r>
            <a:r>
              <a:rPr lang="en-US" dirty="0"/>
              <a:t> section 5.2.1.3 and</a:t>
            </a:r>
          </a:p>
          <a:p>
            <a:pPr lvl="1"/>
            <a:r>
              <a:rPr lang="en-GB" dirty="0">
                <a:hlinkClick r:id="rId4"/>
              </a:rPr>
              <a:t>http://ieee802.org/PNP/approved/IEEE_802_WG_PandP_v19.pdf</a:t>
            </a:r>
            <a:r>
              <a:rPr lang="en-GB" dirty="0"/>
              <a:t>  section 3.4.1, list item x</a:t>
            </a:r>
            <a:endParaRPr lang="en-US" dirty="0"/>
          </a:p>
          <a:p>
            <a:r>
              <a:rPr lang="en-US" dirty="0"/>
              <a:t>By participating in IEEE 802 meetings, you accept these requirements.  If you do not agree to these policies then you shall not participate.</a:t>
            </a:r>
          </a:p>
          <a:p>
            <a:endParaRPr lang="en-US" dirty="0"/>
          </a:p>
        </p:txBody>
      </p:sp>
    </p:spTree>
    <p:extLst>
      <p:ext uri="{BB962C8B-B14F-4D97-AF65-F5344CB8AC3E}">
        <p14:creationId xmlns:p14="http://schemas.microsoft.com/office/powerpoint/2010/main" val="261508640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lstStyle/>
          <a:p>
            <a:r>
              <a:rPr lang="en-US"/>
              <a:t>Business #1</a:t>
            </a:r>
          </a:p>
        </p:txBody>
      </p:sp>
      <p:sp>
        <p:nvSpPr>
          <p:cNvPr id="3" name="Content Placeholder 2"/>
          <p:cNvSpPr>
            <a:spLocks noGrp="1"/>
          </p:cNvSpPr>
          <p:nvPr>
            <p:ph idx="1"/>
          </p:nvPr>
        </p:nvSpPr>
        <p:spPr>
          <a:xfrm>
            <a:off x="457200" y="979170"/>
            <a:ext cx="8229600" cy="2983230"/>
          </a:xfrm>
        </p:spPr>
        <p:txBody>
          <a:bodyPr>
            <a:normAutofit/>
          </a:bodyPr>
          <a:lstStyle/>
          <a:p>
            <a:r>
              <a:rPr lang="en-GB" sz="2400" dirty="0"/>
              <a:t>Call Meeting to Order</a:t>
            </a:r>
          </a:p>
          <a:p>
            <a:pPr lvl="1"/>
            <a:r>
              <a:rPr lang="en-GB" sz="2000" dirty="0"/>
              <a:t>Chair called meeting to order at 09:05 AM ET</a:t>
            </a:r>
          </a:p>
          <a:p>
            <a:r>
              <a:rPr lang="en-GB" sz="2400" dirty="0"/>
              <a:t>Minutes taker:</a:t>
            </a:r>
          </a:p>
          <a:p>
            <a:pPr lvl="1"/>
            <a:r>
              <a:rPr lang="en-GB" sz="2000" dirty="0"/>
              <a:t>Antonio is taking notes.</a:t>
            </a:r>
          </a:p>
          <a:p>
            <a:r>
              <a:rPr lang="en-GB" sz="2400" dirty="0"/>
              <a:t>Mandatory slides</a:t>
            </a:r>
          </a:p>
          <a:p>
            <a:pPr lvl="1"/>
            <a:r>
              <a:rPr lang="en-GB" sz="2000" dirty="0"/>
              <a:t>Mandatory slides were presented, no announcements came up.</a:t>
            </a:r>
          </a:p>
          <a:p>
            <a:r>
              <a:rPr lang="en-GB" sz="2400" dirty="0"/>
              <a:t>Roll Call</a:t>
            </a:r>
          </a:p>
          <a:p>
            <a:endParaRPr lang="en-US" dirty="0"/>
          </a:p>
        </p:txBody>
      </p:sp>
      <p:graphicFrame>
        <p:nvGraphicFramePr>
          <p:cNvPr id="5" name="Table 4">
            <a:extLst>
              <a:ext uri="{FF2B5EF4-FFF2-40B4-BE49-F238E27FC236}">
                <a16:creationId xmlns:a16="http://schemas.microsoft.com/office/drawing/2014/main" id="{4F3217D8-20DC-47C7-9CD9-E0A98BA356D9}"/>
              </a:ext>
            </a:extLst>
          </p:cNvPr>
          <p:cNvGraphicFramePr>
            <a:graphicFrameLocks noGrp="1"/>
          </p:cNvGraphicFramePr>
          <p:nvPr>
            <p:extLst>
              <p:ext uri="{D42A27DB-BD31-4B8C-83A1-F6EECF244321}">
                <p14:modId xmlns:p14="http://schemas.microsoft.com/office/powerpoint/2010/main" val="3735666787"/>
              </p:ext>
            </p:extLst>
          </p:nvPr>
        </p:nvGraphicFramePr>
        <p:xfrm>
          <a:off x="914400" y="3810000"/>
          <a:ext cx="7620001" cy="2133600"/>
        </p:xfrm>
        <a:graphic>
          <a:graphicData uri="http://schemas.openxmlformats.org/drawingml/2006/table">
            <a:tbl>
              <a:tblPr firstRow="1" bandRow="1">
                <a:tableStyleId>{5C22544A-7EE6-4342-B048-85BDC9FD1C3A}</a:tableStyleId>
              </a:tblPr>
              <a:tblGrid>
                <a:gridCol w="1981200">
                  <a:extLst>
                    <a:ext uri="{9D8B030D-6E8A-4147-A177-3AD203B41FA5}">
                      <a16:colId xmlns:a16="http://schemas.microsoft.com/office/drawing/2014/main" val="20000"/>
                    </a:ext>
                  </a:extLst>
                </a:gridCol>
                <a:gridCol w="1664448">
                  <a:extLst>
                    <a:ext uri="{9D8B030D-6E8A-4147-A177-3AD203B41FA5}">
                      <a16:colId xmlns:a16="http://schemas.microsoft.com/office/drawing/2014/main" val="20001"/>
                    </a:ext>
                  </a:extLst>
                </a:gridCol>
                <a:gridCol w="239059">
                  <a:extLst>
                    <a:ext uri="{9D8B030D-6E8A-4147-A177-3AD203B41FA5}">
                      <a16:colId xmlns:a16="http://schemas.microsoft.com/office/drawing/2014/main" val="20002"/>
                    </a:ext>
                  </a:extLst>
                </a:gridCol>
                <a:gridCol w="1867647">
                  <a:extLst>
                    <a:ext uri="{9D8B030D-6E8A-4147-A177-3AD203B41FA5}">
                      <a16:colId xmlns:a16="http://schemas.microsoft.com/office/drawing/2014/main" val="20003"/>
                    </a:ext>
                  </a:extLst>
                </a:gridCol>
                <a:gridCol w="1867647">
                  <a:extLst>
                    <a:ext uri="{9D8B030D-6E8A-4147-A177-3AD203B41FA5}">
                      <a16:colId xmlns:a16="http://schemas.microsoft.com/office/drawing/2014/main" val="20004"/>
                    </a:ext>
                  </a:extLst>
                </a:gridCol>
              </a:tblGrid>
              <a:tr h="292100">
                <a:tc>
                  <a:txBody>
                    <a:bodyPr/>
                    <a:lstStyle/>
                    <a:p>
                      <a:r>
                        <a:rPr lang="en-US" sz="1400" dirty="0">
                          <a:solidFill>
                            <a:schemeClr val="bg1"/>
                          </a:solidFill>
                        </a:rPr>
                        <a:t>Name</a:t>
                      </a:r>
                    </a:p>
                  </a:txBody>
                  <a:tcPr/>
                </a:tc>
                <a:tc>
                  <a:txBody>
                    <a:bodyPr/>
                    <a:lstStyle/>
                    <a:p>
                      <a:r>
                        <a:rPr lang="en-US" sz="1400" dirty="0">
                          <a:solidFill>
                            <a:schemeClr val="bg1"/>
                          </a:solidFill>
                        </a:rPr>
                        <a:t>Affiliation</a:t>
                      </a:r>
                    </a:p>
                  </a:txBody>
                  <a:tcPr/>
                </a:tc>
                <a:tc>
                  <a:txBody>
                    <a:bodyPr/>
                    <a:lstStyle/>
                    <a:p>
                      <a:endParaRPr lang="en-US" sz="1400" dirty="0"/>
                    </a:p>
                  </a:txBody>
                  <a:tcPr>
                    <a:solidFill>
                      <a:schemeClr val="bg1"/>
                    </a:solidFill>
                  </a:tcPr>
                </a:tc>
                <a:tc>
                  <a:txBody>
                    <a:bodyPr/>
                    <a:lstStyle/>
                    <a:p>
                      <a:r>
                        <a:rPr lang="en-US" sz="1400" dirty="0"/>
                        <a:t>Name</a:t>
                      </a:r>
                    </a:p>
                  </a:txBody>
                  <a:tcPr/>
                </a:tc>
                <a:tc>
                  <a:txBody>
                    <a:bodyPr/>
                    <a:lstStyle/>
                    <a:p>
                      <a:r>
                        <a:rPr lang="en-US" sz="1400" dirty="0"/>
                        <a:t>Affiliation</a:t>
                      </a:r>
                    </a:p>
                  </a:txBody>
                  <a:tcPr/>
                </a:tc>
                <a:extLst>
                  <a:ext uri="{0D108BD9-81ED-4DB2-BD59-A6C34878D82A}">
                    <a16:rowId xmlns:a16="http://schemas.microsoft.com/office/drawing/2014/main" val="10000"/>
                  </a:ext>
                </a:extLst>
              </a:tr>
              <a:tr h="292100">
                <a:tc>
                  <a:txBody>
                    <a:bodyPr/>
                    <a:lstStyle/>
                    <a:p>
                      <a:r>
                        <a:rPr lang="en-US" sz="1400" dirty="0">
                          <a:solidFill>
                            <a:schemeClr val="tx1"/>
                          </a:solidFill>
                          <a:latin typeface="+mn-lt"/>
                        </a:rPr>
                        <a:t>Max Riegel</a:t>
                      </a:r>
                    </a:p>
                  </a:txBody>
                  <a:tcPr anchor="ctr"/>
                </a:tc>
                <a:tc>
                  <a:txBody>
                    <a:bodyPr/>
                    <a:lstStyle/>
                    <a:p>
                      <a:r>
                        <a:rPr lang="en-US" sz="1400" dirty="0">
                          <a:solidFill>
                            <a:schemeClr val="tx1"/>
                          </a:solidFill>
                          <a:latin typeface="+mn-lt"/>
                        </a:rPr>
                        <a:t>Nokia</a:t>
                      </a:r>
                    </a:p>
                  </a:txBody>
                  <a:tcPr anchor="ctr"/>
                </a:tc>
                <a:tc>
                  <a:txBody>
                    <a:bodyPr/>
                    <a:lstStyle/>
                    <a:p>
                      <a:endParaRPr lang="en-US" sz="1400" dirty="0">
                        <a:solidFill>
                          <a:schemeClr val="tx1"/>
                        </a:solidFill>
                        <a:latin typeface="+mn-lt"/>
                      </a:endParaRPr>
                    </a:p>
                  </a:txBody>
                  <a:tcPr anchor="ctr">
                    <a:solidFill>
                      <a:schemeClr val="bg1"/>
                    </a:solidFill>
                  </a:tcPr>
                </a:tc>
                <a:tc>
                  <a:txBody>
                    <a:bodyPr/>
                    <a:lstStyle/>
                    <a:p>
                      <a:pPr algn="just">
                        <a:spcAft>
                          <a:spcPts val="300"/>
                        </a:spcAft>
                      </a:pPr>
                      <a:endParaRPr lang="en-US" sz="1400" dirty="0">
                        <a:solidFill>
                          <a:schemeClr val="tx1"/>
                        </a:solidFill>
                        <a:effectLst/>
                        <a:latin typeface="+mn-lt"/>
                      </a:endParaRPr>
                    </a:p>
                  </a:txBody>
                  <a:tcPr marL="73025" marR="73025" marT="0" marB="0" anchor="ctr"/>
                </a:tc>
                <a:tc>
                  <a:txBody>
                    <a:bodyPr/>
                    <a:lstStyle/>
                    <a:p>
                      <a:pPr algn="just">
                        <a:spcAft>
                          <a:spcPts val="300"/>
                        </a:spcAft>
                      </a:pPr>
                      <a:endParaRPr lang="en-US" sz="1400" dirty="0">
                        <a:solidFill>
                          <a:schemeClr val="tx1"/>
                        </a:solidFill>
                        <a:effectLst/>
                        <a:latin typeface="+mn-lt"/>
                      </a:endParaRPr>
                    </a:p>
                  </a:txBody>
                  <a:tcPr marL="73025" marR="73025" marT="0" marB="0" anchor="ctr"/>
                </a:tc>
                <a:extLst>
                  <a:ext uri="{0D108BD9-81ED-4DB2-BD59-A6C34878D82A}">
                    <a16:rowId xmlns:a16="http://schemas.microsoft.com/office/drawing/2014/main" val="10001"/>
                  </a:ext>
                </a:extLst>
              </a:tr>
              <a:tr h="292100">
                <a:tc>
                  <a:txBody>
                    <a:bodyPr/>
                    <a:lstStyle/>
                    <a:p>
                      <a:pPr marL="0" marR="0" lvl="0" indent="0" algn="just" defTabSz="457200" rtl="0" eaLnBrk="1" fontAlgn="auto" latinLnBrk="0" hangingPunct="1">
                        <a:lnSpc>
                          <a:spcPct val="100000"/>
                        </a:lnSpc>
                        <a:spcBef>
                          <a:spcPts val="0"/>
                        </a:spcBef>
                        <a:spcAft>
                          <a:spcPts val="300"/>
                        </a:spcAft>
                        <a:buClrTx/>
                        <a:buSzTx/>
                        <a:buFontTx/>
                        <a:buNone/>
                        <a:tabLst/>
                        <a:defRPr/>
                      </a:pPr>
                      <a:r>
                        <a:rPr lang="en-US" sz="1400" dirty="0">
                          <a:solidFill>
                            <a:schemeClr val="tx1"/>
                          </a:solidFill>
                          <a:effectLst/>
                          <a:latin typeface="+mn-lt"/>
                        </a:rPr>
                        <a:t>Antonio de la Oliva</a:t>
                      </a:r>
                    </a:p>
                  </a:txBody>
                  <a:tcPr marL="73025" marR="73025" marT="0" marB="0" anchor="ctr"/>
                </a:tc>
                <a:tc>
                  <a:txBody>
                    <a:bodyPr/>
                    <a:lstStyle/>
                    <a:p>
                      <a:pPr marL="0" marR="0" lvl="0" indent="0" algn="just" defTabSz="457200" rtl="0" eaLnBrk="1" fontAlgn="auto" latinLnBrk="0" hangingPunct="1">
                        <a:lnSpc>
                          <a:spcPct val="100000"/>
                        </a:lnSpc>
                        <a:spcBef>
                          <a:spcPts val="0"/>
                        </a:spcBef>
                        <a:spcAft>
                          <a:spcPts val="300"/>
                        </a:spcAft>
                        <a:buClrTx/>
                        <a:buSzTx/>
                        <a:buFontTx/>
                        <a:buNone/>
                        <a:tabLst/>
                        <a:defRPr/>
                      </a:pPr>
                      <a:r>
                        <a:rPr lang="en-US" sz="1400" dirty="0">
                          <a:solidFill>
                            <a:schemeClr val="tx1"/>
                          </a:solidFill>
                          <a:effectLst/>
                          <a:latin typeface="+mn-lt"/>
                        </a:rPr>
                        <a:t>UC3M/Interdigital</a:t>
                      </a:r>
                    </a:p>
                  </a:txBody>
                  <a:tcPr marL="73025" marR="73025" marT="0" marB="0" anchor="ctr"/>
                </a:tc>
                <a:tc>
                  <a:txBody>
                    <a:bodyPr/>
                    <a:lstStyle/>
                    <a:p>
                      <a:endParaRPr lang="en-US" sz="1400">
                        <a:solidFill>
                          <a:schemeClr val="tx1"/>
                        </a:solidFill>
                        <a:latin typeface="+mn-lt"/>
                      </a:endParaRPr>
                    </a:p>
                  </a:txBody>
                  <a:tcPr anchor="ctr">
                    <a:solidFill>
                      <a:schemeClr val="bg1"/>
                    </a:solidFill>
                  </a:tcPr>
                </a:tc>
                <a:tc>
                  <a:txBody>
                    <a:bodyPr/>
                    <a:lstStyle/>
                    <a:p>
                      <a:pPr algn="just">
                        <a:spcAft>
                          <a:spcPts val="300"/>
                        </a:spcAft>
                      </a:pPr>
                      <a:endParaRPr lang="en-US" sz="1400" dirty="0">
                        <a:solidFill>
                          <a:schemeClr val="tx1"/>
                        </a:solidFill>
                        <a:effectLst/>
                        <a:latin typeface="+mn-lt"/>
                      </a:endParaRPr>
                    </a:p>
                  </a:txBody>
                  <a:tcPr marL="73025" marR="73025" marT="0" marB="0" anchor="ctr"/>
                </a:tc>
                <a:tc>
                  <a:txBody>
                    <a:bodyPr/>
                    <a:lstStyle/>
                    <a:p>
                      <a:pPr algn="just">
                        <a:spcAft>
                          <a:spcPts val="300"/>
                        </a:spcAft>
                      </a:pPr>
                      <a:endParaRPr lang="en-US" sz="1400" dirty="0">
                        <a:solidFill>
                          <a:schemeClr val="tx1"/>
                        </a:solidFill>
                        <a:effectLst/>
                        <a:latin typeface="+mn-lt"/>
                      </a:endParaRPr>
                    </a:p>
                  </a:txBody>
                  <a:tcPr marL="73025" marR="73025" marT="0" marB="0" anchor="ctr"/>
                </a:tc>
                <a:extLst>
                  <a:ext uri="{0D108BD9-81ED-4DB2-BD59-A6C34878D82A}">
                    <a16:rowId xmlns:a16="http://schemas.microsoft.com/office/drawing/2014/main" val="10002"/>
                  </a:ext>
                </a:extLst>
              </a:tr>
              <a:tr h="292100">
                <a:tc>
                  <a:txBody>
                    <a:bodyPr/>
                    <a:lstStyle/>
                    <a:p>
                      <a:pPr marL="0" marR="0" lvl="0" indent="0" algn="just" defTabSz="457200" rtl="0" eaLnBrk="1" fontAlgn="auto" latinLnBrk="0" hangingPunct="1">
                        <a:lnSpc>
                          <a:spcPct val="100000"/>
                        </a:lnSpc>
                        <a:spcBef>
                          <a:spcPts val="0"/>
                        </a:spcBef>
                        <a:spcAft>
                          <a:spcPts val="300"/>
                        </a:spcAft>
                        <a:buClrTx/>
                        <a:buSzTx/>
                        <a:buFontTx/>
                        <a:buNone/>
                        <a:tabLst/>
                        <a:defRPr/>
                      </a:pPr>
                      <a:r>
                        <a:rPr lang="en-US" sz="1400" dirty="0">
                          <a:solidFill>
                            <a:schemeClr val="tx1"/>
                          </a:solidFill>
                          <a:effectLst/>
                          <a:latin typeface="+mn-lt"/>
                        </a:rPr>
                        <a:t>Stephen McCann</a:t>
                      </a:r>
                    </a:p>
                  </a:txBody>
                  <a:tcPr marL="73025" marR="73025" marT="0" marB="0" anchor="ctr"/>
                </a:tc>
                <a:tc>
                  <a:txBody>
                    <a:bodyPr/>
                    <a:lstStyle/>
                    <a:p>
                      <a:pPr marL="0" marR="0" lvl="0" indent="0" algn="just" defTabSz="457200" rtl="0" eaLnBrk="1" fontAlgn="auto" latinLnBrk="0" hangingPunct="1">
                        <a:lnSpc>
                          <a:spcPct val="100000"/>
                        </a:lnSpc>
                        <a:spcBef>
                          <a:spcPts val="0"/>
                        </a:spcBef>
                        <a:spcAft>
                          <a:spcPts val="300"/>
                        </a:spcAft>
                        <a:buClrTx/>
                        <a:buSzTx/>
                        <a:buFontTx/>
                        <a:buNone/>
                        <a:tabLst/>
                        <a:defRPr/>
                      </a:pPr>
                      <a:r>
                        <a:rPr lang="en-US" sz="1400" dirty="0">
                          <a:solidFill>
                            <a:schemeClr val="tx1"/>
                          </a:solidFill>
                          <a:effectLst/>
                          <a:latin typeface="+mn-lt"/>
                        </a:rPr>
                        <a:t>Blackberry</a:t>
                      </a:r>
                    </a:p>
                  </a:txBody>
                  <a:tcPr marL="73025" marR="73025" marT="0" marB="0" anchor="ctr"/>
                </a:tc>
                <a:tc>
                  <a:txBody>
                    <a:bodyPr/>
                    <a:lstStyle/>
                    <a:p>
                      <a:endParaRPr lang="en-US" sz="1400" dirty="0">
                        <a:solidFill>
                          <a:schemeClr val="tx1"/>
                        </a:solidFill>
                        <a:latin typeface="+mn-lt"/>
                      </a:endParaRPr>
                    </a:p>
                  </a:txBody>
                  <a:tcPr anchor="ctr">
                    <a:solidFill>
                      <a:schemeClr val="bg1"/>
                    </a:solidFill>
                  </a:tcPr>
                </a:tc>
                <a:tc>
                  <a:txBody>
                    <a:bodyPr/>
                    <a:lstStyle/>
                    <a:p>
                      <a:pPr marL="0" marR="0" lvl="0" indent="0" algn="just" defTabSz="457200" rtl="0" eaLnBrk="1" fontAlgn="auto" latinLnBrk="0" hangingPunct="1">
                        <a:lnSpc>
                          <a:spcPct val="100000"/>
                        </a:lnSpc>
                        <a:spcBef>
                          <a:spcPts val="0"/>
                        </a:spcBef>
                        <a:spcAft>
                          <a:spcPts val="300"/>
                        </a:spcAft>
                        <a:buClrTx/>
                        <a:buSzTx/>
                        <a:buFontTx/>
                        <a:buNone/>
                        <a:tabLst/>
                        <a:defRPr/>
                      </a:pPr>
                      <a:endParaRPr lang="en-US" sz="1400" dirty="0">
                        <a:solidFill>
                          <a:schemeClr val="tx1"/>
                        </a:solidFill>
                        <a:effectLst/>
                        <a:latin typeface="+mn-lt"/>
                      </a:endParaRPr>
                    </a:p>
                  </a:txBody>
                  <a:tcPr marL="73025" marR="73025" marT="0" marB="0" anchor="ctr"/>
                </a:tc>
                <a:tc>
                  <a:txBody>
                    <a:bodyPr/>
                    <a:lstStyle/>
                    <a:p>
                      <a:pPr algn="just">
                        <a:spcAft>
                          <a:spcPts val="300"/>
                        </a:spcAft>
                      </a:pPr>
                      <a:endParaRPr lang="en-US" sz="1400">
                        <a:solidFill>
                          <a:schemeClr val="tx1"/>
                        </a:solidFill>
                        <a:effectLst/>
                        <a:latin typeface="+mn-lt"/>
                      </a:endParaRPr>
                    </a:p>
                  </a:txBody>
                  <a:tcPr marL="73025" marR="73025" marT="0" marB="0" anchor="ctr"/>
                </a:tc>
                <a:extLst>
                  <a:ext uri="{0D108BD9-81ED-4DB2-BD59-A6C34878D82A}">
                    <a16:rowId xmlns:a16="http://schemas.microsoft.com/office/drawing/2014/main" val="10003"/>
                  </a:ext>
                </a:extLst>
              </a:tr>
              <a:tr h="292100">
                <a:tc>
                  <a:txBody>
                    <a:bodyPr/>
                    <a:lstStyle/>
                    <a:p>
                      <a:pPr algn="just">
                        <a:spcAft>
                          <a:spcPts val="300"/>
                        </a:spcAft>
                      </a:pPr>
                      <a:endParaRPr lang="en-US" sz="1400" dirty="0">
                        <a:solidFill>
                          <a:schemeClr val="tx1"/>
                        </a:solidFill>
                        <a:effectLst/>
                        <a:latin typeface="+mn-lt"/>
                      </a:endParaRPr>
                    </a:p>
                  </a:txBody>
                  <a:tcPr marL="73025" marR="73025" marT="0" marB="0" anchor="ctr"/>
                </a:tc>
                <a:tc>
                  <a:txBody>
                    <a:bodyPr/>
                    <a:lstStyle/>
                    <a:p>
                      <a:pPr algn="just">
                        <a:spcAft>
                          <a:spcPts val="300"/>
                        </a:spcAft>
                      </a:pPr>
                      <a:endParaRPr lang="en-US" sz="1400" dirty="0">
                        <a:solidFill>
                          <a:schemeClr val="tx1"/>
                        </a:solidFill>
                        <a:effectLst/>
                        <a:latin typeface="+mn-lt"/>
                      </a:endParaRPr>
                    </a:p>
                  </a:txBody>
                  <a:tcPr marL="73025" marR="73025" marT="0" marB="0" anchor="ctr"/>
                </a:tc>
                <a:tc>
                  <a:txBody>
                    <a:bodyPr/>
                    <a:lstStyle/>
                    <a:p>
                      <a:endParaRPr lang="en-US" sz="1400">
                        <a:solidFill>
                          <a:schemeClr val="tx1"/>
                        </a:solidFill>
                        <a:latin typeface="+mn-lt"/>
                      </a:endParaRPr>
                    </a:p>
                  </a:txBody>
                  <a:tcPr anchor="ctr">
                    <a:solidFill>
                      <a:schemeClr val="bg1"/>
                    </a:solidFill>
                  </a:tcPr>
                </a:tc>
                <a:tc>
                  <a:txBody>
                    <a:bodyPr/>
                    <a:lstStyle/>
                    <a:p>
                      <a:pPr algn="just">
                        <a:spcAft>
                          <a:spcPts val="300"/>
                        </a:spcAft>
                      </a:pPr>
                      <a:endParaRPr lang="en-US" sz="1400">
                        <a:solidFill>
                          <a:schemeClr val="tx1"/>
                        </a:solidFill>
                        <a:effectLst/>
                        <a:latin typeface="+mn-lt"/>
                      </a:endParaRPr>
                    </a:p>
                  </a:txBody>
                  <a:tcPr marL="73025" marR="73025" marT="0" marB="0" anchor="ctr"/>
                </a:tc>
                <a:tc>
                  <a:txBody>
                    <a:bodyPr/>
                    <a:lstStyle/>
                    <a:p>
                      <a:pPr algn="just">
                        <a:spcAft>
                          <a:spcPts val="300"/>
                        </a:spcAft>
                      </a:pPr>
                      <a:endParaRPr lang="en-US" sz="1400" dirty="0">
                        <a:solidFill>
                          <a:schemeClr val="tx1"/>
                        </a:solidFill>
                        <a:effectLst/>
                        <a:latin typeface="+mn-lt"/>
                      </a:endParaRPr>
                    </a:p>
                  </a:txBody>
                  <a:tcPr marL="73025" marR="73025" marT="0" marB="0" anchor="ctr"/>
                </a:tc>
                <a:extLst>
                  <a:ext uri="{0D108BD9-81ED-4DB2-BD59-A6C34878D82A}">
                    <a16:rowId xmlns:a16="http://schemas.microsoft.com/office/drawing/2014/main" val="10004"/>
                  </a:ext>
                </a:extLst>
              </a:tr>
              <a:tr h="292100">
                <a:tc>
                  <a:txBody>
                    <a:bodyPr/>
                    <a:lstStyle/>
                    <a:p>
                      <a:pPr algn="just">
                        <a:spcAft>
                          <a:spcPts val="300"/>
                        </a:spcAft>
                      </a:pPr>
                      <a:endParaRPr lang="en-US" sz="1400" dirty="0">
                        <a:solidFill>
                          <a:schemeClr val="tx1"/>
                        </a:solidFill>
                        <a:effectLst/>
                        <a:latin typeface="+mn-lt"/>
                      </a:endParaRPr>
                    </a:p>
                  </a:txBody>
                  <a:tcPr marL="73025" marR="73025" marT="0" marB="0" anchor="ctr"/>
                </a:tc>
                <a:tc>
                  <a:txBody>
                    <a:bodyPr/>
                    <a:lstStyle/>
                    <a:p>
                      <a:pPr marL="0" marR="0" lvl="0" indent="0" algn="just" defTabSz="457200" rtl="0" eaLnBrk="1" fontAlgn="auto" latinLnBrk="0" hangingPunct="1">
                        <a:lnSpc>
                          <a:spcPct val="100000"/>
                        </a:lnSpc>
                        <a:spcBef>
                          <a:spcPts val="0"/>
                        </a:spcBef>
                        <a:spcAft>
                          <a:spcPts val="300"/>
                        </a:spcAft>
                        <a:buClrTx/>
                        <a:buSzTx/>
                        <a:buFontTx/>
                        <a:buNone/>
                        <a:tabLst/>
                        <a:defRPr/>
                      </a:pPr>
                      <a:endParaRPr lang="en-US" sz="1400" dirty="0">
                        <a:solidFill>
                          <a:schemeClr val="tx1"/>
                        </a:solidFill>
                        <a:effectLst/>
                        <a:latin typeface="+mn-lt"/>
                      </a:endParaRPr>
                    </a:p>
                  </a:txBody>
                  <a:tcPr marL="73025" marR="73025" marT="0" marB="0" anchor="ctr"/>
                </a:tc>
                <a:tc>
                  <a:txBody>
                    <a:bodyPr/>
                    <a:lstStyle/>
                    <a:p>
                      <a:endParaRPr lang="en-US" sz="1400">
                        <a:solidFill>
                          <a:schemeClr val="tx1"/>
                        </a:solidFill>
                        <a:latin typeface="+mn-lt"/>
                      </a:endParaRPr>
                    </a:p>
                  </a:txBody>
                  <a:tcPr anchor="ctr">
                    <a:solidFill>
                      <a:schemeClr val="bg1"/>
                    </a:solidFill>
                  </a:tcPr>
                </a:tc>
                <a:tc>
                  <a:txBody>
                    <a:bodyPr/>
                    <a:lstStyle/>
                    <a:p>
                      <a:pPr algn="just">
                        <a:spcAft>
                          <a:spcPts val="300"/>
                        </a:spcAft>
                      </a:pPr>
                      <a:endParaRPr lang="en-US" sz="1400" dirty="0">
                        <a:solidFill>
                          <a:schemeClr val="tx1"/>
                        </a:solidFill>
                        <a:effectLst/>
                        <a:latin typeface="+mn-lt"/>
                      </a:endParaRPr>
                    </a:p>
                  </a:txBody>
                  <a:tcPr marL="73025" marR="73025" marT="0" marB="0" anchor="ctr"/>
                </a:tc>
                <a:tc>
                  <a:txBody>
                    <a:bodyPr/>
                    <a:lstStyle/>
                    <a:p>
                      <a:pPr algn="just">
                        <a:spcAft>
                          <a:spcPts val="300"/>
                        </a:spcAft>
                      </a:pPr>
                      <a:endParaRPr lang="en-US" sz="1400">
                        <a:solidFill>
                          <a:schemeClr val="tx1"/>
                        </a:solidFill>
                        <a:effectLst/>
                        <a:latin typeface="+mn-lt"/>
                      </a:endParaRPr>
                    </a:p>
                  </a:txBody>
                  <a:tcPr marL="73025" marR="73025" marT="0" marB="0" anchor="ctr"/>
                </a:tc>
                <a:extLst>
                  <a:ext uri="{0D108BD9-81ED-4DB2-BD59-A6C34878D82A}">
                    <a16:rowId xmlns:a16="http://schemas.microsoft.com/office/drawing/2014/main" val="3858499741"/>
                  </a:ext>
                </a:extLst>
              </a:tr>
              <a:tr h="292100">
                <a:tc>
                  <a:txBody>
                    <a:bodyPr/>
                    <a:lstStyle/>
                    <a:p>
                      <a:pPr algn="just">
                        <a:spcAft>
                          <a:spcPts val="300"/>
                        </a:spcAft>
                      </a:pPr>
                      <a:endParaRPr lang="en-US" sz="1400" dirty="0">
                        <a:solidFill>
                          <a:schemeClr val="tx1"/>
                        </a:solidFill>
                        <a:effectLst/>
                        <a:latin typeface="+mn-lt"/>
                      </a:endParaRPr>
                    </a:p>
                  </a:txBody>
                  <a:tcPr marL="73025" marR="73025" marT="0" marB="0" anchor="ctr"/>
                </a:tc>
                <a:tc>
                  <a:txBody>
                    <a:bodyPr/>
                    <a:lstStyle/>
                    <a:p>
                      <a:pPr algn="just">
                        <a:spcAft>
                          <a:spcPts val="300"/>
                        </a:spcAft>
                      </a:pPr>
                      <a:endParaRPr lang="en-US" sz="1400" dirty="0">
                        <a:solidFill>
                          <a:schemeClr val="tx1"/>
                        </a:solidFill>
                        <a:effectLst/>
                        <a:latin typeface="+mn-lt"/>
                      </a:endParaRPr>
                    </a:p>
                  </a:txBody>
                  <a:tcPr marL="73025" marR="73025" marT="0" marB="0" anchor="ctr"/>
                </a:tc>
                <a:tc>
                  <a:txBody>
                    <a:bodyPr/>
                    <a:lstStyle/>
                    <a:p>
                      <a:endParaRPr lang="en-US" sz="1400">
                        <a:solidFill>
                          <a:schemeClr val="tx1"/>
                        </a:solidFill>
                        <a:latin typeface="+mn-lt"/>
                      </a:endParaRPr>
                    </a:p>
                  </a:txBody>
                  <a:tcPr anchor="ctr">
                    <a:solidFill>
                      <a:schemeClr val="bg1"/>
                    </a:solidFill>
                  </a:tcPr>
                </a:tc>
                <a:tc>
                  <a:txBody>
                    <a:bodyPr/>
                    <a:lstStyle/>
                    <a:p>
                      <a:pPr algn="just">
                        <a:spcAft>
                          <a:spcPts val="300"/>
                        </a:spcAft>
                      </a:pPr>
                      <a:endParaRPr lang="en-US" sz="1400">
                        <a:solidFill>
                          <a:schemeClr val="tx1"/>
                        </a:solidFill>
                        <a:effectLst/>
                        <a:latin typeface="+mn-lt"/>
                      </a:endParaRPr>
                    </a:p>
                  </a:txBody>
                  <a:tcPr marL="73025" marR="73025" marT="0" marB="0" anchor="ctr"/>
                </a:tc>
                <a:tc>
                  <a:txBody>
                    <a:bodyPr/>
                    <a:lstStyle/>
                    <a:p>
                      <a:pPr algn="just">
                        <a:spcAft>
                          <a:spcPts val="300"/>
                        </a:spcAft>
                      </a:pPr>
                      <a:endParaRPr lang="en-US" sz="1400" dirty="0">
                        <a:solidFill>
                          <a:schemeClr val="tx1"/>
                        </a:solidFill>
                        <a:effectLst/>
                        <a:latin typeface="+mn-lt"/>
                      </a:endParaRPr>
                    </a:p>
                  </a:txBody>
                  <a:tcPr marL="73025" marR="73025" marT="0" marB="0" anchor="ctr"/>
                </a:tc>
                <a:extLst>
                  <a:ext uri="{0D108BD9-81ED-4DB2-BD59-A6C34878D82A}">
                    <a16:rowId xmlns:a16="http://schemas.microsoft.com/office/drawing/2014/main" val="3581377084"/>
                  </a:ext>
                </a:extLst>
              </a:tr>
            </a:tbl>
          </a:graphicData>
        </a:graphic>
      </p:graphicFrame>
    </p:spTree>
    <p:extLst>
      <p:ext uri="{BB962C8B-B14F-4D97-AF65-F5344CB8AC3E}">
        <p14:creationId xmlns:p14="http://schemas.microsoft.com/office/powerpoint/2010/main" val="2339049820"/>
      </p:ext>
    </p:extLst>
  </p:cSld>
  <p:clrMapOvr>
    <a:masterClrMapping/>
  </p:clrMapOvr>
</p:sld>
</file>

<file path=ppt/theme/theme1.xml><?xml version="1.0" encoding="utf-8"?>
<a:theme xmlns:a="http://schemas.openxmlformats.org/drawingml/2006/main" name="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Roger's PowerBook HD:802:802.16:meetings:#3 9909 Boulder:Template.pot</Template>
  <TotalTime>3608</TotalTime>
  <Words>1069</Words>
  <Application>Microsoft Office PowerPoint</Application>
  <PresentationFormat>On-screen Show (4:3)</PresentationFormat>
  <Paragraphs>164</Paragraphs>
  <Slides>14</Slides>
  <Notes>7</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14</vt:i4>
      </vt:variant>
    </vt:vector>
  </HeadingPairs>
  <TitlesOfParts>
    <vt:vector size="21" baseType="lpstr">
      <vt:lpstr>ＭＳ Ｐゴシック</vt:lpstr>
      <vt:lpstr>Arial</vt:lpstr>
      <vt:lpstr>Arial Unicode MS</vt:lpstr>
      <vt:lpstr>Helvetica</vt:lpstr>
      <vt:lpstr>Times</vt:lpstr>
      <vt:lpstr>Times New Roman</vt:lpstr>
      <vt:lpstr>Template</vt:lpstr>
      <vt:lpstr>IEEE 802.1 OmniRAN TG May 31st , 2019 Conference Call</vt:lpstr>
      <vt:lpstr>Conference Call</vt:lpstr>
      <vt:lpstr>Agenda proposal</vt:lpstr>
      <vt:lpstr>Participants have a duty to inform the IEEE</vt:lpstr>
      <vt:lpstr>Ways to inform IEEE</vt:lpstr>
      <vt:lpstr>Other guidelines for IEEE WG meetings</vt:lpstr>
      <vt:lpstr>Patent-related information</vt:lpstr>
      <vt:lpstr>Participation in IEEE 802 Meetings</vt:lpstr>
      <vt:lpstr>Business #1</vt:lpstr>
      <vt:lpstr>Agenda</vt:lpstr>
      <vt:lpstr>Business #2</vt:lpstr>
      <vt:lpstr>Business #3</vt:lpstr>
      <vt:lpstr>Business #4</vt:lpstr>
      <vt:lpstr>July 2019 Agenda Graphics</vt:lpstr>
    </vt:vector>
  </TitlesOfParts>
  <Company>NIST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Conf Call Slides</dc:title>
  <dc:subject>Guiding material</dc:subject>
  <dc:creator>Max Riegel</dc:creator>
  <cp:lastModifiedBy>Riegel, Maximilian (Nokia - DE/Munich)</cp:lastModifiedBy>
  <cp:revision>545</cp:revision>
  <cp:lastPrinted>1998-02-10T13:28:06Z</cp:lastPrinted>
  <dcterms:created xsi:type="dcterms:W3CDTF">2011-12-30T17:06:23Z</dcterms:created>
  <dcterms:modified xsi:type="dcterms:W3CDTF">2019-06-28T18:42:45Z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b1aa2129-79ec-42c0-bfac-e5b7a0374572_Enabled">
    <vt:lpwstr>True</vt:lpwstr>
  </property>
  <property fmtid="{D5CDD505-2E9C-101B-9397-08002B2CF9AE}" pid="3" name="MSIP_Label_b1aa2129-79ec-42c0-bfac-e5b7a0374572_SiteId">
    <vt:lpwstr>5d471751-9675-428d-917b-70f44f9630b0</vt:lpwstr>
  </property>
  <property fmtid="{D5CDD505-2E9C-101B-9397-08002B2CF9AE}" pid="4" name="MSIP_Label_b1aa2129-79ec-42c0-bfac-e5b7a0374572_Ref">
    <vt:lpwstr>https://api.informationprotection.azure.com/api/5d471751-9675-428d-917b-70f44f9630b0</vt:lpwstr>
  </property>
  <property fmtid="{D5CDD505-2E9C-101B-9397-08002B2CF9AE}" pid="5" name="MSIP_Label_b1aa2129-79ec-42c0-bfac-e5b7a0374572_Owner">
    <vt:lpwstr>maximilian.riegel@nokia.com</vt:lpwstr>
  </property>
  <property fmtid="{D5CDD505-2E9C-101B-9397-08002B2CF9AE}" pid="6" name="MSIP_Label_b1aa2129-79ec-42c0-bfac-e5b7a0374572_SetDate">
    <vt:lpwstr>2018-04-12T22:20:24.4853183+02:00</vt:lpwstr>
  </property>
  <property fmtid="{D5CDD505-2E9C-101B-9397-08002B2CF9AE}" pid="7" name="MSIP_Label_b1aa2129-79ec-42c0-bfac-e5b7a0374572_Name">
    <vt:lpwstr>Public</vt:lpwstr>
  </property>
  <property fmtid="{D5CDD505-2E9C-101B-9397-08002B2CF9AE}" pid="8" name="MSIP_Label_b1aa2129-79ec-42c0-bfac-e5b7a0374572_Application">
    <vt:lpwstr>Microsoft Azure Information Protection</vt:lpwstr>
  </property>
  <property fmtid="{D5CDD505-2E9C-101B-9397-08002B2CF9AE}" pid="9" name="MSIP_Label_b1aa2129-79ec-42c0-bfac-e5b7a0374572_Extended_MSFT_Method">
    <vt:lpwstr>Manual</vt:lpwstr>
  </property>
  <property fmtid="{D5CDD505-2E9C-101B-9397-08002B2CF9AE}" pid="10" name="Sensitivity">
    <vt:lpwstr>Public</vt:lpwstr>
  </property>
</Properties>
</file>