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72" r:id="rId3"/>
    <p:sldId id="273" r:id="rId4"/>
    <p:sldId id="274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2" autoAdjust="0"/>
    <p:restoredTop sz="93590" autoAdjust="0"/>
  </p:normalViewPr>
  <p:slideViewPr>
    <p:cSldViewPr>
      <p:cViewPr varScale="1">
        <p:scale>
          <a:sx n="100" d="100"/>
          <a:sy n="100" d="100"/>
        </p:scale>
        <p:origin x="1384" y="176"/>
      </p:cViewPr>
      <p:guideLst>
        <p:guide orient="horz" pos="210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44237" y="76200"/>
            <a:ext cx="23711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mr-IN" sz="1400" b="1" dirty="0">
                <a:latin typeface="Arial" charset="0"/>
                <a:ea typeface="Arial" charset="0"/>
                <a:cs typeface="Arial" charset="0"/>
              </a:rPr>
              <a:t>omniran-1</a:t>
            </a:r>
            <a:r>
              <a:rPr lang="de-DE" sz="1400" b="1" dirty="0">
                <a:latin typeface="Arial" charset="0"/>
                <a:ea typeface="Arial" charset="0"/>
                <a:cs typeface="Arial" charset="0"/>
              </a:rPr>
              <a:t>8</a:t>
            </a:r>
            <a:r>
              <a:rPr lang="mr-IN" sz="1400" b="1" dirty="0">
                <a:latin typeface="Arial" charset="0"/>
                <a:ea typeface="Arial" charset="0"/>
                <a:cs typeface="Arial" charset="0"/>
              </a:rPr>
              <a:t>-00</a:t>
            </a:r>
            <a:r>
              <a:rPr lang="de-DE" sz="1400" b="1" dirty="0">
                <a:latin typeface="Arial" charset="0"/>
                <a:ea typeface="Arial" charset="0"/>
                <a:cs typeface="Arial" charset="0"/>
              </a:rPr>
              <a:t>90</a:t>
            </a:r>
            <a:r>
              <a:rPr lang="mr-IN" sz="1400" b="1" dirty="0">
                <a:latin typeface="Arial" charset="0"/>
                <a:ea typeface="Arial" charset="0"/>
                <a:cs typeface="Arial" charset="0"/>
              </a:rPr>
              <a:t>-00-00TG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2" Type="http://schemas.openxmlformats.org/officeDocument/2006/relationships/hyperlink" Target="https://1.ieee802.org/omnira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evelopment.standards.ieee.org/get-file/P802.1CF.pdf?t=81644900003" TargetMode="External"/><Relationship Id="rId4" Type="http://schemas.openxmlformats.org/officeDocument/2006/relationships/hyperlink" Target="http://www.ieee802.org/1/files/private/cf-drafts/d3/802-1cf-d3-0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802.1 OmniRAN TG</a:t>
            </a:r>
            <a:br>
              <a:rPr lang="en-US" dirty="0"/>
            </a:br>
            <a:r>
              <a:rPr lang="en-US" dirty="0"/>
              <a:t>Status Report</a:t>
            </a:r>
            <a:br>
              <a:rPr lang="en-US" dirty="0"/>
            </a:br>
            <a:r>
              <a:rPr lang="en-US" dirty="0"/>
              <a:t>to IEEE 802 WGs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9090"/>
            <a:ext cx="6400800" cy="1399710"/>
          </a:xfrm>
        </p:spPr>
        <p:txBody>
          <a:bodyPr/>
          <a:lstStyle/>
          <a:p>
            <a:r>
              <a:rPr lang="en-US" dirty="0"/>
              <a:t>2018-11-15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OmniRAN</a:t>
            </a:r>
            <a:r>
              <a:rPr lang="en-US" dirty="0"/>
              <a:t> TG page reflecting its status and achievements</a:t>
            </a:r>
          </a:p>
          <a:p>
            <a:pPr lvl="1"/>
            <a:r>
              <a:rPr lang="en-US" dirty="0">
                <a:hlinkClick r:id="rId2"/>
              </a:rPr>
              <a:t>https://1.ieee802.org/omniran/</a:t>
            </a:r>
            <a:endParaRPr lang="en-US" dirty="0"/>
          </a:p>
          <a:p>
            <a:pPr lvl="1"/>
            <a:r>
              <a:rPr lang="en-US" dirty="0"/>
              <a:t>Also showing meeting announcements and conference call dial-in information</a:t>
            </a:r>
          </a:p>
          <a:p>
            <a:r>
              <a:rPr lang="en-US" dirty="0" err="1"/>
              <a:t>OmniRAN</a:t>
            </a:r>
            <a:r>
              <a:rPr lang="en-US" dirty="0"/>
              <a:t> </a:t>
            </a:r>
            <a:r>
              <a:rPr lang="en-US" dirty="0" err="1"/>
              <a:t>filespace</a:t>
            </a:r>
            <a:r>
              <a:rPr lang="en-US" dirty="0"/>
              <a:t> on mentor is used for contributions and meeting documents</a:t>
            </a:r>
          </a:p>
          <a:p>
            <a:pPr lvl="1"/>
            <a:r>
              <a:rPr lang="en-US" dirty="0">
                <a:hlinkClick r:id="rId3"/>
              </a:rPr>
              <a:t>https://mentor.ieee.org/omniran/documents</a:t>
            </a:r>
            <a:endParaRPr lang="en-US" dirty="0"/>
          </a:p>
          <a:p>
            <a:r>
              <a:rPr lang="en-US" dirty="0"/>
              <a:t>Most recent P802.1CF D3.0 draft is available by</a:t>
            </a:r>
          </a:p>
          <a:p>
            <a:pPr lvl="1"/>
            <a:r>
              <a:rPr lang="en-US" dirty="0">
                <a:hlinkClick r:id="rId4"/>
              </a:rPr>
              <a:t>http://www.ieee802.org/1/files/private/cf-drafts/d3/802-1cf-d3-0.pdf</a:t>
            </a:r>
            <a:endParaRPr lang="en-US" dirty="0"/>
          </a:p>
          <a:p>
            <a:pPr lvl="1"/>
            <a:r>
              <a:rPr lang="en-US" dirty="0"/>
              <a:t>FYI: P802.1CF PAR</a:t>
            </a:r>
          </a:p>
          <a:p>
            <a:pPr lvl="2"/>
            <a:r>
              <a:rPr lang="en-US" dirty="0">
                <a:hlinkClick r:id="rId5"/>
              </a:rPr>
              <a:t>https://development.standards.ieee.org/get-file/P802.1CF.pdf?t=81644900003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OmniRAN</a:t>
            </a:r>
            <a:r>
              <a:rPr lang="en-US" dirty="0"/>
              <a:t> TG Achievements</a:t>
            </a:r>
            <a:br>
              <a:rPr lang="en-US" dirty="0"/>
            </a:br>
            <a:r>
              <a:rPr lang="en-US" sz="2400" dirty="0"/>
              <a:t>Bangkok, Thailand meeting, November 12</a:t>
            </a:r>
            <a:r>
              <a:rPr lang="en-US" sz="2400" baseline="30000" dirty="0"/>
              <a:t>th</a:t>
            </a:r>
            <a:r>
              <a:rPr lang="en-US" sz="2400" dirty="0"/>
              <a:t> – 15</a:t>
            </a:r>
            <a:r>
              <a:rPr lang="en-US" sz="2400" baseline="30000" dirty="0"/>
              <a:t>th</a:t>
            </a:r>
            <a:r>
              <a:rPr lang="en-US" sz="24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364" y="1538790"/>
            <a:ext cx="8345271" cy="4455495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P802.1CF - NRM and functional description of IEEE 802 access network</a:t>
            </a:r>
          </a:p>
          <a:p>
            <a:pPr lvl="1"/>
            <a:r>
              <a:rPr lang="en-US" dirty="0"/>
              <a:t>Recirculation sponsor ballot outcome: </a:t>
            </a:r>
          </a:p>
          <a:p>
            <a:pPr lvl="2"/>
            <a:r>
              <a:rPr lang="en-US" dirty="0"/>
              <a:t>98% approval, </a:t>
            </a:r>
          </a:p>
          <a:p>
            <a:pPr lvl="2"/>
            <a:r>
              <a:rPr lang="en-US" dirty="0"/>
              <a:t>2 negative votes flipped to approve</a:t>
            </a:r>
          </a:p>
          <a:p>
            <a:pPr lvl="2"/>
            <a:r>
              <a:rPr lang="en-US" dirty="0"/>
              <a:t>1 outstanding disapprove votes, (commenter did not respond to emails or recirculation)</a:t>
            </a:r>
          </a:p>
          <a:p>
            <a:pPr lvl="3"/>
            <a:r>
              <a:rPr lang="en-US" dirty="0"/>
              <a:t>No new must-be-satisfied comments,  14 comments mainly addressing terminology and references adjustments for 802.3</a:t>
            </a:r>
          </a:p>
          <a:p>
            <a:pPr lvl="1"/>
            <a:r>
              <a:rPr lang="en-US" dirty="0"/>
              <a:t>Resolved all of the comments and instructed editor to create revised draft until Nov 21</a:t>
            </a:r>
            <a:r>
              <a:rPr lang="en-US" baseline="30000" dirty="0"/>
              <a:t>st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Plan to initiate 2</a:t>
            </a:r>
            <a:r>
              <a:rPr lang="en-US" baseline="30000" dirty="0"/>
              <a:t>nd</a:t>
            </a:r>
            <a:r>
              <a:rPr lang="en-US" dirty="0"/>
              <a:t> sponsor ballot recirculation later next week</a:t>
            </a:r>
          </a:p>
          <a:p>
            <a:pPr lvl="1"/>
            <a:r>
              <a:rPr lang="en-US" dirty="0"/>
              <a:t>Motion to EC to conditionally forward draft to REVCOM prepared</a:t>
            </a:r>
          </a:p>
          <a:p>
            <a:r>
              <a:rPr lang="en-US" dirty="0"/>
              <a:t>P802.1CQ – Local address assignment protocol</a:t>
            </a:r>
          </a:p>
          <a:p>
            <a:pPr lvl="1"/>
            <a:r>
              <a:rPr lang="en-US" dirty="0"/>
              <a:t>Discussion with 802.11ARC on local address assignment for 802.11 STAs</a:t>
            </a:r>
          </a:p>
          <a:p>
            <a:pPr lvl="2"/>
            <a:r>
              <a:rPr lang="en-US" dirty="0"/>
              <a:t>Security threat issues brought up without further details and without coming to a conclusion</a:t>
            </a:r>
          </a:p>
          <a:p>
            <a:pPr lvl="2"/>
            <a:r>
              <a:rPr lang="en-US" dirty="0"/>
              <a:t>Agreed to provide P802.1CQ requirements and scenario document to 802.11 experts to allow them to investigate presented and other potential solutions</a:t>
            </a:r>
          </a:p>
          <a:p>
            <a:pPr lvl="1"/>
            <a:r>
              <a:rPr lang="en-US" dirty="0"/>
              <a:t>Presentation to 802.15 WNG to make 802.15 aware and encourage contributions</a:t>
            </a:r>
          </a:p>
          <a:p>
            <a:pPr lvl="2"/>
            <a:r>
              <a:rPr lang="en-US" dirty="0"/>
              <a:t>Discussions showed that there are more deep dependencies in 802.15 technologies to 64/48 bit MAC addresses, e.g. related short addresses and IPv6 addresses</a:t>
            </a:r>
          </a:p>
          <a:p>
            <a:pPr lvl="2"/>
            <a:r>
              <a:rPr lang="en-US" dirty="0"/>
              <a:t>Some interest in 802.15 to work on dynamic address assignment but further insights and discussions needed to decide about creating a potential solution for 802.15</a:t>
            </a:r>
          </a:p>
          <a:p>
            <a:pPr lvl="1"/>
            <a:r>
              <a:rPr lang="en-US" dirty="0"/>
              <a:t>Agreed on plan going forward starting with requirements, scenarios, and security threats</a:t>
            </a:r>
          </a:p>
          <a:p>
            <a:r>
              <a:rPr lang="en-US" dirty="0"/>
              <a:t>P802.1CF related contribution to 802.24 EC action item on ‘IEEE 802 network integration’</a:t>
            </a:r>
          </a:p>
          <a:p>
            <a:pPr lvl="1"/>
            <a:r>
              <a:rPr lang="en-US" dirty="0"/>
              <a:t>Lively discussion about scope and intention of the action item; continuation of discussion needed to finally determine what P802.1CF could contribute</a:t>
            </a:r>
          </a:p>
        </p:txBody>
      </p:sp>
    </p:spTree>
    <p:extLst>
      <p:ext uri="{BB962C8B-B14F-4D97-AF65-F5344CB8AC3E}">
        <p14:creationId xmlns:p14="http://schemas.microsoft.com/office/powerpoint/2010/main" val="3543282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forward to next session in </a:t>
            </a:r>
            <a:br>
              <a:rPr lang="en-US" dirty="0"/>
            </a:br>
            <a:r>
              <a:rPr lang="en-US" dirty="0"/>
              <a:t>Hiroshima, Japan, January 14-18,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153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Envisioned topics:</a:t>
            </a:r>
          </a:p>
          <a:p>
            <a:pPr lvl="1"/>
            <a:r>
              <a:rPr lang="en-US" dirty="0"/>
              <a:t>P802.1CQ</a:t>
            </a:r>
          </a:p>
          <a:p>
            <a:pPr lvl="2"/>
            <a:r>
              <a:rPr lang="en-US" dirty="0"/>
              <a:t>Requirements and scenarios document, security threats</a:t>
            </a:r>
          </a:p>
          <a:p>
            <a:pPr lvl="1"/>
            <a:r>
              <a:rPr lang="en-US" dirty="0"/>
              <a:t>Potential IEEE 802.1CF marketing activities</a:t>
            </a:r>
          </a:p>
          <a:p>
            <a:pPr lvl="1"/>
            <a:r>
              <a:rPr lang="en-US" dirty="0"/>
              <a:t>Continue discussions on potential work in </a:t>
            </a:r>
            <a:r>
              <a:rPr lang="en-US" dirty="0" err="1"/>
              <a:t>OmniRAN</a:t>
            </a:r>
            <a:r>
              <a:rPr lang="en-US" dirty="0"/>
              <a:t> related to </a:t>
            </a:r>
            <a:r>
              <a:rPr lang="en-US" dirty="0" err="1"/>
              <a:t>FFIoT</a:t>
            </a:r>
            <a:r>
              <a:rPr lang="en-US" dirty="0"/>
              <a:t> scenario</a:t>
            </a:r>
            <a:br>
              <a:rPr lang="en-US" dirty="0"/>
            </a:br>
            <a:endParaRPr lang="en-US" dirty="0"/>
          </a:p>
          <a:p>
            <a:r>
              <a:rPr lang="en-US" dirty="0"/>
              <a:t>Upcoming conference calls:</a:t>
            </a:r>
          </a:p>
          <a:p>
            <a:pPr lvl="1"/>
            <a:r>
              <a:rPr lang="en-US" dirty="0" err="1"/>
              <a:t>T.b.d</a:t>
            </a:r>
            <a:r>
              <a:rPr lang="en-US" dirty="0"/>
              <a:t>, likely 6</a:t>
            </a:r>
            <a:r>
              <a:rPr lang="en-US" baseline="30000" dirty="0"/>
              <a:t>th</a:t>
            </a:r>
            <a:r>
              <a:rPr lang="en-US" dirty="0"/>
              <a:t> or 11</a:t>
            </a:r>
            <a:r>
              <a:rPr lang="en-US" baseline="30000" dirty="0"/>
              <a:t>th</a:t>
            </a:r>
            <a:r>
              <a:rPr lang="en-US" dirty="0"/>
              <a:t> December, depending on start of 2</a:t>
            </a:r>
            <a:r>
              <a:rPr lang="en-US" baseline="30000" dirty="0"/>
              <a:t>nd</a:t>
            </a:r>
            <a:r>
              <a:rPr lang="en-US" dirty="0"/>
              <a:t> sponsor ballot recirculation, 09:30 AM ET, 1.5 </a:t>
            </a:r>
            <a:r>
              <a:rPr lang="en-US" dirty="0" err="1"/>
              <a:t>hrs</a:t>
            </a:r>
            <a:r>
              <a:rPr lang="en-US" dirty="0"/>
              <a:t>: P802.1CF comment resolution, conclusion on next/final steps</a:t>
            </a:r>
          </a:p>
        </p:txBody>
      </p:sp>
    </p:spTree>
    <p:extLst>
      <p:ext uri="{BB962C8B-B14F-4D97-AF65-F5344CB8AC3E}">
        <p14:creationId xmlns:p14="http://schemas.microsoft.com/office/powerpoint/2010/main" val="250425208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2346</TotalTime>
  <Words>401</Words>
  <Application>Microsoft Macintosh PowerPoint</Application>
  <PresentationFormat>On-screen Show (4:3)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Times</vt:lpstr>
      <vt:lpstr>Times New Roman</vt:lpstr>
      <vt:lpstr>omniran_usecase_template</vt:lpstr>
      <vt:lpstr>IEEE 802.1 OmniRAN TG Status Report to IEEE 802 WGs</vt:lpstr>
      <vt:lpstr>IEEE 802.1 OmniRAN TG Resources</vt:lpstr>
      <vt:lpstr>OmniRAN TG Achievements Bangkok, Thailand meeting, November 12th – 15th </vt:lpstr>
      <vt:lpstr>Looking forward to next session in  Hiroshima, Japan, January 14-18, 2019</vt:lpstr>
    </vt:vector>
  </TitlesOfParts>
  <Company>Nokia Siemens Networks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229</cp:revision>
  <cp:lastPrinted>1998-02-10T13:28:06Z</cp:lastPrinted>
  <dcterms:created xsi:type="dcterms:W3CDTF">2013-03-11T14:14:17Z</dcterms:created>
  <dcterms:modified xsi:type="dcterms:W3CDTF">2018-11-15T04:13:30Z</dcterms:modified>
</cp:coreProperties>
</file>