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Lst>
  <p:notesMasterIdLst>
    <p:notesMasterId r:id="rId32"/>
  </p:notesMasterIdLst>
  <p:handoutMasterIdLst>
    <p:handoutMasterId r:id="rId33"/>
  </p:handoutMasterIdLst>
  <p:sldIdLst>
    <p:sldId id="262" r:id="rId3"/>
    <p:sldId id="298" r:id="rId4"/>
    <p:sldId id="325" r:id="rId5"/>
    <p:sldId id="326" r:id="rId6"/>
    <p:sldId id="346" r:id="rId7"/>
    <p:sldId id="347" r:id="rId8"/>
    <p:sldId id="348" r:id="rId9"/>
    <p:sldId id="349" r:id="rId10"/>
    <p:sldId id="320" r:id="rId11"/>
    <p:sldId id="331" r:id="rId12"/>
    <p:sldId id="362" r:id="rId13"/>
    <p:sldId id="309" r:id="rId14"/>
    <p:sldId id="332" r:id="rId15"/>
    <p:sldId id="363" r:id="rId16"/>
    <p:sldId id="365" r:id="rId17"/>
    <p:sldId id="344" r:id="rId18"/>
    <p:sldId id="366" r:id="rId19"/>
    <p:sldId id="372" r:id="rId20"/>
    <p:sldId id="375" r:id="rId21"/>
    <p:sldId id="376" r:id="rId22"/>
    <p:sldId id="377" r:id="rId23"/>
    <p:sldId id="378" r:id="rId24"/>
    <p:sldId id="380" r:id="rId25"/>
    <p:sldId id="379" r:id="rId26"/>
    <p:sldId id="381" r:id="rId27"/>
    <p:sldId id="351" r:id="rId28"/>
    <p:sldId id="345" r:id="rId29"/>
    <p:sldId id="336" r:id="rId30"/>
    <p:sldId id="374"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6" autoAdjust="0"/>
    <p:restoredTop sz="95673" autoAdjust="0"/>
  </p:normalViewPr>
  <p:slideViewPr>
    <p:cSldViewPr>
      <p:cViewPr varScale="1">
        <p:scale>
          <a:sx n="108" d="100"/>
          <a:sy n="108" d="100"/>
        </p:scale>
        <p:origin x="132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ec-16-0170-03</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497701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7003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538745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04731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1107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94616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4897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9901352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7694543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703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1941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omniran-18-0084-03-00TG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331720777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81-00-00TG-sep-25th-confcall-minutes.docx" TargetMode="External"/><Relationship Id="rId2" Type="http://schemas.openxmlformats.org/officeDocument/2006/relationships/hyperlink" Target="https://mentor.ieee.org/omniran/dcn/18/omniran-18-0076-00-00TG-sep-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83-00-00TG-oct-9th-confcall-minutes.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net4/ITU-T/roadmap#?topic=0.130&amp;workgroup=1.1178.1422&amp;searchValue=&amp;page=1&amp;sort=Revelance" TargetMode="External"/><Relationship Id="rId2" Type="http://schemas.openxmlformats.org/officeDocument/2006/relationships/hyperlink" Target="http://www.ieee802.org/3/minutes/nov18/incoming/JCA_IMT2020_LS-05_to_IEEE_802d3.pdf" TargetMode="External"/><Relationship Id="rId1" Type="http://schemas.openxmlformats.org/officeDocument/2006/relationships/slideLayout" Target="../slideLayouts/slideLayout2.xml"/><Relationship Id="rId4" Type="http://schemas.openxmlformats.org/officeDocument/2006/relationships/hyperlink" Target="https://www.itu.int/net4/ITU-T/roadmap#?topic=0.130&amp;workgroup=1.1178&amp;searchValue=&amp;page=1&amp;sort=Revelanc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omniran/dcn/18/omniran-18-0086-00-CQ00-slides-to-be-presented-in-arc.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ec/dcn/18/ec-18-0162-00-ACSD-802-1cf.pdf" TargetMode="Externa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hyperlink" Target="http://www.ieee802.org/1/files/private/cf-drafts/d2/802-1cf-d2-2-dis.pdf"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www.marriott.com/hotels/travel/bkkqp-bangkok-marriott-marquis-queens-par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omniran/dcn/18/omniran-18-0085-02-CF00-d3-0-sponsor-ballot-1st-recirc-comments.xlsx" TargetMode="External"/><Relationship Id="rId2" Type="http://schemas.openxmlformats.org/officeDocument/2006/relationships/hyperlink" Target="https://mentor.ieee.org/omniran/dcn/18/omniran-18-0085-01-CF00-d3-0-sponsor-ballot-1st-recirc-comments.xlsx" TargetMode="External"/><Relationship Id="rId1" Type="http://schemas.openxmlformats.org/officeDocument/2006/relationships/slideLayout" Target="../slideLayouts/slideLayout2.xml"/><Relationship Id="rId4" Type="http://schemas.openxmlformats.org/officeDocument/2006/relationships/hyperlink" Target="http://www.ieee802.org/1/files/private/cf-drafts/d2/802-1cf-d2-2-di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omniran/dcn/18/omniran-18-0087-00-CQ00-802-1cq-introduction-to-802-15-wng.pptx" TargetMode="External"/><Relationship Id="rId2" Type="http://schemas.openxmlformats.org/officeDocument/2006/relationships/hyperlink" Target="https://mentor.ieee.org/omniran/dcn/18/omniran-18-0086-00-CQ00-slides-to-be-presented-in-arc.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omniran/dcn/18/omniran-18-0089-00-CF00-r01-10-and-r01-11-remedy-proposal.docx" TargetMode="External"/><Relationship Id="rId2" Type="http://schemas.openxmlformats.org/officeDocument/2006/relationships/hyperlink" Target="https://mentor.ieee.org/omniran/dcn/18/omniran-18-0090-00-00TG-nov-2018-report-to-ieee-802-wgs.ppt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88-00-00TG-thoughts-on-ieee-802-network-integration-with-respect-to-p802-1cf.ppt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1.ieee802.org/omnira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November 2018 F2F Meeting</a:t>
            </a:r>
            <a:br>
              <a:rPr lang="en-US" dirty="0"/>
            </a:br>
            <a:r>
              <a:rPr lang="en-US" dirty="0"/>
              <a:t>Bangkok, Thailand</a:t>
            </a:r>
          </a:p>
        </p:txBody>
      </p:sp>
      <p:sp>
        <p:nvSpPr>
          <p:cNvPr id="3" name="Subtitle 2"/>
          <p:cNvSpPr>
            <a:spLocks noGrp="1"/>
          </p:cNvSpPr>
          <p:nvPr>
            <p:ph type="subTitle" idx="1"/>
          </p:nvPr>
        </p:nvSpPr>
        <p:spPr/>
        <p:txBody>
          <a:bodyPr/>
          <a:lstStyle/>
          <a:p>
            <a:r>
              <a:rPr lang="en-US" dirty="0"/>
              <a:t>2018-11-15</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13:40</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48498859"/>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Satoko </a:t>
                      </a:r>
                      <a:r>
                        <a:rPr lang="en-US" sz="1400" dirty="0" err="1">
                          <a:solidFill>
                            <a:schemeClr val="tx1"/>
                          </a:solidFill>
                          <a:effectLst/>
                          <a:latin typeface="+mn-lt"/>
                        </a:rPr>
                        <a:t>Icaya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Tomoki </a:t>
                      </a:r>
                      <a:r>
                        <a:rPr lang="en-US" sz="1400" dirty="0" err="1">
                          <a:solidFill>
                            <a:schemeClr val="tx1"/>
                          </a:solidFill>
                          <a:effectLst/>
                          <a:latin typeface="+mn-lt"/>
                        </a:rPr>
                        <a:t>Ohsawa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Stephen </a:t>
                      </a:r>
                      <a:r>
                        <a:rPr lang="en-US" sz="1400" dirty="0" err="1">
                          <a:solidFill>
                            <a:schemeClr val="tx1"/>
                          </a:solidFill>
                          <a:effectLst/>
                          <a:latin typeface="+mn-lt"/>
                        </a:rPr>
                        <a:t>Mccann</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Blackberry</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Yoshihisa Kondo</a:t>
                      </a:r>
                    </a:p>
                  </a:txBody>
                  <a:tcPr marL="73025" marR="73025" marT="0" marB="0" anchor="ctr"/>
                </a:tc>
                <a:tc>
                  <a:txBody>
                    <a:bodyPr/>
                    <a:lstStyle/>
                    <a:p>
                      <a:pPr algn="just">
                        <a:spcAft>
                          <a:spcPts val="300"/>
                        </a:spcAft>
                      </a:pPr>
                      <a:r>
                        <a:rPr lang="en-US" sz="1400" dirty="0">
                          <a:solidFill>
                            <a:schemeClr val="tx1"/>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Jerome </a:t>
                      </a:r>
                      <a:r>
                        <a:rPr lang="en-US" sz="1400" dirty="0" err="1">
                          <a:solidFill>
                            <a:schemeClr val="tx1"/>
                          </a:solidFill>
                          <a:latin typeface="+mn-lt"/>
                        </a:rPr>
                        <a:t>Arokkiam</a:t>
                      </a:r>
                      <a:endParaRPr lang="en-US" sz="1400" dirty="0">
                        <a:solidFill>
                          <a:schemeClr val="tx1"/>
                        </a:solidFill>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OSRAM</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1"/>
                          </a:solidFill>
                          <a:effectLst/>
                          <a:latin typeface="+mn-lt"/>
                        </a:rPr>
                        <a:t>Kenichi Maruhashi</a:t>
                      </a:r>
                    </a:p>
                  </a:txBody>
                  <a:tcPr marL="73025" marR="73025" marT="0" marB="0" anchor="ctr"/>
                </a:tc>
                <a:tc>
                  <a:txBody>
                    <a:bodyPr/>
                    <a:lstStyle/>
                    <a:p>
                      <a:pPr algn="just">
                        <a:spcAft>
                          <a:spcPts val="300"/>
                        </a:spcAft>
                      </a:pPr>
                      <a:r>
                        <a:rPr lang="en-US" sz="1400" dirty="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Harry </a:t>
                      </a:r>
                      <a:r>
                        <a:rPr lang="en-US" sz="1400" dirty="0" err="1">
                          <a:solidFill>
                            <a:schemeClr val="tx1"/>
                          </a:solidFill>
                          <a:latin typeface="+mn-lt"/>
                        </a:rPr>
                        <a:t>Bims</a:t>
                      </a:r>
                      <a:endParaRPr lang="en-US" sz="1400" dirty="0">
                        <a:solidFill>
                          <a:schemeClr val="tx1"/>
                        </a:solidFill>
                        <a:latin typeface="+mn-lt"/>
                      </a:endParaRPr>
                    </a:p>
                  </a:txBody>
                  <a:tcPr anchor="ctr"/>
                </a:tc>
                <a:tc>
                  <a:txBody>
                    <a:bodyPr/>
                    <a:lstStyle/>
                    <a:p>
                      <a:r>
                        <a:rPr lang="en-US" sz="1400" dirty="0" err="1">
                          <a:solidFill>
                            <a:schemeClr val="tx1"/>
                          </a:solidFill>
                          <a:latin typeface="+mn-lt"/>
                        </a:rPr>
                        <a:t>Bims</a:t>
                      </a:r>
                      <a:r>
                        <a:rPr lang="en-US" sz="1400" dirty="0">
                          <a:solidFill>
                            <a:schemeClr val="tx1"/>
                          </a:solidFill>
                          <a:latin typeface="+mn-lt"/>
                        </a:rPr>
                        <a:t> Labs</a:t>
                      </a:r>
                    </a:p>
                  </a:txBody>
                  <a:tcPr anchor="ctr"/>
                </a:tc>
                <a:extLst>
                  <a:ext uri="{0D108BD9-81ED-4DB2-BD59-A6C34878D82A}">
                    <a16:rowId xmlns:a16="http://schemas.microsoft.com/office/drawing/2014/main" val="10006"/>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 2018 F2F</a:t>
            </a:r>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Result of P802.1CF sponsor ballot recirculation</a:t>
            </a:r>
          </a:p>
          <a:p>
            <a:r>
              <a:rPr lang="en-US" dirty="0"/>
              <a:t>Comment resolution of P802.1CF sponsor ballot recirculation</a:t>
            </a:r>
          </a:p>
          <a:p>
            <a:r>
              <a:rPr lang="en-US" dirty="0"/>
              <a:t>Plan and motions for progressing and project conclusion of 802.1CF</a:t>
            </a:r>
          </a:p>
          <a:p>
            <a:r>
              <a:rPr lang="en-US" dirty="0"/>
              <a:t>P802.1CQ contributions and discussions</a:t>
            </a:r>
          </a:p>
          <a:p>
            <a:r>
              <a:rPr lang="en-US" dirty="0"/>
              <a:t>Preview of 802.1CQ presentation to 802.11 ARC and 802.15</a:t>
            </a:r>
          </a:p>
          <a:p>
            <a:r>
              <a:rPr lang="en-US" dirty="0"/>
              <a:t>Review of 802.1CQ </a:t>
            </a:r>
            <a:r>
              <a:rPr lang="en-US" dirty="0" err="1"/>
              <a:t>ToC</a:t>
            </a:r>
            <a:endParaRPr lang="en-US" dirty="0"/>
          </a:p>
          <a:p>
            <a:r>
              <a:rPr lang="en-US" dirty="0" err="1"/>
              <a:t>Nendica</a:t>
            </a:r>
            <a:r>
              <a:rPr lang="en-US" dirty="0"/>
              <a:t> related contributions review</a:t>
            </a:r>
          </a:p>
          <a:p>
            <a:r>
              <a:rPr lang="en-US" dirty="0"/>
              <a:t>Potential new project for </a:t>
            </a:r>
            <a:r>
              <a:rPr lang="en-US" dirty="0" err="1"/>
              <a:t>OmniRAN</a:t>
            </a:r>
            <a:r>
              <a:rPr lang="en-US" dirty="0"/>
              <a:t>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8133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638800"/>
          </a:xfrm>
        </p:spPr>
        <p:txBody>
          <a:bodyPr>
            <a:normAutofit fontScale="62500" lnSpcReduction="20000"/>
          </a:bodyPr>
          <a:lstStyle/>
          <a:p>
            <a:r>
              <a:rPr lang="en-US" dirty="0"/>
              <a:t>Mon, 13:30 – 18:00</a:t>
            </a:r>
          </a:p>
          <a:p>
            <a:pPr lvl="1"/>
            <a:r>
              <a:rPr lang="en-US" dirty="0"/>
              <a:t>Review of minutes</a:t>
            </a:r>
          </a:p>
          <a:p>
            <a:pPr lvl="1"/>
            <a:r>
              <a:rPr lang="en-US" dirty="0"/>
              <a:t>Reports</a:t>
            </a:r>
          </a:p>
          <a:p>
            <a:pPr lvl="1"/>
            <a:r>
              <a:rPr lang="en-US" dirty="0"/>
              <a:t>Result of P802.1CF sponsor ballot recirculation</a:t>
            </a:r>
          </a:p>
          <a:p>
            <a:pPr lvl="1"/>
            <a:r>
              <a:rPr lang="en-US" dirty="0"/>
              <a:t>P802.1CF related motions to EC</a:t>
            </a:r>
          </a:p>
          <a:p>
            <a:pPr lvl="1"/>
            <a:r>
              <a:rPr lang="en-US" dirty="0"/>
              <a:t>Preview of 802.1CQ presentation to 802.11 ARC and 802.15</a:t>
            </a:r>
          </a:p>
          <a:p>
            <a:pPr lvl="1"/>
            <a:r>
              <a:rPr lang="en-US" dirty="0" err="1"/>
              <a:t>Nendica</a:t>
            </a:r>
            <a:r>
              <a:rPr lang="en-US" dirty="0"/>
              <a:t> related contributions review</a:t>
            </a:r>
          </a:p>
          <a:p>
            <a:r>
              <a:rPr lang="en-US" dirty="0"/>
              <a:t>Tue, 13:30 – 15:30</a:t>
            </a:r>
          </a:p>
          <a:p>
            <a:pPr lvl="1"/>
            <a:r>
              <a:rPr lang="en-US" dirty="0"/>
              <a:t>Comment resolution of P802.1CF sponsor ballot recirculation</a:t>
            </a:r>
          </a:p>
          <a:p>
            <a:pPr lvl="1"/>
            <a:r>
              <a:rPr lang="en-US" dirty="0"/>
              <a:t>Plan and motions for progressing and project conclusion of 802.1CF</a:t>
            </a:r>
          </a:p>
          <a:p>
            <a:r>
              <a:rPr lang="en-US" dirty="0"/>
              <a:t>Wed, 13:30 – 15:30</a:t>
            </a:r>
          </a:p>
          <a:p>
            <a:pPr lvl="1"/>
            <a:r>
              <a:rPr lang="en-US" dirty="0"/>
              <a:t>P802.1CQ contributions and discussions</a:t>
            </a:r>
          </a:p>
          <a:p>
            <a:pPr lvl="1"/>
            <a:r>
              <a:rPr lang="en-US" dirty="0"/>
              <a:t>Review of 802.1CQ </a:t>
            </a:r>
            <a:r>
              <a:rPr lang="en-US" dirty="0" err="1"/>
              <a:t>ToC</a:t>
            </a:r>
            <a:endParaRPr lang="en-US" dirty="0"/>
          </a:p>
          <a:p>
            <a:r>
              <a:rPr lang="en-US" dirty="0"/>
              <a:t>Thu, 10:30 – 12:30</a:t>
            </a:r>
          </a:p>
          <a:p>
            <a:pPr lvl="1"/>
            <a:r>
              <a:rPr lang="en-US" dirty="0"/>
              <a:t>Discussions about potential future work in </a:t>
            </a:r>
            <a:r>
              <a:rPr lang="en-US" dirty="0" err="1"/>
              <a:t>OmniRAN</a:t>
            </a:r>
            <a:endParaRPr lang="en-US" dirty="0"/>
          </a:p>
          <a:p>
            <a:pPr lvl="1"/>
            <a:r>
              <a:rPr lang="en-US" dirty="0"/>
              <a:t>Motions to 802.1 closing plenary</a:t>
            </a:r>
          </a:p>
          <a:p>
            <a:pPr lvl="1"/>
            <a:r>
              <a:rPr lang="en-US" dirty="0"/>
              <a:t>Conference calls until March 2019 F2F</a:t>
            </a:r>
          </a:p>
          <a:p>
            <a:pPr lvl="1"/>
            <a:r>
              <a:rPr lang="en-US" dirty="0"/>
              <a:t>Status report to IEEE 802 WGs</a:t>
            </a:r>
          </a:p>
          <a:p>
            <a:pPr lvl="1"/>
            <a:r>
              <a:rPr lang="en-US" dirty="0"/>
              <a:t>Next meeting</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a:t>Agenda approval</a:t>
            </a:r>
          </a:p>
          <a:p>
            <a:pPr lvl="1"/>
            <a:r>
              <a:rPr lang="en-US" dirty="0"/>
              <a:t>Agenda approved without demand for additional items</a:t>
            </a:r>
          </a:p>
          <a:p>
            <a:r>
              <a:rPr lang="en-US" dirty="0"/>
              <a:t>Review of minutes</a:t>
            </a:r>
          </a:p>
          <a:p>
            <a:pPr lvl="1"/>
            <a:r>
              <a:rPr lang="en-US" dirty="0">
                <a:hlinkClick r:id="rId2"/>
              </a:rPr>
              <a:t>https://mentor.ieee.org/omniran/dcn/18/omniran-18-0076-00-00TG-sep-2018-f2f-meeting-minutes.docx</a:t>
            </a:r>
            <a:endParaRPr lang="en-US" dirty="0"/>
          </a:p>
          <a:p>
            <a:pPr lvl="1"/>
            <a:r>
              <a:rPr lang="en-US" dirty="0">
                <a:hlinkClick r:id="rId3"/>
              </a:rPr>
              <a:t>https://mentor.ieee.org/omniran/dcn/18/omniran-18-0081-00-00TG-sep-25th-confcall-minutes.docx</a:t>
            </a:r>
            <a:endParaRPr lang="en-US" dirty="0"/>
          </a:p>
          <a:p>
            <a:pPr lvl="1"/>
            <a:r>
              <a:rPr lang="en-US" dirty="0">
                <a:hlinkClick r:id="rId4"/>
              </a:rPr>
              <a:t>https://mentor.ieee.org/omniran/dcn/18/omniran-18-0083-00-00TG-oct-9th-confcall-minutes.docx</a:t>
            </a:r>
            <a:endParaRPr lang="en-US" dirty="0"/>
          </a:p>
          <a:p>
            <a:pPr lvl="2"/>
            <a:r>
              <a:rPr lang="en-US" dirty="0"/>
              <a:t>No comments raised.</a:t>
            </a:r>
          </a:p>
          <a:p>
            <a:r>
              <a:rPr lang="en-US" dirty="0"/>
              <a:t>Reports</a:t>
            </a:r>
          </a:p>
          <a:p>
            <a:pPr lvl="1"/>
            <a:r>
              <a:rPr lang="en-US" dirty="0"/>
              <a:t>802.24 ‘Network integration’ action item, see next slide.</a:t>
            </a:r>
          </a:p>
          <a:p>
            <a:pPr lvl="1"/>
            <a:r>
              <a:rPr lang="en-US" dirty="0"/>
              <a:t>Liaison letter regarding ITU-T JCA-IMT2020</a:t>
            </a:r>
          </a:p>
          <a:p>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4554B-998B-4C5C-83E8-313221A004B9}"/>
              </a:ext>
            </a:extLst>
          </p:cNvPr>
          <p:cNvSpPr>
            <a:spLocks noGrp="1"/>
          </p:cNvSpPr>
          <p:nvPr>
            <p:ph type="title"/>
          </p:nvPr>
        </p:nvSpPr>
        <p:spPr/>
        <p:txBody>
          <a:bodyPr/>
          <a:lstStyle/>
          <a:p>
            <a:r>
              <a:rPr lang="en-US" dirty="0"/>
              <a:t>802.24 “Network Integration” action item</a:t>
            </a:r>
          </a:p>
        </p:txBody>
      </p:sp>
      <p:sp>
        <p:nvSpPr>
          <p:cNvPr id="3" name="Content Placeholder 2">
            <a:extLst>
              <a:ext uri="{FF2B5EF4-FFF2-40B4-BE49-F238E27FC236}">
                <a16:creationId xmlns:a16="http://schemas.microsoft.com/office/drawing/2014/main" id="{A35C8F31-A044-4E15-8254-1AE6EC51433D}"/>
              </a:ext>
            </a:extLst>
          </p:cNvPr>
          <p:cNvSpPr>
            <a:spLocks noGrp="1"/>
          </p:cNvSpPr>
          <p:nvPr>
            <p:ph idx="1"/>
          </p:nvPr>
        </p:nvSpPr>
        <p:spPr/>
        <p:txBody>
          <a:bodyPr>
            <a:normAutofit fontScale="55000" lnSpcReduction="20000"/>
          </a:bodyPr>
          <a:lstStyle/>
          <a:p>
            <a:r>
              <a:rPr lang="en-US" dirty="0"/>
              <a:t>Action assigned to 802.24 from 802 EC leadership conference in July.</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a:p>
            <a:endParaRPr lang="en-US" dirty="0"/>
          </a:p>
          <a:p>
            <a:r>
              <a:rPr lang="en-US" dirty="0"/>
              <a:t>Initial discussion will take place in 802.24 on Wed, PM2 </a:t>
            </a:r>
            <a:br>
              <a:rPr lang="en-US" dirty="0"/>
            </a:br>
            <a:r>
              <a:rPr lang="en-US" dirty="0"/>
              <a:t>(room: </a:t>
            </a:r>
            <a:r>
              <a:rPr lang="en-US" dirty="0" err="1"/>
              <a:t>Appartment</a:t>
            </a:r>
            <a:r>
              <a:rPr lang="en-US" dirty="0"/>
              <a:t> 7, 9</a:t>
            </a:r>
            <a:r>
              <a:rPr lang="en-US" baseline="30000" dirty="0"/>
              <a:t>th</a:t>
            </a:r>
            <a:r>
              <a:rPr lang="en-US" dirty="0"/>
              <a:t> floor)</a:t>
            </a:r>
          </a:p>
          <a:p>
            <a:endParaRPr lang="en-US" dirty="0"/>
          </a:p>
        </p:txBody>
      </p:sp>
    </p:spTree>
    <p:extLst>
      <p:ext uri="{BB962C8B-B14F-4D97-AF65-F5344CB8AC3E}">
        <p14:creationId xmlns:p14="http://schemas.microsoft.com/office/powerpoint/2010/main" val="2747485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BB222-5D5A-EA45-A6E0-7862838321EE}"/>
              </a:ext>
            </a:extLst>
          </p:cNvPr>
          <p:cNvSpPr>
            <a:spLocks noGrp="1"/>
          </p:cNvSpPr>
          <p:nvPr>
            <p:ph type="title"/>
          </p:nvPr>
        </p:nvSpPr>
        <p:spPr>
          <a:xfrm>
            <a:off x="457200" y="274638"/>
            <a:ext cx="8229600" cy="792162"/>
          </a:xfrm>
        </p:spPr>
        <p:txBody>
          <a:bodyPr/>
          <a:lstStyle/>
          <a:p>
            <a:r>
              <a:rPr lang="en-US" dirty="0"/>
              <a:t>Liaison letter from ITU-T JCA-IMT2020</a:t>
            </a:r>
            <a:br>
              <a:rPr lang="en-US" sz="1400" dirty="0"/>
            </a:br>
            <a:r>
              <a:rPr lang="en-US" sz="1400" dirty="0"/>
              <a:t>Glenn Parson assigned creation of response proposal to </a:t>
            </a:r>
            <a:r>
              <a:rPr lang="en-US" sz="1400" dirty="0" err="1"/>
              <a:t>OmniRAN</a:t>
            </a:r>
            <a:r>
              <a:rPr lang="en-US" sz="1400" dirty="0"/>
              <a:t> TG</a:t>
            </a:r>
            <a:endParaRPr lang="en-US" dirty="0"/>
          </a:p>
        </p:txBody>
      </p:sp>
      <p:sp>
        <p:nvSpPr>
          <p:cNvPr id="3" name="Content Placeholder 2">
            <a:extLst>
              <a:ext uri="{FF2B5EF4-FFF2-40B4-BE49-F238E27FC236}">
                <a16:creationId xmlns:a16="http://schemas.microsoft.com/office/drawing/2014/main" id="{06EF90F3-CA25-6441-B96F-A2041F78835E}"/>
              </a:ext>
            </a:extLst>
          </p:cNvPr>
          <p:cNvSpPr>
            <a:spLocks noGrp="1"/>
          </p:cNvSpPr>
          <p:nvPr>
            <p:ph idx="1"/>
          </p:nvPr>
        </p:nvSpPr>
        <p:spPr>
          <a:xfrm>
            <a:off x="457200" y="1066800"/>
            <a:ext cx="8229600" cy="5486400"/>
          </a:xfrm>
        </p:spPr>
        <p:txBody>
          <a:bodyPr>
            <a:noAutofit/>
          </a:bodyPr>
          <a:lstStyle/>
          <a:p>
            <a:pPr marL="0" indent="0">
              <a:lnSpc>
                <a:spcPct val="85000"/>
              </a:lnSpc>
              <a:spcBef>
                <a:spcPts val="0"/>
              </a:spcBef>
              <a:buNone/>
            </a:pPr>
            <a:r>
              <a:rPr lang="en-US" sz="1200" dirty="0"/>
              <a:t>I Max,</a:t>
            </a:r>
            <a:br>
              <a:rPr lang="en-US" sz="1200" dirty="0"/>
            </a:br>
            <a:br>
              <a:rPr lang="en-US" sz="1200" dirty="0"/>
            </a:br>
            <a:r>
              <a:rPr lang="en-US" sz="1200" dirty="0"/>
              <a:t>I am going to ask </a:t>
            </a:r>
            <a:r>
              <a:rPr lang="en-US" sz="1200" dirty="0" err="1"/>
              <a:t>OmniRAN</a:t>
            </a:r>
            <a:r>
              <a:rPr lang="en-US" sz="1200" dirty="0"/>
              <a:t> to respond to this liaison.</a:t>
            </a:r>
            <a:br>
              <a:rPr lang="en-US" sz="1200" dirty="0"/>
            </a:br>
            <a:br>
              <a:rPr lang="en-US" sz="1200" dirty="0"/>
            </a:br>
            <a:r>
              <a:rPr lang="en-US" sz="1200" dirty="0"/>
              <a:t>I'll ask Scott to help you understand what additional info they are looking for.</a:t>
            </a:r>
            <a:br>
              <a:rPr lang="en-US" sz="1200" dirty="0"/>
            </a:br>
            <a:br>
              <a:rPr lang="en-US" sz="1200" dirty="0"/>
            </a:br>
            <a:r>
              <a:rPr lang="en-US" sz="1200" dirty="0"/>
              <a:t>Glenn.</a:t>
            </a:r>
            <a:br>
              <a:rPr lang="en-US" sz="1200" dirty="0"/>
            </a:br>
            <a:br>
              <a:rPr lang="en-US" sz="1200" dirty="0"/>
            </a:br>
            <a:r>
              <a:rPr lang="en-US" sz="1200" dirty="0"/>
              <a:t>-----Original Message-----</a:t>
            </a:r>
            <a:br>
              <a:rPr lang="en-US" sz="1200" dirty="0"/>
            </a:br>
            <a:r>
              <a:rPr lang="en-US" sz="1200" dirty="0"/>
              <a:t>From: Law, David &lt;</a:t>
            </a:r>
            <a:r>
              <a:rPr lang="en-US" sz="1200" dirty="0" err="1"/>
              <a:t>dlaw@hpe.com</a:t>
            </a:r>
            <a:r>
              <a:rPr lang="en-US" sz="1200" dirty="0"/>
              <a:t>&gt; </a:t>
            </a:r>
            <a:br>
              <a:rPr lang="en-US" sz="1200" dirty="0"/>
            </a:br>
            <a:r>
              <a:rPr lang="en-US" sz="1200" dirty="0"/>
              <a:t>Sent: Thursday, November 08, 2018 2:39 PM</a:t>
            </a:r>
            <a:br>
              <a:rPr lang="en-US" sz="1200" dirty="0"/>
            </a:br>
            <a:r>
              <a:rPr lang="en-US" sz="1200" dirty="0"/>
              <a:t>To: Paul </a:t>
            </a:r>
            <a:r>
              <a:rPr lang="en-US" sz="1200" dirty="0" err="1"/>
              <a:t>Nikolich</a:t>
            </a:r>
            <a:r>
              <a:rPr lang="en-US" sz="1200" dirty="0"/>
              <a:t> &lt;</a:t>
            </a:r>
            <a:r>
              <a:rPr lang="en-US" sz="1200" dirty="0" err="1"/>
              <a:t>p.nikolich@ieee.org</a:t>
            </a:r>
            <a:r>
              <a:rPr lang="en-US" sz="1200" dirty="0"/>
              <a:t>&gt; &lt;</a:t>
            </a:r>
            <a:r>
              <a:rPr lang="en-US" sz="1200" dirty="0" err="1"/>
              <a:t>p.nikolich@ieee.org</a:t>
            </a:r>
            <a:r>
              <a:rPr lang="en-US" sz="1200" dirty="0"/>
              <a:t>&gt;</a:t>
            </a:r>
            <a:br>
              <a:rPr lang="en-US" sz="1200" dirty="0"/>
            </a:br>
            <a:r>
              <a:rPr lang="en-US" sz="1200" dirty="0"/>
              <a:t>Cc: Adam Healey &lt;</a:t>
            </a:r>
            <a:r>
              <a:rPr lang="en-US" sz="1200" dirty="0" err="1"/>
              <a:t>adam.healey@broadcom.com</a:t>
            </a:r>
            <a:r>
              <a:rPr lang="en-US" sz="1200" dirty="0"/>
              <a:t>&gt; &lt;</a:t>
            </a:r>
            <a:r>
              <a:rPr lang="en-US" sz="1200" dirty="0" err="1"/>
              <a:t>adam.healey@broadcom.com</a:t>
            </a:r>
            <a:r>
              <a:rPr lang="en-US" sz="1200" dirty="0"/>
              <a:t>&gt;; Glenn Parsons &lt;</a:t>
            </a:r>
            <a:r>
              <a:rPr lang="en-US" sz="1200" dirty="0" err="1"/>
              <a:t>glenn.parsons@ericsson.com</a:t>
            </a:r>
            <a:r>
              <a:rPr lang="en-US" sz="1200" dirty="0"/>
              <a:t>&gt;</a:t>
            </a:r>
            <a:br>
              <a:rPr lang="en-US" sz="1200" dirty="0"/>
            </a:br>
            <a:r>
              <a:rPr lang="en-US" sz="1200" dirty="0"/>
              <a:t>Subject: Liaison letter from ITU-T JCA-IMT2020</a:t>
            </a:r>
            <a:br>
              <a:rPr lang="en-US" sz="1200" dirty="0"/>
            </a:br>
            <a:br>
              <a:rPr lang="en-US" sz="1200" dirty="0"/>
            </a:br>
            <a:r>
              <a:rPr lang="en-US" sz="1200" dirty="0"/>
              <a:t>Hi Paul,</a:t>
            </a:r>
            <a:br>
              <a:rPr lang="en-US" sz="1200" dirty="0"/>
            </a:br>
            <a:br>
              <a:rPr lang="en-US" sz="1200" dirty="0"/>
            </a:br>
            <a:r>
              <a:rPr lang="en-US" sz="1200" dirty="0"/>
              <a:t>I just wanted to let you know that IEEE 802.3, and IEEE 8012.1, received a liaison letter from ITU-T JCA-IMT2020 inviting us to update the information in the IMT2020 roadmap, the letter is available at &lt;</a:t>
            </a:r>
            <a:r>
              <a:rPr lang="en-US" sz="1200" dirty="0">
                <a:hlinkClick r:id="rId2"/>
              </a:rPr>
              <a:t>http://www.ieee802.org/3/minutes/nov18/incoming/JCA_IMT2020_LS-05_to_IEEE_802d3.pdf</a:t>
            </a:r>
            <a:r>
              <a:rPr lang="en-US" sz="1200" dirty="0"/>
              <a:t>&gt;. While I note that there are IEEE 802.11, IEEE 802.19, IEEE 802.21 and IEEE 802.22 standards and projects listed on the roadmap under IEEE 802 &lt;</a:t>
            </a:r>
            <a:r>
              <a:rPr lang="en-US" sz="1200" dirty="0">
                <a:hlinkClick r:id="rId3"/>
              </a:rPr>
              <a:t>https://www.itu.int/net4/ITU-T/roadmap#?topic=0.130&amp;workgroup=1.1178.1422&amp;searchValue=&amp;page=1&amp;sort=Revelance</a:t>
            </a:r>
            <a:r>
              <a:rPr lang="en-US" sz="1200" dirty="0"/>
              <a:t>&gt; I don't see them on the 'for action' list on the letter, which I assume is also the list that the letter was sent to.</a:t>
            </a:r>
            <a:br>
              <a:rPr lang="en-US" sz="1200" dirty="0"/>
            </a:br>
            <a:br>
              <a:rPr lang="en-US" sz="1200" dirty="0"/>
            </a:br>
            <a:r>
              <a:rPr lang="en-US" sz="1200" dirty="0"/>
              <a:t>I also note that IEEE 802.1, IEEE 802.15, IEEE 802.16 and IEEE 802.3 Working Group have separate listings in the roadmap, whereas the Working Groups I listed above are all under one listing for IEEE 802 &lt;</a:t>
            </a:r>
            <a:r>
              <a:rPr lang="en-US" sz="1200" dirty="0">
                <a:hlinkClick r:id="rId4"/>
              </a:rPr>
              <a:t>https://www.itu.int/net4/ITU-T/roadmap#?topic=0.130&amp;workgroup=1.1178&amp;searchValue=&amp;page=1&amp;sort=Revelance</a:t>
            </a:r>
            <a:r>
              <a:rPr lang="en-US" sz="1200" dirty="0"/>
              <a:t>&gt;.</a:t>
            </a:r>
            <a:br>
              <a:rPr lang="en-US" sz="1200" dirty="0"/>
            </a:br>
            <a:br>
              <a:rPr lang="en-US" sz="1200" dirty="0"/>
            </a:br>
            <a:r>
              <a:rPr lang="en-US" sz="1200" dirty="0"/>
              <a:t>It seems to me that this letter maybe should be shared with all the IEEE 802 Chair so that they may have the opportunity to provide updates, if they wish.</a:t>
            </a:r>
            <a:br>
              <a:rPr lang="en-US" sz="1200" dirty="0"/>
            </a:br>
            <a:br>
              <a:rPr lang="en-US" sz="1200" dirty="0"/>
            </a:br>
            <a:r>
              <a:rPr lang="en-US" sz="1200" dirty="0"/>
              <a:t>Best regards,</a:t>
            </a:r>
            <a:br>
              <a:rPr lang="en-US" sz="1200" dirty="0"/>
            </a:br>
            <a:r>
              <a:rPr lang="en-US" sz="1200" dirty="0"/>
              <a:t>David</a:t>
            </a:r>
          </a:p>
        </p:txBody>
      </p:sp>
    </p:spTree>
    <p:extLst>
      <p:ext uri="{BB962C8B-B14F-4D97-AF65-F5344CB8AC3E}">
        <p14:creationId xmlns:p14="http://schemas.microsoft.com/office/powerpoint/2010/main" val="2151474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a:xfrm>
            <a:off x="457200" y="274638"/>
            <a:ext cx="8229600" cy="563562"/>
          </a:xfrm>
        </p:spPr>
        <p:txBody>
          <a:bodyPr/>
          <a:lstStyle/>
          <a:p>
            <a:r>
              <a:rPr lang="en-US" dirty="0"/>
              <a:t>Business #3</a:t>
            </a:r>
          </a:p>
        </p:txBody>
      </p:sp>
      <p:sp>
        <p:nvSpPr>
          <p:cNvPr id="4" name="Text Placeholder 3">
            <a:extLst>
              <a:ext uri="{FF2B5EF4-FFF2-40B4-BE49-F238E27FC236}">
                <a16:creationId xmlns:a16="http://schemas.microsoft.com/office/drawing/2014/main" id="{F475FB39-A3AE-6D4D-9A02-662D9060E60F}"/>
              </a:ext>
            </a:extLst>
          </p:cNvPr>
          <p:cNvSpPr>
            <a:spLocks noGrp="1"/>
          </p:cNvSpPr>
          <p:nvPr>
            <p:ph type="body" idx="1"/>
          </p:nvPr>
        </p:nvSpPr>
        <p:spPr>
          <a:xfrm>
            <a:off x="457200" y="1066800"/>
            <a:ext cx="8229600" cy="498475"/>
          </a:xfrm>
        </p:spPr>
        <p:txBody>
          <a:bodyPr/>
          <a:lstStyle/>
          <a:p>
            <a:pPr marL="342900" indent="-342900">
              <a:buFont typeface="Arial" panose="020B0604020202020204" pitchFamily="34" charset="0"/>
              <a:buChar char="•"/>
            </a:pPr>
            <a:r>
              <a:rPr lang="en-US" b="0" dirty="0"/>
              <a:t>Result of P802.1CF sponsor ballot recirculation</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sz="half" idx="2"/>
          </p:nvPr>
        </p:nvSpPr>
        <p:spPr>
          <a:xfrm>
            <a:off x="457200" y="1600200"/>
            <a:ext cx="4040188" cy="4525963"/>
          </a:xfrm>
        </p:spPr>
        <p:txBody>
          <a:bodyPr>
            <a:normAutofit/>
          </a:bodyPr>
          <a:lstStyle/>
          <a:p>
            <a:pPr marL="0" lvl="0" indent="0">
              <a:spcBef>
                <a:spcPct val="0"/>
              </a:spcBef>
              <a:buNone/>
            </a:pPr>
            <a:r>
              <a:rPr lang="de-DE" altLang="de-DE" sz="1400" b="1" dirty="0" err="1">
                <a:solidFill>
                  <a:srgbClr val="000099"/>
                </a:solidFill>
                <a:latin typeface="Times" pitchFamily="2" charset="0"/>
              </a:rPr>
              <a:t>Recirculation</a:t>
            </a:r>
            <a:r>
              <a:rPr lang="de-DE" altLang="de-DE" sz="1400" b="1" dirty="0">
                <a:solidFill>
                  <a:srgbClr val="000099"/>
                </a:solidFill>
                <a:latin typeface="Times" pitchFamily="2" charset="0"/>
              </a:rPr>
              <a:t> #1 </a:t>
            </a:r>
            <a:r>
              <a:rPr lang="de-DE" altLang="de-DE" sz="1400" dirty="0">
                <a:latin typeface="Times" pitchFamily="2" charset="0"/>
              </a:rPr>
              <a:t>Initial Ballot</a:t>
            </a:r>
          </a:p>
          <a:p>
            <a:pPr marL="0" lvl="0" indent="0">
              <a:spcBef>
                <a:spcPct val="0"/>
              </a:spcBef>
              <a:buNone/>
            </a:pPr>
            <a:r>
              <a:rPr lang="de-DE" altLang="de-DE" sz="1400" dirty="0">
                <a:latin typeface="Times" pitchFamily="2" charset="0"/>
              </a:rPr>
              <a:t>Ballot Open Date: 	31-Oct-2018 </a:t>
            </a:r>
          </a:p>
          <a:p>
            <a:pPr marL="0" lvl="0" indent="0">
              <a:spcBef>
                <a:spcPct val="0"/>
              </a:spcBef>
              <a:buNone/>
            </a:pPr>
            <a:r>
              <a:rPr lang="de-DE" altLang="de-DE" sz="1400" dirty="0">
                <a:latin typeface="Times" pitchFamily="2" charset="0"/>
              </a:rPr>
              <a:t>Ballot Close Date: 	10-Nov-2018 </a:t>
            </a:r>
          </a:p>
          <a:p>
            <a:pPr marL="0" lvl="0" indent="0">
              <a:spcBef>
                <a:spcPct val="0"/>
              </a:spcBef>
              <a:buNone/>
            </a:pPr>
            <a:r>
              <a:rPr lang="de-DE" altLang="de-DE" sz="1400" dirty="0">
                <a:latin typeface="Times" pitchFamily="2" charset="0"/>
              </a:rPr>
              <a:t>Type: 		New </a:t>
            </a:r>
            <a:endParaRPr lang="de-DE" altLang="de-DE" sz="1400" dirty="0"/>
          </a:p>
          <a:p>
            <a:pPr marL="0" lvl="0" indent="0">
              <a:spcBef>
                <a:spcPct val="0"/>
              </a:spcBef>
              <a:buNone/>
            </a:pPr>
            <a:r>
              <a:rPr lang="de-DE" altLang="de-DE" sz="1400" dirty="0" err="1">
                <a:latin typeface="Times" pitchFamily="2" charset="0"/>
              </a:rPr>
              <a:t>Draft</a:t>
            </a:r>
            <a:r>
              <a:rPr lang="de-DE" altLang="de-DE" sz="1400" dirty="0">
                <a:latin typeface="Times" pitchFamily="2" charset="0"/>
              </a:rPr>
              <a:t> #: 		3.0 </a:t>
            </a:r>
          </a:p>
          <a:p>
            <a:pPr marL="0" lvl="0" indent="0">
              <a:spcBef>
                <a:spcPct val="0"/>
              </a:spcBef>
              <a:buNone/>
            </a:pPr>
            <a:r>
              <a:rPr lang="de-DE" altLang="de-DE" sz="1400" dirty="0">
                <a:latin typeface="Times" pitchFamily="2" charset="0"/>
              </a:rPr>
              <a:t>Ballots </a:t>
            </a:r>
            <a:r>
              <a:rPr lang="de-DE" altLang="de-DE" sz="1400" dirty="0" err="1">
                <a:latin typeface="Times" pitchFamily="2" charset="0"/>
              </a:rPr>
              <a:t>Received</a:t>
            </a:r>
            <a:r>
              <a:rPr lang="de-DE" altLang="de-DE" sz="1400" dirty="0">
                <a:latin typeface="Times" pitchFamily="2" charset="0"/>
              </a:rPr>
              <a:t>: 	3 </a:t>
            </a:r>
          </a:p>
          <a:p>
            <a:pPr marL="0" lvl="0" indent="0">
              <a:spcBef>
                <a:spcPct val="0"/>
              </a:spcBef>
              <a:buNone/>
            </a:pPr>
            <a:r>
              <a:rPr lang="de-DE" altLang="de-DE" sz="1400" dirty="0" err="1">
                <a:latin typeface="Times" pitchFamily="2" charset="0"/>
              </a:rPr>
              <a:t>Vote</a:t>
            </a:r>
            <a:r>
              <a:rPr lang="de-DE" altLang="de-DE" sz="1400" dirty="0">
                <a:latin typeface="Times" pitchFamily="2" charset="0"/>
              </a:rPr>
              <a:t> </a:t>
            </a:r>
            <a:r>
              <a:rPr lang="de-DE" altLang="de-DE" sz="1400" dirty="0" err="1">
                <a:latin typeface="Times" pitchFamily="2" charset="0"/>
              </a:rPr>
              <a:t>Changes</a:t>
            </a:r>
            <a:r>
              <a:rPr lang="de-DE" altLang="de-DE" sz="1400" dirty="0">
                <a:latin typeface="Times" pitchFamily="2" charset="0"/>
              </a:rPr>
              <a:t>: 	2 </a:t>
            </a:r>
          </a:p>
          <a:p>
            <a:pPr marL="0" lvl="0" indent="0">
              <a:spcBef>
                <a:spcPct val="0"/>
              </a:spcBef>
              <a:buNone/>
            </a:pPr>
            <a:r>
              <a:rPr lang="de-DE" altLang="de-DE" sz="1400" dirty="0">
                <a:latin typeface="Times" pitchFamily="2" charset="0"/>
              </a:rPr>
              <a:t>Comments: 		14 </a:t>
            </a:r>
          </a:p>
          <a:p>
            <a:pPr marL="0" lvl="0" indent="0">
              <a:spcBef>
                <a:spcPct val="0"/>
              </a:spcBef>
              <a:buNone/>
            </a:pPr>
            <a:endParaRPr lang="de-DE" altLang="de-DE" sz="900" dirty="0"/>
          </a:p>
          <a:p>
            <a:pPr marL="0" lvl="0" indent="0">
              <a:spcBef>
                <a:spcPct val="0"/>
              </a:spcBef>
              <a:buNone/>
            </a:pPr>
            <a:r>
              <a:rPr lang="de-DE" altLang="de-DE" sz="1400" b="1" dirty="0">
                <a:solidFill>
                  <a:srgbClr val="000099"/>
                </a:solidFill>
                <a:latin typeface="Times" pitchFamily="2" charset="0"/>
              </a:rPr>
              <a:t>RESPONSE RATE </a:t>
            </a:r>
            <a:endParaRPr lang="de-DE" altLang="de-DE" sz="1400" dirty="0"/>
          </a:p>
          <a:p>
            <a:pPr marL="0" lvl="0" indent="0">
              <a:spcBef>
                <a:spcPct val="0"/>
              </a:spcBef>
              <a:buNone/>
            </a:pPr>
            <a:r>
              <a:rPr lang="de-DE" altLang="de-DE" sz="1400" dirty="0">
                <a:latin typeface="Times" pitchFamily="2" charset="0"/>
              </a:rPr>
              <a:t>This </a:t>
            </a:r>
            <a:r>
              <a:rPr lang="de-DE" altLang="de-DE" sz="1400" dirty="0" err="1">
                <a:latin typeface="Times" pitchFamily="2" charset="0"/>
              </a:rPr>
              <a:t>ballot</a:t>
            </a:r>
            <a:r>
              <a:rPr lang="de-DE" altLang="de-DE" sz="1400" dirty="0">
                <a:latin typeface="Times" pitchFamily="2" charset="0"/>
              </a:rPr>
              <a:t> </a:t>
            </a:r>
            <a:r>
              <a:rPr lang="de-DE" altLang="de-DE" sz="1400" dirty="0" err="1">
                <a:latin typeface="Times" pitchFamily="2" charset="0"/>
              </a:rPr>
              <a:t>has</a:t>
            </a:r>
            <a:r>
              <a:rPr lang="de-DE" altLang="de-DE" sz="1400" dirty="0">
                <a:latin typeface="Times" pitchFamily="2" charset="0"/>
              </a:rPr>
              <a:t> </a:t>
            </a:r>
            <a:r>
              <a:rPr lang="de-DE" altLang="de-DE" sz="1400" dirty="0" err="1">
                <a:latin typeface="Times" pitchFamily="2" charset="0"/>
              </a:rPr>
              <a:t>met</a:t>
            </a:r>
            <a:r>
              <a:rPr lang="de-DE" altLang="de-DE" sz="1400" dirty="0">
                <a:latin typeface="Times" pitchFamily="2" charset="0"/>
              </a:rPr>
              <a:t> </a:t>
            </a:r>
            <a:r>
              <a:rPr lang="de-DE" altLang="de-DE" sz="1400" dirty="0" err="1">
                <a:latin typeface="Times" pitchFamily="2" charset="0"/>
              </a:rPr>
              <a:t>the</a:t>
            </a:r>
            <a:r>
              <a:rPr lang="de-DE" altLang="de-DE" sz="1400" dirty="0">
                <a:latin typeface="Times" pitchFamily="2" charset="0"/>
              </a:rPr>
              <a:t> 75% </a:t>
            </a:r>
            <a:r>
              <a:rPr lang="de-DE" altLang="de-DE" sz="1400" dirty="0" err="1">
                <a:latin typeface="Times" pitchFamily="2" charset="0"/>
              </a:rPr>
              <a:t>returned</a:t>
            </a:r>
            <a:r>
              <a:rPr lang="de-DE" altLang="de-DE" sz="1400" dirty="0">
                <a:latin typeface="Times" pitchFamily="2" charset="0"/>
              </a:rPr>
              <a:t> </a:t>
            </a:r>
            <a:r>
              <a:rPr lang="de-DE" altLang="de-DE" sz="1400" dirty="0" err="1">
                <a:latin typeface="Times" pitchFamily="2" charset="0"/>
              </a:rPr>
              <a:t>ballot</a:t>
            </a:r>
            <a:r>
              <a:rPr lang="de-DE" altLang="de-DE" sz="1400" dirty="0">
                <a:latin typeface="Times" pitchFamily="2" charset="0"/>
              </a:rPr>
              <a:t> </a:t>
            </a:r>
            <a:r>
              <a:rPr lang="de-DE" altLang="de-DE" sz="1400" dirty="0" err="1">
                <a:latin typeface="Times" pitchFamily="2" charset="0"/>
              </a:rPr>
              <a:t>requirement</a:t>
            </a:r>
            <a:r>
              <a:rPr lang="de-DE" altLang="de-DE" sz="1400" dirty="0">
                <a:latin typeface="Times" pitchFamily="2" charset="0"/>
              </a:rPr>
              <a:t>. </a:t>
            </a:r>
          </a:p>
          <a:p>
            <a:pPr marL="0" lvl="0" indent="0">
              <a:spcBef>
                <a:spcPct val="0"/>
              </a:spcBef>
              <a:buNone/>
            </a:pPr>
            <a:r>
              <a:rPr lang="de-DE" altLang="de-DE" sz="1400" dirty="0">
                <a:latin typeface="Times" pitchFamily="2" charset="0"/>
              </a:rPr>
              <a:t>94 </a:t>
            </a:r>
            <a:r>
              <a:rPr lang="de-DE" altLang="de-DE" sz="1400" dirty="0" err="1">
                <a:latin typeface="Times" pitchFamily="2" charset="0"/>
              </a:rPr>
              <a:t>eligible</a:t>
            </a:r>
            <a:r>
              <a:rPr lang="de-DE" altLang="de-DE" sz="1400" dirty="0">
                <a:latin typeface="Times" pitchFamily="2" charset="0"/>
              </a:rPr>
              <a:t> </a:t>
            </a:r>
            <a:r>
              <a:rPr lang="de-DE" altLang="de-DE" sz="1400" dirty="0" err="1">
                <a:latin typeface="Times" pitchFamily="2" charset="0"/>
              </a:rPr>
              <a:t>people</a:t>
            </a:r>
            <a:r>
              <a:rPr lang="de-DE" altLang="de-DE" sz="1400" dirty="0">
                <a:latin typeface="Times" pitchFamily="2" charset="0"/>
              </a:rPr>
              <a:t> in </a:t>
            </a:r>
            <a:r>
              <a:rPr lang="de-DE" altLang="de-DE" sz="1400" dirty="0" err="1">
                <a:latin typeface="Times" pitchFamily="2" charset="0"/>
              </a:rPr>
              <a:t>this</a:t>
            </a:r>
            <a:r>
              <a:rPr lang="de-DE" altLang="de-DE" sz="1400" dirty="0">
                <a:latin typeface="Times" pitchFamily="2" charset="0"/>
              </a:rPr>
              <a:t> </a:t>
            </a:r>
            <a:r>
              <a:rPr lang="de-DE" altLang="de-DE" sz="1400" dirty="0" err="1">
                <a:latin typeface="Times" pitchFamily="2" charset="0"/>
              </a:rPr>
              <a:t>ballot</a:t>
            </a:r>
            <a:r>
              <a:rPr lang="de-DE" altLang="de-DE" sz="1400" dirty="0">
                <a:latin typeface="Times" pitchFamily="2" charset="0"/>
              </a:rPr>
              <a:t> </a:t>
            </a:r>
            <a:r>
              <a:rPr lang="de-DE" altLang="de-DE" sz="1400" dirty="0" err="1">
                <a:latin typeface="Times" pitchFamily="2" charset="0"/>
              </a:rPr>
              <a:t>group</a:t>
            </a:r>
            <a:r>
              <a:rPr lang="de-DE" altLang="de-DE" sz="1400" dirty="0">
                <a:latin typeface="Times" pitchFamily="2" charset="0"/>
              </a:rPr>
              <a:t>. </a:t>
            </a:r>
            <a:endParaRPr lang="de-DE" altLang="de-DE" sz="1400" dirty="0"/>
          </a:p>
          <a:p>
            <a:pPr marL="400050" lvl="1" indent="0">
              <a:spcBef>
                <a:spcPct val="0"/>
              </a:spcBef>
              <a:buNone/>
            </a:pPr>
            <a:r>
              <a:rPr lang="de-DE" altLang="de-DE" sz="1400" dirty="0">
                <a:latin typeface="Times" pitchFamily="2" charset="0"/>
              </a:rPr>
              <a:t>73 affirmative </a:t>
            </a:r>
            <a:r>
              <a:rPr lang="de-DE" altLang="de-DE" sz="1400" dirty="0" err="1">
                <a:latin typeface="Times" pitchFamily="2" charset="0"/>
              </a:rPr>
              <a:t>votes</a:t>
            </a:r>
            <a:br>
              <a:rPr lang="de-DE" altLang="de-DE" sz="1400" dirty="0">
                <a:latin typeface="Times" pitchFamily="2" charset="0"/>
              </a:rPr>
            </a:br>
            <a:r>
              <a:rPr lang="de-DE" altLang="de-DE" sz="1400" dirty="0">
                <a:latin typeface="Times" pitchFamily="2" charset="0"/>
              </a:rPr>
              <a:t>1 total negative </a:t>
            </a:r>
            <a:r>
              <a:rPr lang="de-DE" altLang="de-DE" sz="1400" dirty="0" err="1">
                <a:latin typeface="Times" pitchFamily="2" charset="0"/>
              </a:rPr>
              <a:t>votes</a:t>
            </a:r>
            <a:r>
              <a:rPr lang="de-DE" altLang="de-DE" sz="1400" dirty="0">
                <a:latin typeface="Times" pitchFamily="2" charset="0"/>
              </a:rPr>
              <a:t> </a:t>
            </a:r>
            <a:r>
              <a:rPr lang="de-DE" altLang="de-DE" sz="1400" dirty="0" err="1">
                <a:latin typeface="Times" pitchFamily="2" charset="0"/>
              </a:rPr>
              <a:t>with</a:t>
            </a:r>
            <a:r>
              <a:rPr lang="de-DE" altLang="de-DE" sz="1400" dirty="0">
                <a:latin typeface="Times" pitchFamily="2" charset="0"/>
              </a:rPr>
              <a:t> </a:t>
            </a:r>
            <a:r>
              <a:rPr lang="de-DE" altLang="de-DE" sz="1400" dirty="0" err="1">
                <a:latin typeface="Times" pitchFamily="2" charset="0"/>
              </a:rPr>
              <a:t>comments</a:t>
            </a:r>
            <a:br>
              <a:rPr lang="de-DE" altLang="de-DE" sz="1400" dirty="0">
                <a:latin typeface="Times" pitchFamily="2" charset="0"/>
              </a:rPr>
            </a:br>
            <a:r>
              <a:rPr lang="de-DE" altLang="de-DE" sz="1400" dirty="0">
                <a:latin typeface="Times" pitchFamily="2" charset="0"/>
              </a:rPr>
              <a:t>0 negative </a:t>
            </a:r>
            <a:r>
              <a:rPr lang="de-DE" altLang="de-DE" sz="1400" dirty="0" err="1">
                <a:latin typeface="Times" pitchFamily="2" charset="0"/>
              </a:rPr>
              <a:t>votes</a:t>
            </a:r>
            <a:r>
              <a:rPr lang="de-DE" altLang="de-DE" sz="1400" dirty="0">
                <a:latin typeface="Times" pitchFamily="2" charset="0"/>
              </a:rPr>
              <a:t> </a:t>
            </a:r>
            <a:r>
              <a:rPr lang="de-DE" altLang="de-DE" sz="1400" dirty="0" err="1">
                <a:latin typeface="Times" pitchFamily="2" charset="0"/>
              </a:rPr>
              <a:t>with</a:t>
            </a:r>
            <a:r>
              <a:rPr lang="de-DE" altLang="de-DE" sz="1400" dirty="0">
                <a:latin typeface="Times" pitchFamily="2" charset="0"/>
              </a:rPr>
              <a:t> </a:t>
            </a:r>
            <a:r>
              <a:rPr lang="de-DE" altLang="de-DE" sz="1400" dirty="0" err="1">
                <a:latin typeface="Times" pitchFamily="2" charset="0"/>
              </a:rPr>
              <a:t>new</a:t>
            </a:r>
            <a:r>
              <a:rPr lang="de-DE" altLang="de-DE" sz="1400" dirty="0">
                <a:latin typeface="Times" pitchFamily="2" charset="0"/>
              </a:rPr>
              <a:t> </a:t>
            </a:r>
            <a:r>
              <a:rPr lang="de-DE" altLang="de-DE" sz="1400" dirty="0" err="1">
                <a:latin typeface="Times" pitchFamily="2" charset="0"/>
              </a:rPr>
              <a:t>comments</a:t>
            </a:r>
            <a:br>
              <a:rPr lang="de-DE" altLang="de-DE" sz="1400" dirty="0">
                <a:latin typeface="Times" pitchFamily="2" charset="0"/>
              </a:rPr>
            </a:br>
            <a:r>
              <a:rPr lang="de-DE" altLang="de-DE" sz="1400" dirty="0">
                <a:latin typeface="Times" pitchFamily="2" charset="0"/>
              </a:rPr>
              <a:t>0 negative </a:t>
            </a:r>
            <a:r>
              <a:rPr lang="de-DE" altLang="de-DE" sz="1400" dirty="0" err="1">
                <a:latin typeface="Times" pitchFamily="2" charset="0"/>
              </a:rPr>
              <a:t>votes</a:t>
            </a:r>
            <a:r>
              <a:rPr lang="de-DE" altLang="de-DE" sz="1400" dirty="0">
                <a:latin typeface="Times" pitchFamily="2" charset="0"/>
              </a:rPr>
              <a:t> </a:t>
            </a:r>
            <a:r>
              <a:rPr lang="de-DE" altLang="de-DE" sz="1400" dirty="0" err="1">
                <a:latin typeface="Times" pitchFamily="2" charset="0"/>
              </a:rPr>
              <a:t>without</a:t>
            </a:r>
            <a:r>
              <a:rPr lang="de-DE" altLang="de-DE" sz="1400" dirty="0">
                <a:latin typeface="Times" pitchFamily="2" charset="0"/>
              </a:rPr>
              <a:t> </a:t>
            </a:r>
            <a:r>
              <a:rPr lang="de-DE" altLang="de-DE" sz="1400" dirty="0" err="1">
                <a:latin typeface="Times" pitchFamily="2" charset="0"/>
              </a:rPr>
              <a:t>comments</a:t>
            </a:r>
            <a:br>
              <a:rPr lang="de-DE" altLang="de-DE" sz="1400" dirty="0">
                <a:latin typeface="Times" pitchFamily="2" charset="0"/>
              </a:rPr>
            </a:br>
            <a:r>
              <a:rPr lang="de-DE" altLang="de-DE" sz="1400" dirty="0">
                <a:latin typeface="Times" pitchFamily="2" charset="0"/>
              </a:rPr>
              <a:t>3 </a:t>
            </a:r>
            <a:r>
              <a:rPr lang="de-DE" altLang="de-DE" sz="1400" dirty="0" err="1">
                <a:latin typeface="Times" pitchFamily="2" charset="0"/>
              </a:rPr>
              <a:t>abstention</a:t>
            </a:r>
            <a:r>
              <a:rPr lang="de-DE" altLang="de-DE" sz="1400" dirty="0">
                <a:latin typeface="Times" pitchFamily="2" charset="0"/>
              </a:rPr>
              <a:t> </a:t>
            </a:r>
            <a:r>
              <a:rPr lang="de-DE" altLang="de-DE" sz="1400" dirty="0" err="1">
                <a:latin typeface="Times" pitchFamily="2" charset="0"/>
              </a:rPr>
              <a:t>votes</a:t>
            </a:r>
            <a:r>
              <a:rPr lang="de-DE" altLang="de-DE" sz="1400" dirty="0">
                <a:latin typeface="Times" pitchFamily="2" charset="0"/>
              </a:rPr>
              <a:t>: </a:t>
            </a:r>
            <a:br>
              <a:rPr lang="de-DE" altLang="de-DE" sz="1400" dirty="0">
                <a:latin typeface="Times" pitchFamily="2" charset="0"/>
              </a:rPr>
            </a:br>
            <a:r>
              <a:rPr lang="de-DE" altLang="de-DE" sz="1400" dirty="0">
                <a:latin typeface="Times" pitchFamily="2" charset="0"/>
              </a:rPr>
              <a:t>(Lack </a:t>
            </a:r>
            <a:r>
              <a:rPr lang="de-DE" altLang="de-DE" sz="1400" dirty="0" err="1">
                <a:latin typeface="Times" pitchFamily="2" charset="0"/>
              </a:rPr>
              <a:t>of</a:t>
            </a:r>
            <a:r>
              <a:rPr lang="de-DE" altLang="de-DE" sz="1400" dirty="0">
                <a:latin typeface="Times" pitchFamily="2" charset="0"/>
              </a:rPr>
              <a:t> </a:t>
            </a:r>
            <a:r>
              <a:rPr lang="de-DE" altLang="de-DE" sz="1400" dirty="0" err="1">
                <a:latin typeface="Times" pitchFamily="2" charset="0"/>
              </a:rPr>
              <a:t>expertise</a:t>
            </a:r>
            <a:r>
              <a:rPr lang="de-DE" altLang="de-DE" sz="1400" dirty="0">
                <a:latin typeface="Times" pitchFamily="2" charset="0"/>
              </a:rPr>
              <a:t>: 2, Lack </a:t>
            </a:r>
            <a:r>
              <a:rPr lang="de-DE" altLang="de-DE" sz="1400" dirty="0" err="1">
                <a:latin typeface="Times" pitchFamily="2" charset="0"/>
              </a:rPr>
              <a:t>of</a:t>
            </a:r>
            <a:r>
              <a:rPr lang="de-DE" altLang="de-DE" sz="1400" dirty="0">
                <a:latin typeface="Times" pitchFamily="2" charset="0"/>
              </a:rPr>
              <a:t> time: 1) </a:t>
            </a:r>
          </a:p>
          <a:p>
            <a:pPr marL="0" lvl="0" indent="0">
              <a:spcBef>
                <a:spcPct val="0"/>
              </a:spcBef>
              <a:buNone/>
            </a:pPr>
            <a:r>
              <a:rPr lang="de-DE" altLang="de-DE" sz="900" dirty="0">
                <a:latin typeface="Times" pitchFamily="2" charset="0"/>
              </a:rPr>
              <a:t>-----------------</a:t>
            </a:r>
          </a:p>
          <a:p>
            <a:pPr marL="0" lvl="0" indent="0">
              <a:spcBef>
                <a:spcPct val="0"/>
              </a:spcBef>
              <a:buNone/>
            </a:pPr>
            <a:r>
              <a:rPr lang="de-DE" altLang="de-DE" sz="1400" dirty="0">
                <a:latin typeface="Times" pitchFamily="2" charset="0"/>
              </a:rPr>
              <a:t>77 </a:t>
            </a:r>
            <a:r>
              <a:rPr lang="de-DE" altLang="de-DE" sz="1400" dirty="0" err="1">
                <a:latin typeface="Times" pitchFamily="2" charset="0"/>
              </a:rPr>
              <a:t>votes</a:t>
            </a:r>
            <a:r>
              <a:rPr lang="de-DE" altLang="de-DE" sz="1400" dirty="0">
                <a:latin typeface="Times" pitchFamily="2" charset="0"/>
              </a:rPr>
              <a:t> </a:t>
            </a:r>
            <a:r>
              <a:rPr lang="de-DE" altLang="de-DE" sz="1400" dirty="0" err="1">
                <a:latin typeface="Times" pitchFamily="2" charset="0"/>
              </a:rPr>
              <a:t>received</a:t>
            </a:r>
            <a:r>
              <a:rPr lang="de-DE" altLang="de-DE" sz="1400" dirty="0">
                <a:latin typeface="Times" pitchFamily="2" charset="0"/>
              </a:rPr>
              <a:t> = 81% </a:t>
            </a:r>
            <a:r>
              <a:rPr lang="de-DE" altLang="de-DE" sz="1400" dirty="0" err="1">
                <a:latin typeface="Times" pitchFamily="2" charset="0"/>
              </a:rPr>
              <a:t>returned</a:t>
            </a:r>
            <a:r>
              <a:rPr lang="de-DE" altLang="de-DE" sz="1400" dirty="0">
                <a:latin typeface="Times" pitchFamily="2" charset="0"/>
              </a:rPr>
              <a:t> 3% </a:t>
            </a:r>
            <a:r>
              <a:rPr lang="de-DE" altLang="de-DE" sz="1400" dirty="0" err="1">
                <a:latin typeface="Times" pitchFamily="2" charset="0"/>
              </a:rPr>
              <a:t>abstention</a:t>
            </a:r>
            <a:r>
              <a:rPr lang="de-DE" altLang="de-DE" sz="1400" dirty="0">
                <a:latin typeface="Times" pitchFamily="2" charset="0"/>
              </a:rPr>
              <a:t> </a:t>
            </a:r>
          </a:p>
        </p:txBody>
      </p:sp>
      <p:sp>
        <p:nvSpPr>
          <p:cNvPr id="6" name="Content Placeholder 5">
            <a:extLst>
              <a:ext uri="{FF2B5EF4-FFF2-40B4-BE49-F238E27FC236}">
                <a16:creationId xmlns:a16="http://schemas.microsoft.com/office/drawing/2014/main" id="{BB19B0F6-2833-5A43-93BE-FB37A9A42A60}"/>
              </a:ext>
            </a:extLst>
          </p:cNvPr>
          <p:cNvSpPr>
            <a:spLocks noGrp="1"/>
          </p:cNvSpPr>
          <p:nvPr>
            <p:ph sz="quarter" idx="4"/>
          </p:nvPr>
        </p:nvSpPr>
        <p:spPr>
          <a:xfrm>
            <a:off x="4645025" y="1600200"/>
            <a:ext cx="4041775" cy="4525963"/>
          </a:xfrm>
        </p:spPr>
        <p:txBody>
          <a:bodyPr/>
          <a:lstStyle/>
          <a:p>
            <a:pPr marL="0" lvl="0" indent="0">
              <a:spcBef>
                <a:spcPct val="0"/>
              </a:spcBef>
              <a:buNone/>
            </a:pPr>
            <a:r>
              <a:rPr lang="de-DE" altLang="de-DE" sz="1400" b="1" dirty="0">
                <a:solidFill>
                  <a:srgbClr val="000099"/>
                </a:solidFill>
                <a:latin typeface="Times" pitchFamily="2" charset="0"/>
              </a:rPr>
              <a:t>APPROVAL RATE </a:t>
            </a:r>
            <a:endParaRPr lang="de-DE" altLang="de-DE" sz="1400" dirty="0"/>
          </a:p>
          <a:p>
            <a:pPr marL="0" lvl="0" indent="0">
              <a:spcBef>
                <a:spcPct val="0"/>
              </a:spcBef>
              <a:buNone/>
            </a:pPr>
            <a:r>
              <a:rPr lang="de-DE" altLang="de-DE" sz="1400" dirty="0">
                <a:latin typeface="Times" pitchFamily="2" charset="0"/>
              </a:rPr>
              <a:t>The 75% </a:t>
            </a:r>
            <a:r>
              <a:rPr lang="de-DE" altLang="de-DE" sz="1400" dirty="0" err="1">
                <a:latin typeface="Times" pitchFamily="2" charset="0"/>
              </a:rPr>
              <a:t>affirmation</a:t>
            </a:r>
            <a:r>
              <a:rPr lang="de-DE" altLang="de-DE" sz="1400" dirty="0">
                <a:latin typeface="Times" pitchFamily="2" charset="0"/>
              </a:rPr>
              <a:t> </a:t>
            </a:r>
            <a:r>
              <a:rPr lang="de-DE" altLang="de-DE" sz="1400" dirty="0" err="1">
                <a:latin typeface="Times" pitchFamily="2" charset="0"/>
              </a:rPr>
              <a:t>requirement</a:t>
            </a:r>
            <a:r>
              <a:rPr lang="de-DE" altLang="de-DE" sz="1400" dirty="0">
                <a:latin typeface="Times" pitchFamily="2" charset="0"/>
              </a:rPr>
              <a:t> </a:t>
            </a:r>
            <a:r>
              <a:rPr lang="de-DE" altLang="de-DE" sz="1400" dirty="0" err="1">
                <a:latin typeface="Times" pitchFamily="2" charset="0"/>
              </a:rPr>
              <a:t>is</a:t>
            </a:r>
            <a:r>
              <a:rPr lang="de-DE" altLang="de-DE" sz="1400" dirty="0">
                <a:latin typeface="Times" pitchFamily="2" charset="0"/>
              </a:rPr>
              <a:t> </a:t>
            </a:r>
            <a:r>
              <a:rPr lang="de-DE" altLang="de-DE" sz="1400" dirty="0" err="1">
                <a:latin typeface="Times" pitchFamily="2" charset="0"/>
              </a:rPr>
              <a:t>being</a:t>
            </a:r>
            <a:r>
              <a:rPr lang="de-DE" altLang="de-DE" sz="1400" dirty="0">
                <a:latin typeface="Times" pitchFamily="2" charset="0"/>
              </a:rPr>
              <a:t> </a:t>
            </a:r>
            <a:r>
              <a:rPr lang="de-DE" altLang="de-DE" sz="1400" dirty="0" err="1">
                <a:latin typeface="Times" pitchFamily="2" charset="0"/>
              </a:rPr>
              <a:t>met</a:t>
            </a:r>
            <a:r>
              <a:rPr lang="de-DE" altLang="de-DE" sz="1400" dirty="0">
                <a:latin typeface="Times" pitchFamily="2" charset="0"/>
              </a:rPr>
              <a:t>. </a:t>
            </a:r>
          </a:p>
          <a:p>
            <a:pPr marL="400050" lvl="1" indent="0">
              <a:spcBef>
                <a:spcPct val="0"/>
              </a:spcBef>
              <a:buNone/>
            </a:pPr>
            <a:r>
              <a:rPr lang="de-DE" altLang="de-DE" sz="1400" dirty="0">
                <a:latin typeface="Times" pitchFamily="2" charset="0"/>
              </a:rPr>
              <a:t>73 affirmative </a:t>
            </a:r>
            <a:r>
              <a:rPr lang="de-DE" altLang="de-DE" sz="1400" dirty="0" err="1">
                <a:latin typeface="Times" pitchFamily="2" charset="0"/>
              </a:rPr>
              <a:t>votes</a:t>
            </a:r>
            <a:r>
              <a:rPr lang="de-DE" altLang="de-DE" sz="1400" dirty="0">
                <a:latin typeface="Times" pitchFamily="2" charset="0"/>
              </a:rPr>
              <a:t> </a:t>
            </a:r>
            <a:endParaRPr lang="de-DE" altLang="de-DE" sz="1400" dirty="0"/>
          </a:p>
          <a:p>
            <a:pPr marL="400050" lvl="1" indent="0">
              <a:spcBef>
                <a:spcPct val="0"/>
              </a:spcBef>
              <a:buNone/>
            </a:pPr>
            <a:r>
              <a:rPr lang="de-DE" altLang="de-DE" sz="1400" dirty="0">
                <a:latin typeface="Times" pitchFamily="2" charset="0"/>
              </a:rPr>
              <a:t>1 negative </a:t>
            </a:r>
            <a:r>
              <a:rPr lang="de-DE" altLang="de-DE" sz="1400" dirty="0" err="1">
                <a:latin typeface="Times" pitchFamily="2" charset="0"/>
              </a:rPr>
              <a:t>votes</a:t>
            </a:r>
            <a:r>
              <a:rPr lang="de-DE" altLang="de-DE" sz="1400" dirty="0">
                <a:latin typeface="Times" pitchFamily="2" charset="0"/>
              </a:rPr>
              <a:t> </a:t>
            </a:r>
            <a:r>
              <a:rPr lang="de-DE" altLang="de-DE" sz="1400" dirty="0" err="1">
                <a:latin typeface="Times" pitchFamily="2" charset="0"/>
              </a:rPr>
              <a:t>with</a:t>
            </a:r>
            <a:r>
              <a:rPr lang="de-DE" altLang="de-DE" sz="1400" dirty="0">
                <a:latin typeface="Times" pitchFamily="2" charset="0"/>
              </a:rPr>
              <a:t> </a:t>
            </a:r>
            <a:r>
              <a:rPr lang="de-DE" altLang="de-DE" sz="1400" dirty="0" err="1">
                <a:latin typeface="Times" pitchFamily="2" charset="0"/>
              </a:rPr>
              <a:t>comments</a:t>
            </a:r>
            <a:r>
              <a:rPr lang="de-DE" altLang="de-DE" sz="1400" dirty="0">
                <a:latin typeface="Times" pitchFamily="2" charset="0"/>
              </a:rPr>
              <a:t> </a:t>
            </a:r>
          </a:p>
          <a:p>
            <a:pPr marL="400050" lvl="1" indent="0">
              <a:spcBef>
                <a:spcPct val="0"/>
              </a:spcBef>
              <a:buNone/>
            </a:pPr>
            <a:r>
              <a:rPr lang="de-DE" altLang="de-DE" sz="900" dirty="0">
                <a:latin typeface="Times" pitchFamily="2" charset="0"/>
              </a:rPr>
              <a:t>======</a:t>
            </a:r>
          </a:p>
          <a:p>
            <a:pPr marL="400050" lvl="1" indent="0">
              <a:spcBef>
                <a:spcPct val="0"/>
              </a:spcBef>
              <a:buNone/>
            </a:pPr>
            <a:r>
              <a:rPr lang="de-DE" altLang="de-DE" sz="1400" dirty="0">
                <a:latin typeface="Times" pitchFamily="2" charset="0"/>
              </a:rPr>
              <a:t>74 </a:t>
            </a:r>
            <a:r>
              <a:rPr lang="de-DE" altLang="de-DE" sz="1400" dirty="0" err="1">
                <a:latin typeface="Times" pitchFamily="2" charset="0"/>
              </a:rPr>
              <a:t>votes</a:t>
            </a:r>
            <a:r>
              <a:rPr lang="de-DE" altLang="de-DE" sz="1400" dirty="0">
                <a:latin typeface="Times" pitchFamily="2" charset="0"/>
              </a:rPr>
              <a:t> = 98% affirmative </a:t>
            </a:r>
          </a:p>
          <a:p>
            <a:pPr marL="0" indent="0">
              <a:spcBef>
                <a:spcPct val="0"/>
              </a:spcBef>
              <a:buNone/>
            </a:pPr>
            <a:endParaRPr lang="de-DE" altLang="de-DE" sz="1800" dirty="0">
              <a:latin typeface="Times" pitchFamily="2" charset="0"/>
            </a:endParaRPr>
          </a:p>
          <a:p>
            <a:pPr marL="0" indent="0">
              <a:spcBef>
                <a:spcPct val="0"/>
              </a:spcBef>
              <a:buNone/>
            </a:pPr>
            <a:r>
              <a:rPr lang="de-DE" altLang="de-DE" sz="1800" b="1" dirty="0">
                <a:solidFill>
                  <a:srgbClr val="000099"/>
                </a:solidFill>
                <a:latin typeface="Times" pitchFamily="2" charset="0"/>
              </a:rPr>
              <a:t>Summary: </a:t>
            </a:r>
            <a:endParaRPr lang="de-DE" altLang="de-DE" sz="1800" dirty="0"/>
          </a:p>
          <a:p>
            <a:r>
              <a:rPr lang="en-US" sz="1800" dirty="0"/>
              <a:t>1 outstanding Disapprove vote</a:t>
            </a:r>
          </a:p>
          <a:p>
            <a:pPr lvl="1"/>
            <a:r>
              <a:rPr lang="en-US" sz="1400" dirty="0"/>
              <a:t>Commenter did not respond</a:t>
            </a:r>
          </a:p>
          <a:p>
            <a:r>
              <a:rPr lang="en-US" sz="1800" dirty="0"/>
              <a:t>14 new comments to resolve</a:t>
            </a:r>
          </a:p>
          <a:p>
            <a:pPr lvl="1"/>
            <a:r>
              <a:rPr lang="en-US" sz="1400" dirty="0"/>
              <a:t>7 technical comments, mainly on IEEE 802.3 issues</a:t>
            </a:r>
          </a:p>
          <a:p>
            <a:r>
              <a:rPr lang="en-US" sz="1800" dirty="0"/>
              <a:t>No new must-be-satisfied comment</a:t>
            </a:r>
          </a:p>
          <a:p>
            <a:r>
              <a:rPr lang="en-US" sz="1800" dirty="0"/>
              <a:t>Comments spreadsheet uploaded and Java-comment-tool created.</a:t>
            </a:r>
          </a:p>
          <a:p>
            <a:pPr marL="0" indent="0">
              <a:spcBef>
                <a:spcPct val="0"/>
              </a:spcBef>
              <a:buNone/>
            </a:pPr>
            <a:endParaRPr lang="de-DE" altLang="de-DE" sz="1800" dirty="0"/>
          </a:p>
          <a:p>
            <a:pPr marL="0" indent="0">
              <a:buNone/>
            </a:pPr>
            <a:endParaRPr lang="en-US" dirty="0"/>
          </a:p>
        </p:txBody>
      </p:sp>
    </p:spTree>
    <p:extLst>
      <p:ext uri="{BB962C8B-B14F-4D97-AF65-F5344CB8AC3E}">
        <p14:creationId xmlns:p14="http://schemas.microsoft.com/office/powerpoint/2010/main" val="3177490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fontScale="62500" lnSpcReduction="20000"/>
          </a:bodyPr>
          <a:lstStyle/>
          <a:p>
            <a:r>
              <a:rPr lang="en-US" dirty="0"/>
              <a:t>P802.1CF related motions to EC</a:t>
            </a:r>
          </a:p>
          <a:p>
            <a:pPr lvl="1"/>
            <a:r>
              <a:rPr lang="en-US" dirty="0"/>
              <a:t>Request for conditional approval to forward P802.1CF to REVCOM</a:t>
            </a:r>
          </a:p>
          <a:p>
            <a:pPr lvl="2"/>
            <a:r>
              <a:rPr lang="en-US" dirty="0"/>
              <a:t>See next 8 slides</a:t>
            </a:r>
          </a:p>
          <a:p>
            <a:pPr lvl="1"/>
            <a:r>
              <a:rPr lang="en-US" dirty="0"/>
              <a:t>Multiple edits introduced during discussion in the meeting taking into account, in particular the display of the outstanding open comments.</a:t>
            </a:r>
          </a:p>
          <a:p>
            <a:r>
              <a:rPr lang="en-US" dirty="0"/>
              <a:t>Preview of 802.1CQ presentation to 802.11 ARC and 802.15</a:t>
            </a:r>
          </a:p>
          <a:p>
            <a:pPr lvl="1"/>
            <a:r>
              <a:rPr lang="en-US" dirty="0">
                <a:hlinkClick r:id="rId2"/>
              </a:rPr>
              <a:t>https://mentor.ieee.org/omniran/dcn/18/omniran-18-0086-00-CQ00-slides-to-be-presented-in-arc.pptx</a:t>
            </a:r>
            <a:endParaRPr lang="en-US" dirty="0"/>
          </a:p>
          <a:p>
            <a:pPr lvl="1"/>
            <a:r>
              <a:rPr lang="en-US" dirty="0"/>
              <a:t>Antonio presented the slides jointly created with Stephen </a:t>
            </a:r>
            <a:r>
              <a:rPr lang="en-US" dirty="0" err="1"/>
              <a:t>Mccann</a:t>
            </a:r>
            <a:r>
              <a:rPr lang="en-US" dirty="0"/>
              <a:t> and Michael </a:t>
            </a:r>
            <a:r>
              <a:rPr lang="en-US" dirty="0" err="1"/>
              <a:t>Montemurro</a:t>
            </a:r>
            <a:endParaRPr lang="en-US" dirty="0"/>
          </a:p>
          <a:p>
            <a:pPr lvl="2"/>
            <a:r>
              <a:rPr lang="en-US" dirty="0"/>
              <a:t>Slides contain modifications to 802.11aq adoption requested by 802.11 participants which are not necessary for local address assignment.</a:t>
            </a:r>
          </a:p>
          <a:p>
            <a:pPr lvl="2"/>
            <a:r>
              <a:rPr lang="en-US" dirty="0"/>
              <a:t>Slides are fine for entertaining discussion in 802.11ARC but are not suited for 802.15 WNG</a:t>
            </a:r>
          </a:p>
          <a:p>
            <a:pPr lvl="1"/>
            <a:r>
              <a:rPr lang="en-US" dirty="0"/>
              <a:t>Agreed that Antonio will create alternative slide deck for 802.15 WNG including also a few slides on DHCPv6 usage for MAC address management</a:t>
            </a:r>
          </a:p>
          <a:p>
            <a:r>
              <a:rPr lang="en-US" dirty="0" err="1"/>
              <a:t>Nendica</a:t>
            </a:r>
            <a:r>
              <a:rPr lang="en-US" dirty="0"/>
              <a:t> related contributions review</a:t>
            </a:r>
          </a:p>
          <a:p>
            <a:pPr lvl="1"/>
            <a:r>
              <a:rPr lang="en-US" dirty="0"/>
              <a:t>No discussion due to missing input</a:t>
            </a:r>
          </a:p>
          <a:p>
            <a:endParaRPr lang="en-US" dirty="0"/>
          </a:p>
        </p:txBody>
      </p:sp>
    </p:spTree>
    <p:extLst>
      <p:ext uri="{BB962C8B-B14F-4D97-AF65-F5344CB8AC3E}">
        <p14:creationId xmlns:p14="http://schemas.microsoft.com/office/powerpoint/2010/main" val="2927368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a:t>
            </a:r>
            <a:endParaRPr lang="en-US" dirty="0"/>
          </a:p>
        </p:txBody>
      </p:sp>
      <p:sp>
        <p:nvSpPr>
          <p:cNvPr id="3" name="Content Placeholder 2"/>
          <p:cNvSpPr>
            <a:spLocks noGrp="1"/>
          </p:cNvSpPr>
          <p:nvPr>
            <p:ph idx="1"/>
          </p:nvPr>
        </p:nvSpPr>
        <p:spPr>
          <a:xfrm>
            <a:off x="250825" y="1341438"/>
            <a:ext cx="8229600" cy="5111898"/>
          </a:xfrm>
        </p:spPr>
        <p:txBody>
          <a:bodyPr>
            <a:normAutofit fontScale="77500" lnSpcReduction="20000"/>
          </a:bodyPr>
          <a:lstStyle/>
          <a:p>
            <a:pPr marL="285750" indent="-285750">
              <a:buFont typeface="Arial" panose="020B0604020202020204" pitchFamily="34" charset="0"/>
              <a:buChar char="•"/>
            </a:pPr>
            <a:r>
              <a:rPr lang="en-US" dirty="0"/>
              <a:t>Conditionally approve sending P802.1CF to REVCOM</a:t>
            </a:r>
          </a:p>
          <a:p>
            <a:pPr marL="285750" indent="-285750">
              <a:buFont typeface="Arial" panose="020B0604020202020204" pitchFamily="34" charset="0"/>
              <a:buChar char="•"/>
            </a:pPr>
            <a:r>
              <a:rPr lang="en-US" dirty="0"/>
              <a:t>Confirm the CSD for P 802.1CF in </a:t>
            </a:r>
            <a:r>
              <a:rPr lang="en-US" dirty="0">
                <a:hlinkClick r:id="rId2"/>
              </a:rPr>
              <a:t>https://mentor.ieee.org/802-ec/dcn/18/ec-18-0162-00-ACSD-802-1cf.pdf</a:t>
            </a:r>
            <a:endParaRPr lang="en-US" dirty="0"/>
          </a:p>
          <a:p>
            <a:pPr marL="285750" indent="-285750">
              <a:buFont typeface="Arial" panose="020B0604020202020204" pitchFamily="34" charset="0"/>
              <a:buChar char="•"/>
            </a:pPr>
            <a:endParaRPr lang="en-US" dirty="0"/>
          </a:p>
          <a:p>
            <a:r>
              <a:rPr lang="de-DE" dirty="0"/>
              <a:t>P802.1CF D3.0 </a:t>
            </a:r>
            <a:r>
              <a:rPr lang="de-DE" dirty="0" err="1"/>
              <a:t>had</a:t>
            </a:r>
            <a:r>
              <a:rPr lang="de-DE" dirty="0"/>
              <a:t> 98 % </a:t>
            </a:r>
            <a:r>
              <a:rPr lang="de-DE" dirty="0" err="1"/>
              <a:t>approval</a:t>
            </a:r>
            <a:r>
              <a:rPr lang="de-DE" dirty="0"/>
              <a:t> at </a:t>
            </a:r>
            <a:r>
              <a:rPr lang="de-DE" dirty="0" err="1"/>
              <a:t>the</a:t>
            </a:r>
            <a:r>
              <a:rPr lang="de-DE" dirty="0"/>
              <a:t> end </a:t>
            </a:r>
            <a:r>
              <a:rPr lang="de-DE" dirty="0" err="1"/>
              <a:t>of</a:t>
            </a:r>
            <a:r>
              <a:rPr lang="de-DE" dirty="0"/>
              <a:t> </a:t>
            </a:r>
            <a:r>
              <a:rPr lang="de-DE" dirty="0" err="1"/>
              <a:t>the</a:t>
            </a:r>
            <a:r>
              <a:rPr lang="de-DE" dirty="0"/>
              <a:t> last </a:t>
            </a:r>
            <a:r>
              <a:rPr lang="de-DE" dirty="0" err="1"/>
              <a:t>sponsor</a:t>
            </a:r>
            <a:r>
              <a:rPr lang="de-DE" dirty="0"/>
              <a:t> </a:t>
            </a:r>
            <a:r>
              <a:rPr lang="de-DE" dirty="0" err="1"/>
              <a:t>ballot</a:t>
            </a:r>
            <a:r>
              <a:rPr lang="de-DE" dirty="0"/>
              <a:t> </a:t>
            </a:r>
            <a:r>
              <a:rPr lang="de-DE" dirty="0" err="1"/>
              <a:t>recirculation</a:t>
            </a:r>
            <a:endParaRPr lang="de-DE" dirty="0"/>
          </a:p>
          <a:p>
            <a:endParaRPr lang="de-DE" dirty="0"/>
          </a:p>
          <a:p>
            <a:r>
              <a:rPr lang="de-DE" dirty="0"/>
              <a:t>In </a:t>
            </a:r>
            <a:r>
              <a:rPr lang="de-DE" dirty="0" err="1"/>
              <a:t>the</a:t>
            </a:r>
            <a:r>
              <a:rPr lang="de-DE" dirty="0"/>
              <a:t> WG (</a:t>
            </a:r>
            <a:r>
              <a:rPr lang="de-DE" dirty="0" err="1"/>
              <a:t>y</a:t>
            </a:r>
            <a:r>
              <a:rPr lang="de-DE" dirty="0"/>
              <a:t>/</a:t>
            </a:r>
            <a:r>
              <a:rPr lang="de-DE" dirty="0" err="1"/>
              <a:t>n</a:t>
            </a:r>
            <a:r>
              <a:rPr lang="de-DE" dirty="0"/>
              <a:t>/a): &lt;</a:t>
            </a:r>
            <a:r>
              <a:rPr lang="de-DE" dirty="0" err="1"/>
              <a:t>y</a:t>
            </a:r>
            <a:r>
              <a:rPr lang="de-DE" dirty="0"/>
              <a:t>&gt;, &lt;</a:t>
            </a:r>
            <a:r>
              <a:rPr lang="de-DE" dirty="0" err="1"/>
              <a:t>n</a:t>
            </a:r>
            <a:r>
              <a:rPr lang="de-DE" dirty="0"/>
              <a:t>&gt;, &lt;a&gt;</a:t>
            </a:r>
          </a:p>
          <a:p>
            <a:pPr lvl="1"/>
            <a:r>
              <a:rPr lang="de-DE" dirty="0" err="1"/>
              <a:t>Proposed</a:t>
            </a:r>
            <a:r>
              <a:rPr lang="de-DE" dirty="0"/>
              <a:t>: Max Riegel Second: Hao Wang</a:t>
            </a:r>
          </a:p>
          <a:p>
            <a:pPr lvl="1"/>
            <a:endParaRPr lang="de-DE" dirty="0"/>
          </a:p>
          <a:p>
            <a:r>
              <a:rPr lang="de-DE" dirty="0"/>
              <a:t>In EC, </a:t>
            </a:r>
            <a:r>
              <a:rPr lang="de-DE" dirty="0" err="1"/>
              <a:t>mover</a:t>
            </a:r>
            <a:r>
              <a:rPr lang="de-DE" dirty="0"/>
              <a:t>: Glenn Parsons Second: Roger Marks</a:t>
            </a:r>
          </a:p>
          <a:p>
            <a:pPr lvl="1"/>
            <a:r>
              <a:rPr lang="de-DE" dirty="0"/>
              <a:t>(</a:t>
            </a:r>
            <a:r>
              <a:rPr lang="de-DE" dirty="0" err="1"/>
              <a:t>y</a:t>
            </a:r>
            <a:r>
              <a:rPr lang="de-DE" dirty="0"/>
              <a:t>/</a:t>
            </a:r>
            <a:r>
              <a:rPr lang="de-DE" dirty="0" err="1"/>
              <a:t>n</a:t>
            </a:r>
            <a:r>
              <a:rPr lang="de-DE" dirty="0"/>
              <a:t>/a): &lt;</a:t>
            </a:r>
            <a:r>
              <a:rPr lang="de-DE" dirty="0" err="1"/>
              <a:t>y</a:t>
            </a:r>
            <a:r>
              <a:rPr lang="de-DE" dirty="0"/>
              <a:t>&gt;,&lt;</a:t>
            </a:r>
            <a:r>
              <a:rPr lang="de-DE" dirty="0" err="1"/>
              <a:t>n</a:t>
            </a:r>
            <a:r>
              <a:rPr lang="de-DE" dirty="0"/>
              <a:t>&gt;,&lt;a&gt; </a:t>
            </a:r>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938928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77AA2-E86A-004C-A816-B484A8C6321B}"/>
              </a:ext>
            </a:extLst>
          </p:cNvPr>
          <p:cNvSpPr>
            <a:spLocks noGrp="1"/>
          </p:cNvSpPr>
          <p:nvPr>
            <p:ph type="title"/>
          </p:nvPr>
        </p:nvSpPr>
        <p:spPr/>
        <p:txBody>
          <a:bodyPr/>
          <a:lstStyle/>
          <a:p>
            <a:r>
              <a:rPr lang="en-US" dirty="0"/>
              <a:t>Supporting information P802.1CF</a:t>
            </a:r>
          </a:p>
        </p:txBody>
      </p:sp>
      <p:sp>
        <p:nvSpPr>
          <p:cNvPr id="3" name="Content Placeholder 2">
            <a:extLst>
              <a:ext uri="{FF2B5EF4-FFF2-40B4-BE49-F238E27FC236}">
                <a16:creationId xmlns:a16="http://schemas.microsoft.com/office/drawing/2014/main" id="{421A29C2-4AEF-B842-BEA3-D50EA149643A}"/>
              </a:ext>
            </a:extLst>
          </p:cNvPr>
          <p:cNvSpPr>
            <a:spLocks noGrp="1"/>
          </p:cNvSpPr>
          <p:nvPr>
            <p:ph sz="half" idx="1"/>
          </p:nvPr>
        </p:nvSpPr>
        <p:spPr>
          <a:xfrm>
            <a:off x="250825" y="1341438"/>
            <a:ext cx="4038600" cy="4751858"/>
          </a:xfrm>
        </p:spPr>
        <p:txBody>
          <a:bodyPr>
            <a:normAutofit fontScale="92500" lnSpcReduction="10000"/>
          </a:bodyPr>
          <a:lstStyle/>
          <a:p>
            <a:r>
              <a:rPr lang="en-US" sz="1600" dirty="0"/>
              <a:t>Ballot closed 10 November 2018</a:t>
            </a:r>
          </a:p>
          <a:p>
            <a:pPr lvl="1"/>
            <a:r>
              <a:rPr lang="en-US" sz="1400" dirty="0"/>
              <a:t>No new Disapprove vote in recirculation</a:t>
            </a:r>
          </a:p>
          <a:p>
            <a:pPr lvl="1"/>
            <a:r>
              <a:rPr lang="en-US" sz="1400" dirty="0"/>
              <a:t>No new must-be-satisfied comments</a:t>
            </a:r>
          </a:p>
          <a:p>
            <a:pPr lvl="1"/>
            <a:r>
              <a:rPr lang="en-US" sz="1400" dirty="0"/>
              <a:t>2 Disapprove vote flipped to Approve</a:t>
            </a:r>
          </a:p>
          <a:p>
            <a:pPr lvl="1"/>
            <a:r>
              <a:rPr lang="en-US" sz="1400" dirty="0"/>
              <a:t>1 outstanding Disapprove vote</a:t>
            </a:r>
          </a:p>
          <a:p>
            <a:r>
              <a:rPr lang="en-US" sz="1600" dirty="0"/>
              <a:t>Comment resolution of initial sponsor ballot on D2.2: </a:t>
            </a:r>
            <a:r>
              <a:rPr lang="en-US" sz="1600" dirty="0">
                <a:hlinkClick r:id="rId2"/>
              </a:rPr>
              <a:t>http://www.ieee802.org/1/files/private/cf-drafts/d2/802-1cf-d2-2-dis.pdf</a:t>
            </a:r>
            <a:endParaRPr lang="en-US" sz="1600" dirty="0"/>
          </a:p>
          <a:p>
            <a:r>
              <a:rPr lang="en-US" sz="1600" dirty="0"/>
              <a:t>Comment resolution of recirculation ballot on D3.0: </a:t>
            </a:r>
            <a:r>
              <a:rPr lang="en-US" sz="1600" dirty="0">
                <a:hlinkClick r:id="rId2"/>
              </a:rPr>
              <a:t>http://www.ieee802.org/1/files/private/cf-drafts/d3/802-1cf-d3-0-dis.pdf</a:t>
            </a:r>
            <a:endParaRPr lang="en-US" sz="1600" dirty="0"/>
          </a:p>
          <a:p>
            <a:r>
              <a:rPr lang="de-DE" sz="1600" dirty="0"/>
              <a:t>Second </a:t>
            </a:r>
            <a:r>
              <a:rPr lang="de-DE" sz="1600" dirty="0" err="1"/>
              <a:t>recirculation</a:t>
            </a:r>
            <a:r>
              <a:rPr lang="de-DE" sz="1600" dirty="0"/>
              <a:t> </a:t>
            </a:r>
            <a:r>
              <a:rPr lang="de-DE" sz="1600" dirty="0" err="1"/>
              <a:t>ballot</a:t>
            </a:r>
            <a:r>
              <a:rPr lang="de-DE" sz="1600" dirty="0"/>
              <a:t> will </a:t>
            </a:r>
            <a:r>
              <a:rPr lang="de-DE" sz="1600" dirty="0" err="1"/>
              <a:t>be</a:t>
            </a:r>
            <a:r>
              <a:rPr lang="de-DE" sz="1600" dirty="0"/>
              <a:t> </a:t>
            </a:r>
            <a:r>
              <a:rPr lang="de-DE" sz="1600" dirty="0" err="1"/>
              <a:t>conducted</a:t>
            </a:r>
            <a:r>
              <a:rPr lang="de-DE" sz="1600" dirty="0"/>
              <a:t> </a:t>
            </a:r>
            <a:r>
              <a:rPr lang="de-DE" sz="1600" dirty="0" err="1"/>
              <a:t>during</a:t>
            </a:r>
            <a:r>
              <a:rPr lang="de-DE" sz="1600" dirty="0"/>
              <a:t> November </a:t>
            </a:r>
            <a:r>
              <a:rPr lang="de-DE" sz="1600" dirty="0" err="1"/>
              <a:t>with</a:t>
            </a:r>
            <a:r>
              <a:rPr lang="de-DE" sz="1600" dirty="0"/>
              <a:t> </a:t>
            </a:r>
            <a:r>
              <a:rPr lang="de-DE" sz="1600" dirty="0" err="1"/>
              <a:t>comment</a:t>
            </a:r>
            <a:r>
              <a:rPr lang="de-DE" sz="1600" dirty="0"/>
              <a:t> </a:t>
            </a:r>
            <a:r>
              <a:rPr lang="de-DE" sz="1600" dirty="0" err="1"/>
              <a:t>resolution</a:t>
            </a:r>
            <a:r>
              <a:rPr lang="de-DE" sz="1600" dirty="0"/>
              <a:t> on </a:t>
            </a:r>
            <a:r>
              <a:rPr lang="de-DE" sz="1600" dirty="0" err="1"/>
              <a:t>the</a:t>
            </a:r>
            <a:r>
              <a:rPr lang="de-DE" sz="1600" dirty="0"/>
              <a:t> </a:t>
            </a:r>
            <a:r>
              <a:rPr lang="de-DE" sz="1600" dirty="0" err="1"/>
              <a:t>OmniRAN</a:t>
            </a:r>
            <a:r>
              <a:rPr lang="de-DE" sz="1600" dirty="0"/>
              <a:t> TG </a:t>
            </a:r>
            <a:r>
              <a:rPr lang="de-DE" sz="1600" dirty="0" err="1"/>
              <a:t>calls</a:t>
            </a:r>
            <a:r>
              <a:rPr lang="de-DE" sz="1600" dirty="0"/>
              <a:t>. </a:t>
            </a:r>
            <a:br>
              <a:rPr lang="de-DE" sz="1600" dirty="0"/>
            </a:br>
            <a:r>
              <a:rPr lang="de-DE" sz="1600" dirty="0"/>
              <a:t>A </a:t>
            </a:r>
            <a:r>
              <a:rPr lang="de-DE" sz="1600" dirty="0" err="1"/>
              <a:t>possible</a:t>
            </a:r>
            <a:r>
              <a:rPr lang="de-DE" sz="1600" dirty="0"/>
              <a:t> final </a:t>
            </a:r>
            <a:r>
              <a:rPr lang="de-DE" sz="1600" dirty="0" err="1"/>
              <a:t>recirculation</a:t>
            </a:r>
            <a:r>
              <a:rPr lang="de-DE" sz="1600" dirty="0"/>
              <a:t>, </a:t>
            </a:r>
            <a:r>
              <a:rPr lang="de-DE" sz="1600" dirty="0" err="1"/>
              <a:t>if</a:t>
            </a:r>
            <a:r>
              <a:rPr lang="de-DE" sz="1600" dirty="0"/>
              <a:t> </a:t>
            </a:r>
            <a:r>
              <a:rPr lang="de-DE" sz="1600" dirty="0" err="1"/>
              <a:t>required</a:t>
            </a:r>
            <a:r>
              <a:rPr lang="de-DE" sz="1600" dirty="0"/>
              <a:t>, in </a:t>
            </a:r>
            <a:r>
              <a:rPr lang="de-DE" sz="1600" dirty="0" err="1"/>
              <a:t>January</a:t>
            </a:r>
            <a:r>
              <a:rPr lang="de-DE" sz="1600" dirty="0"/>
              <a:t> </a:t>
            </a:r>
            <a:r>
              <a:rPr lang="de-DE" sz="1600" dirty="0" err="1"/>
              <a:t>with</a:t>
            </a:r>
            <a:r>
              <a:rPr lang="de-DE" sz="1600" dirty="0"/>
              <a:t> </a:t>
            </a:r>
            <a:r>
              <a:rPr lang="de-DE" sz="1600" dirty="0" err="1"/>
              <a:t>comment</a:t>
            </a:r>
            <a:r>
              <a:rPr lang="de-DE" sz="1600" dirty="0"/>
              <a:t> </a:t>
            </a:r>
            <a:r>
              <a:rPr lang="de-DE" sz="1600" dirty="0" err="1"/>
              <a:t>resolution</a:t>
            </a:r>
            <a:r>
              <a:rPr lang="de-DE" sz="1600" dirty="0"/>
              <a:t> in </a:t>
            </a:r>
            <a:r>
              <a:rPr lang="de-DE" sz="1600" dirty="0" err="1"/>
              <a:t>the</a:t>
            </a:r>
            <a:r>
              <a:rPr lang="de-DE" sz="1600" dirty="0"/>
              <a:t> </a:t>
            </a:r>
            <a:r>
              <a:rPr lang="de-DE" sz="1600" dirty="0" err="1"/>
              <a:t>January</a:t>
            </a:r>
            <a:r>
              <a:rPr lang="de-DE" sz="1600" dirty="0"/>
              <a:t> 802.1 Interim. </a:t>
            </a:r>
          </a:p>
        </p:txBody>
      </p:sp>
      <p:sp>
        <p:nvSpPr>
          <p:cNvPr id="4" name="Content Placeholder 3">
            <a:extLst>
              <a:ext uri="{FF2B5EF4-FFF2-40B4-BE49-F238E27FC236}">
                <a16:creationId xmlns:a16="http://schemas.microsoft.com/office/drawing/2014/main" id="{3CE33E57-50E7-D34B-8CBF-392BE600ECD1}"/>
              </a:ext>
            </a:extLst>
          </p:cNvPr>
          <p:cNvSpPr>
            <a:spLocks noGrp="1"/>
          </p:cNvSpPr>
          <p:nvPr>
            <p:ph sz="half" idx="2"/>
          </p:nvPr>
        </p:nvSpPr>
        <p:spPr>
          <a:xfrm>
            <a:off x="4441824" y="1341438"/>
            <a:ext cx="4450655" cy="5183906"/>
          </a:xfrm>
        </p:spPr>
        <p:txBody>
          <a:bodyPr>
            <a:noAutofit/>
          </a:bodyPr>
          <a:lstStyle/>
          <a:p>
            <a:pPr marL="0" lvl="0" indent="0" eaLnBrk="0" hangingPunct="0">
              <a:spcBef>
                <a:spcPct val="0"/>
              </a:spcBef>
              <a:buNone/>
            </a:pPr>
            <a:r>
              <a:rPr lang="de-DE" altLang="de-DE" sz="1200" b="1" dirty="0">
                <a:latin typeface="Times" pitchFamily="2" charset="0"/>
              </a:rPr>
              <a:t>P802.1CF </a:t>
            </a:r>
            <a:r>
              <a:rPr lang="de-DE" altLang="de-DE" sz="1200" dirty="0">
                <a:latin typeface="Times" pitchFamily="2" charset="0"/>
              </a:rPr>
              <a:t>Recommended Practice </a:t>
            </a:r>
            <a:r>
              <a:rPr lang="de-DE" altLang="de-DE" sz="1200" dirty="0" err="1">
                <a:latin typeface="Times" pitchFamily="2" charset="0"/>
              </a:rPr>
              <a:t>for</a:t>
            </a:r>
            <a:r>
              <a:rPr lang="de-DE" altLang="de-DE" sz="1200" dirty="0">
                <a:latin typeface="Times" pitchFamily="2" charset="0"/>
              </a:rPr>
              <a:t> Network Reference Model </a:t>
            </a:r>
            <a:r>
              <a:rPr lang="de-DE" altLang="de-DE" sz="1200" dirty="0" err="1">
                <a:latin typeface="Times" pitchFamily="2" charset="0"/>
              </a:rPr>
              <a:t>and</a:t>
            </a:r>
            <a:r>
              <a:rPr lang="de-DE" altLang="de-DE" sz="1200" dirty="0">
                <a:latin typeface="Times" pitchFamily="2" charset="0"/>
              </a:rPr>
              <a:t> </a:t>
            </a:r>
            <a:r>
              <a:rPr lang="de-DE" altLang="de-DE" sz="1200" dirty="0" err="1">
                <a:latin typeface="Times" pitchFamily="2" charset="0"/>
              </a:rPr>
              <a:t>Functional</a:t>
            </a:r>
            <a:r>
              <a:rPr lang="de-DE" altLang="de-DE" sz="1200" dirty="0">
                <a:latin typeface="Times" pitchFamily="2" charset="0"/>
              </a:rPr>
              <a:t> Description </a:t>
            </a:r>
            <a:r>
              <a:rPr lang="de-DE" altLang="de-DE" sz="1200" dirty="0" err="1">
                <a:latin typeface="Times" pitchFamily="2" charset="0"/>
              </a:rPr>
              <a:t>of</a:t>
            </a:r>
            <a:r>
              <a:rPr lang="de-DE" altLang="de-DE" sz="1200" dirty="0">
                <a:latin typeface="Times" pitchFamily="2" charset="0"/>
              </a:rPr>
              <a:t> IEEE 802 Access Network </a:t>
            </a:r>
          </a:p>
          <a:p>
            <a:pPr marL="0" lvl="0" indent="0" eaLnBrk="0" hangingPunct="0">
              <a:spcBef>
                <a:spcPct val="0"/>
              </a:spcBef>
              <a:buNone/>
            </a:pPr>
            <a:endParaRPr lang="de-DE" altLang="de-DE" sz="800" dirty="0"/>
          </a:p>
          <a:p>
            <a:pPr marL="0" lvl="0" indent="0" eaLnBrk="0" hangingPunct="0">
              <a:spcBef>
                <a:spcPct val="0"/>
              </a:spcBef>
              <a:buNone/>
            </a:pPr>
            <a:r>
              <a:rPr lang="de-DE" altLang="de-DE" sz="1200" b="1" dirty="0" err="1">
                <a:solidFill>
                  <a:srgbClr val="000099"/>
                </a:solidFill>
                <a:latin typeface="Times" pitchFamily="2" charset="0"/>
              </a:rPr>
              <a:t>Recirculation</a:t>
            </a:r>
            <a:r>
              <a:rPr lang="de-DE" altLang="de-DE" sz="1200" b="1" dirty="0">
                <a:solidFill>
                  <a:srgbClr val="000099"/>
                </a:solidFill>
                <a:latin typeface="Times" pitchFamily="2" charset="0"/>
              </a:rPr>
              <a:t> #1 </a:t>
            </a:r>
            <a:r>
              <a:rPr lang="de-DE" altLang="de-DE" sz="1200" dirty="0">
                <a:latin typeface="Times" pitchFamily="2" charset="0"/>
              </a:rPr>
              <a:t>Initial Ballot</a:t>
            </a:r>
          </a:p>
          <a:p>
            <a:pPr marL="0" lvl="0" indent="0" eaLnBrk="0" hangingPunct="0">
              <a:spcBef>
                <a:spcPct val="0"/>
              </a:spcBef>
              <a:buNone/>
            </a:pPr>
            <a:r>
              <a:rPr lang="de-DE" altLang="de-DE" sz="1200" dirty="0">
                <a:latin typeface="Times" pitchFamily="2" charset="0"/>
              </a:rPr>
              <a:t>Ballot Open Date: 	31-Oct-2018 </a:t>
            </a:r>
          </a:p>
          <a:p>
            <a:pPr marL="0" lvl="0" indent="0" eaLnBrk="0" hangingPunct="0">
              <a:spcBef>
                <a:spcPct val="0"/>
              </a:spcBef>
              <a:buNone/>
            </a:pPr>
            <a:r>
              <a:rPr lang="de-DE" altLang="de-DE" sz="1200" dirty="0">
                <a:latin typeface="Times" pitchFamily="2" charset="0"/>
              </a:rPr>
              <a:t>Ballot Close Date: 	10-Nov-2018 </a:t>
            </a:r>
          </a:p>
          <a:p>
            <a:pPr marL="0" lvl="0" indent="0" eaLnBrk="0" hangingPunct="0">
              <a:spcBef>
                <a:spcPct val="0"/>
              </a:spcBef>
              <a:buNone/>
            </a:pPr>
            <a:r>
              <a:rPr lang="de-DE" altLang="de-DE" sz="1200" dirty="0">
                <a:latin typeface="Times" pitchFamily="2" charset="0"/>
              </a:rPr>
              <a:t>Type: 		New </a:t>
            </a:r>
            <a:endParaRPr lang="de-DE" altLang="de-DE" sz="1200" dirty="0"/>
          </a:p>
          <a:p>
            <a:pPr marL="0" lvl="0" indent="0" eaLnBrk="0" hangingPunct="0">
              <a:spcBef>
                <a:spcPct val="0"/>
              </a:spcBef>
              <a:buNone/>
            </a:pPr>
            <a:r>
              <a:rPr lang="de-DE" altLang="de-DE" sz="1200" dirty="0" err="1">
                <a:latin typeface="Times" pitchFamily="2" charset="0"/>
              </a:rPr>
              <a:t>Draft</a:t>
            </a:r>
            <a:r>
              <a:rPr lang="de-DE" altLang="de-DE" sz="1200" dirty="0">
                <a:latin typeface="Times" pitchFamily="2" charset="0"/>
              </a:rPr>
              <a:t> #: 		3.0 </a:t>
            </a:r>
          </a:p>
          <a:p>
            <a:pPr marL="0" lvl="0" indent="0" eaLnBrk="0" hangingPunct="0">
              <a:spcBef>
                <a:spcPct val="0"/>
              </a:spcBef>
              <a:buNone/>
            </a:pPr>
            <a:r>
              <a:rPr lang="de-DE" altLang="de-DE" sz="1200" dirty="0">
                <a:latin typeface="Times" pitchFamily="2" charset="0"/>
              </a:rPr>
              <a:t>Ballots </a:t>
            </a:r>
            <a:r>
              <a:rPr lang="de-DE" altLang="de-DE" sz="1200" dirty="0" err="1">
                <a:latin typeface="Times" pitchFamily="2" charset="0"/>
              </a:rPr>
              <a:t>Received</a:t>
            </a:r>
            <a:r>
              <a:rPr lang="de-DE" altLang="de-DE" sz="1200" dirty="0">
                <a:latin typeface="Times" pitchFamily="2" charset="0"/>
              </a:rPr>
              <a:t>: 	3 </a:t>
            </a:r>
          </a:p>
          <a:p>
            <a:pPr marL="0" lvl="0" indent="0" eaLnBrk="0" hangingPunct="0">
              <a:spcBef>
                <a:spcPct val="0"/>
              </a:spcBef>
              <a:buNone/>
            </a:pPr>
            <a:r>
              <a:rPr lang="de-DE" altLang="de-DE" sz="1200" dirty="0" err="1">
                <a:latin typeface="Times" pitchFamily="2" charset="0"/>
              </a:rPr>
              <a:t>Vote</a:t>
            </a:r>
            <a:r>
              <a:rPr lang="de-DE" altLang="de-DE" sz="1200" dirty="0">
                <a:latin typeface="Times" pitchFamily="2" charset="0"/>
              </a:rPr>
              <a:t> </a:t>
            </a:r>
            <a:r>
              <a:rPr lang="de-DE" altLang="de-DE" sz="1200" dirty="0" err="1">
                <a:latin typeface="Times" pitchFamily="2" charset="0"/>
              </a:rPr>
              <a:t>Changes</a:t>
            </a:r>
            <a:r>
              <a:rPr lang="de-DE" altLang="de-DE" sz="1200" dirty="0">
                <a:latin typeface="Times" pitchFamily="2" charset="0"/>
              </a:rPr>
              <a:t>: 	2 </a:t>
            </a:r>
          </a:p>
          <a:p>
            <a:pPr marL="0" lvl="0" indent="0" eaLnBrk="0" hangingPunct="0">
              <a:spcBef>
                <a:spcPct val="0"/>
              </a:spcBef>
              <a:buNone/>
            </a:pPr>
            <a:r>
              <a:rPr lang="de-DE" altLang="de-DE" sz="1200" dirty="0">
                <a:latin typeface="Times" pitchFamily="2" charset="0"/>
              </a:rPr>
              <a:t>Comments: 		14 </a:t>
            </a:r>
          </a:p>
          <a:p>
            <a:pPr marL="0" lvl="0" indent="0" eaLnBrk="0" hangingPunct="0">
              <a:spcBef>
                <a:spcPct val="0"/>
              </a:spcBef>
              <a:buNone/>
            </a:pPr>
            <a:endParaRPr lang="de-DE" altLang="de-DE" sz="800" dirty="0"/>
          </a:p>
          <a:p>
            <a:pPr marL="0" lvl="0" indent="0" eaLnBrk="0" hangingPunct="0">
              <a:spcBef>
                <a:spcPct val="0"/>
              </a:spcBef>
              <a:buNone/>
            </a:pPr>
            <a:r>
              <a:rPr lang="de-DE" altLang="de-DE" sz="1200" b="1" dirty="0">
                <a:solidFill>
                  <a:srgbClr val="000099"/>
                </a:solidFill>
                <a:latin typeface="Times" pitchFamily="2" charset="0"/>
              </a:rPr>
              <a:t>RESPONSE RATE </a:t>
            </a:r>
            <a:endParaRPr lang="de-DE" altLang="de-DE" sz="1200" dirty="0"/>
          </a:p>
          <a:p>
            <a:pPr marL="0" lvl="0" indent="0" eaLnBrk="0" hangingPunct="0">
              <a:spcBef>
                <a:spcPct val="0"/>
              </a:spcBef>
              <a:buNone/>
            </a:pPr>
            <a:r>
              <a:rPr lang="de-DE" altLang="de-DE" sz="1200" dirty="0">
                <a:latin typeface="Times" pitchFamily="2" charset="0"/>
              </a:rPr>
              <a:t>This </a:t>
            </a:r>
            <a:r>
              <a:rPr lang="de-DE" altLang="de-DE" sz="1200" dirty="0" err="1">
                <a:latin typeface="Times" pitchFamily="2" charset="0"/>
              </a:rPr>
              <a:t>ballot</a:t>
            </a:r>
            <a:r>
              <a:rPr lang="de-DE" altLang="de-DE" sz="1200" dirty="0">
                <a:latin typeface="Times" pitchFamily="2" charset="0"/>
              </a:rPr>
              <a:t> </a:t>
            </a:r>
            <a:r>
              <a:rPr lang="de-DE" altLang="de-DE" sz="1200" dirty="0" err="1">
                <a:latin typeface="Times" pitchFamily="2" charset="0"/>
              </a:rPr>
              <a:t>has</a:t>
            </a:r>
            <a:r>
              <a:rPr lang="de-DE" altLang="de-DE" sz="1200" dirty="0">
                <a:latin typeface="Times" pitchFamily="2" charset="0"/>
              </a:rPr>
              <a:t> </a:t>
            </a:r>
            <a:r>
              <a:rPr lang="de-DE" altLang="de-DE" sz="1200" dirty="0" err="1">
                <a:latin typeface="Times" pitchFamily="2" charset="0"/>
              </a:rPr>
              <a:t>met</a:t>
            </a:r>
            <a:r>
              <a:rPr lang="de-DE" altLang="de-DE" sz="1200" dirty="0">
                <a:latin typeface="Times" pitchFamily="2" charset="0"/>
              </a:rPr>
              <a:t> </a:t>
            </a:r>
            <a:r>
              <a:rPr lang="de-DE" altLang="de-DE" sz="1200" dirty="0" err="1">
                <a:latin typeface="Times" pitchFamily="2" charset="0"/>
              </a:rPr>
              <a:t>the</a:t>
            </a:r>
            <a:r>
              <a:rPr lang="de-DE" altLang="de-DE" sz="1200" dirty="0">
                <a:latin typeface="Times" pitchFamily="2" charset="0"/>
              </a:rPr>
              <a:t> 75% </a:t>
            </a:r>
            <a:r>
              <a:rPr lang="de-DE" altLang="de-DE" sz="1200" dirty="0" err="1">
                <a:latin typeface="Times" pitchFamily="2" charset="0"/>
              </a:rPr>
              <a:t>returned</a:t>
            </a:r>
            <a:r>
              <a:rPr lang="de-DE" altLang="de-DE" sz="1200" dirty="0">
                <a:latin typeface="Times" pitchFamily="2" charset="0"/>
              </a:rPr>
              <a:t> </a:t>
            </a:r>
            <a:r>
              <a:rPr lang="de-DE" altLang="de-DE" sz="1200" dirty="0" err="1">
                <a:latin typeface="Times" pitchFamily="2" charset="0"/>
              </a:rPr>
              <a:t>ballot</a:t>
            </a:r>
            <a:r>
              <a:rPr lang="de-DE" altLang="de-DE" sz="1200" dirty="0">
                <a:latin typeface="Times" pitchFamily="2" charset="0"/>
              </a:rPr>
              <a:t> </a:t>
            </a:r>
            <a:r>
              <a:rPr lang="de-DE" altLang="de-DE" sz="1200" dirty="0" err="1">
                <a:latin typeface="Times" pitchFamily="2" charset="0"/>
              </a:rPr>
              <a:t>requirement</a:t>
            </a:r>
            <a:r>
              <a:rPr lang="de-DE" altLang="de-DE" sz="1200" dirty="0">
                <a:latin typeface="Times" pitchFamily="2" charset="0"/>
              </a:rPr>
              <a:t>. </a:t>
            </a:r>
          </a:p>
          <a:p>
            <a:pPr marL="0" lvl="0" indent="0" eaLnBrk="0" hangingPunct="0">
              <a:spcBef>
                <a:spcPct val="0"/>
              </a:spcBef>
              <a:buNone/>
            </a:pPr>
            <a:r>
              <a:rPr lang="de-DE" altLang="de-DE" sz="1200" dirty="0">
                <a:latin typeface="Times" pitchFamily="2" charset="0"/>
              </a:rPr>
              <a:t>94 </a:t>
            </a:r>
            <a:r>
              <a:rPr lang="de-DE" altLang="de-DE" sz="1200" dirty="0" err="1">
                <a:latin typeface="Times" pitchFamily="2" charset="0"/>
              </a:rPr>
              <a:t>eligible</a:t>
            </a:r>
            <a:r>
              <a:rPr lang="de-DE" altLang="de-DE" sz="1200" dirty="0">
                <a:latin typeface="Times" pitchFamily="2" charset="0"/>
              </a:rPr>
              <a:t> </a:t>
            </a:r>
            <a:r>
              <a:rPr lang="de-DE" altLang="de-DE" sz="1200" dirty="0" err="1">
                <a:latin typeface="Times" pitchFamily="2" charset="0"/>
              </a:rPr>
              <a:t>people</a:t>
            </a:r>
            <a:r>
              <a:rPr lang="de-DE" altLang="de-DE" sz="1200" dirty="0">
                <a:latin typeface="Times" pitchFamily="2" charset="0"/>
              </a:rPr>
              <a:t> in </a:t>
            </a:r>
            <a:r>
              <a:rPr lang="de-DE" altLang="de-DE" sz="1200" dirty="0" err="1">
                <a:latin typeface="Times" pitchFamily="2" charset="0"/>
              </a:rPr>
              <a:t>this</a:t>
            </a:r>
            <a:r>
              <a:rPr lang="de-DE" altLang="de-DE" sz="1200" dirty="0">
                <a:latin typeface="Times" pitchFamily="2" charset="0"/>
              </a:rPr>
              <a:t> </a:t>
            </a:r>
            <a:r>
              <a:rPr lang="de-DE" altLang="de-DE" sz="1200" dirty="0" err="1">
                <a:latin typeface="Times" pitchFamily="2" charset="0"/>
              </a:rPr>
              <a:t>ballot</a:t>
            </a:r>
            <a:r>
              <a:rPr lang="de-DE" altLang="de-DE" sz="1200" dirty="0">
                <a:latin typeface="Times" pitchFamily="2" charset="0"/>
              </a:rPr>
              <a:t> </a:t>
            </a:r>
            <a:r>
              <a:rPr lang="de-DE" altLang="de-DE" sz="1200" dirty="0" err="1">
                <a:latin typeface="Times" pitchFamily="2" charset="0"/>
              </a:rPr>
              <a:t>group</a:t>
            </a:r>
            <a:r>
              <a:rPr lang="de-DE" altLang="de-DE" sz="1200" dirty="0">
                <a:latin typeface="Times" pitchFamily="2" charset="0"/>
              </a:rPr>
              <a:t>. </a:t>
            </a:r>
            <a:endParaRPr lang="de-DE" altLang="de-DE" sz="1200" dirty="0"/>
          </a:p>
          <a:p>
            <a:pPr marL="400050" lvl="1" indent="0" eaLnBrk="0" hangingPunct="0">
              <a:spcBef>
                <a:spcPct val="0"/>
              </a:spcBef>
              <a:buNone/>
            </a:pPr>
            <a:r>
              <a:rPr lang="de-DE" altLang="de-DE" sz="1200" dirty="0">
                <a:latin typeface="Times" pitchFamily="2" charset="0"/>
              </a:rPr>
              <a:t>73 affirmative </a:t>
            </a:r>
            <a:r>
              <a:rPr lang="de-DE" altLang="de-DE" sz="1200" dirty="0" err="1">
                <a:latin typeface="Times" pitchFamily="2" charset="0"/>
              </a:rPr>
              <a:t>votes</a:t>
            </a:r>
            <a:br>
              <a:rPr lang="de-DE" altLang="de-DE" sz="1200" dirty="0">
                <a:latin typeface="Times" pitchFamily="2" charset="0"/>
              </a:rPr>
            </a:br>
            <a:r>
              <a:rPr lang="de-DE" altLang="de-DE" sz="1200" dirty="0">
                <a:latin typeface="Times" pitchFamily="2" charset="0"/>
              </a:rPr>
              <a:t>1 total negative </a:t>
            </a:r>
            <a:r>
              <a:rPr lang="de-DE" altLang="de-DE" sz="1200" dirty="0" err="1">
                <a:latin typeface="Times" pitchFamily="2" charset="0"/>
              </a:rPr>
              <a:t>votes</a:t>
            </a:r>
            <a:r>
              <a:rPr lang="de-DE" altLang="de-DE" sz="1200" dirty="0">
                <a:latin typeface="Times" pitchFamily="2" charset="0"/>
              </a:rPr>
              <a:t> </a:t>
            </a:r>
            <a:r>
              <a:rPr lang="de-DE" altLang="de-DE" sz="1200" dirty="0" err="1">
                <a:latin typeface="Times" pitchFamily="2" charset="0"/>
              </a:rPr>
              <a:t>with</a:t>
            </a:r>
            <a:r>
              <a:rPr lang="de-DE" altLang="de-DE" sz="1200" dirty="0">
                <a:latin typeface="Times" pitchFamily="2" charset="0"/>
              </a:rPr>
              <a:t> </a:t>
            </a:r>
            <a:r>
              <a:rPr lang="de-DE" altLang="de-DE" sz="1200" dirty="0" err="1">
                <a:latin typeface="Times" pitchFamily="2" charset="0"/>
              </a:rPr>
              <a:t>comments</a:t>
            </a:r>
            <a:br>
              <a:rPr lang="de-DE" altLang="de-DE" sz="1200" dirty="0">
                <a:latin typeface="Times" pitchFamily="2" charset="0"/>
              </a:rPr>
            </a:br>
            <a:r>
              <a:rPr lang="de-DE" altLang="de-DE" sz="1200" dirty="0">
                <a:latin typeface="Times" pitchFamily="2" charset="0"/>
              </a:rPr>
              <a:t>0 negative </a:t>
            </a:r>
            <a:r>
              <a:rPr lang="de-DE" altLang="de-DE" sz="1200" dirty="0" err="1">
                <a:latin typeface="Times" pitchFamily="2" charset="0"/>
              </a:rPr>
              <a:t>votes</a:t>
            </a:r>
            <a:r>
              <a:rPr lang="de-DE" altLang="de-DE" sz="1200" dirty="0">
                <a:latin typeface="Times" pitchFamily="2" charset="0"/>
              </a:rPr>
              <a:t> </a:t>
            </a:r>
            <a:r>
              <a:rPr lang="de-DE" altLang="de-DE" sz="1200" dirty="0" err="1">
                <a:latin typeface="Times" pitchFamily="2" charset="0"/>
              </a:rPr>
              <a:t>with</a:t>
            </a:r>
            <a:r>
              <a:rPr lang="de-DE" altLang="de-DE" sz="1200" dirty="0">
                <a:latin typeface="Times" pitchFamily="2" charset="0"/>
              </a:rPr>
              <a:t> </a:t>
            </a:r>
            <a:r>
              <a:rPr lang="de-DE" altLang="de-DE" sz="1200" dirty="0" err="1">
                <a:latin typeface="Times" pitchFamily="2" charset="0"/>
              </a:rPr>
              <a:t>new</a:t>
            </a:r>
            <a:r>
              <a:rPr lang="de-DE" altLang="de-DE" sz="1200" dirty="0">
                <a:latin typeface="Times" pitchFamily="2" charset="0"/>
              </a:rPr>
              <a:t> </a:t>
            </a:r>
            <a:r>
              <a:rPr lang="de-DE" altLang="de-DE" sz="1200" dirty="0" err="1">
                <a:latin typeface="Times" pitchFamily="2" charset="0"/>
              </a:rPr>
              <a:t>comments</a:t>
            </a:r>
            <a:br>
              <a:rPr lang="de-DE" altLang="de-DE" sz="1200" dirty="0">
                <a:latin typeface="Times" pitchFamily="2" charset="0"/>
              </a:rPr>
            </a:br>
            <a:r>
              <a:rPr lang="de-DE" altLang="de-DE" sz="1200" dirty="0">
                <a:latin typeface="Times" pitchFamily="2" charset="0"/>
              </a:rPr>
              <a:t>0 negative </a:t>
            </a:r>
            <a:r>
              <a:rPr lang="de-DE" altLang="de-DE" sz="1200" dirty="0" err="1">
                <a:latin typeface="Times" pitchFamily="2" charset="0"/>
              </a:rPr>
              <a:t>votes</a:t>
            </a:r>
            <a:r>
              <a:rPr lang="de-DE" altLang="de-DE" sz="1200" dirty="0">
                <a:latin typeface="Times" pitchFamily="2" charset="0"/>
              </a:rPr>
              <a:t> </a:t>
            </a:r>
            <a:r>
              <a:rPr lang="de-DE" altLang="de-DE" sz="1200" dirty="0" err="1">
                <a:latin typeface="Times" pitchFamily="2" charset="0"/>
              </a:rPr>
              <a:t>without</a:t>
            </a:r>
            <a:r>
              <a:rPr lang="de-DE" altLang="de-DE" sz="1200" dirty="0">
                <a:latin typeface="Times" pitchFamily="2" charset="0"/>
              </a:rPr>
              <a:t> </a:t>
            </a:r>
            <a:r>
              <a:rPr lang="de-DE" altLang="de-DE" sz="1200" dirty="0" err="1">
                <a:latin typeface="Times" pitchFamily="2" charset="0"/>
              </a:rPr>
              <a:t>comments</a:t>
            </a:r>
            <a:br>
              <a:rPr lang="de-DE" altLang="de-DE" sz="1200" dirty="0">
                <a:latin typeface="Times" pitchFamily="2" charset="0"/>
              </a:rPr>
            </a:br>
            <a:r>
              <a:rPr lang="de-DE" altLang="de-DE" sz="1200" dirty="0">
                <a:latin typeface="Times" pitchFamily="2" charset="0"/>
              </a:rPr>
              <a:t>3 </a:t>
            </a:r>
            <a:r>
              <a:rPr lang="de-DE" altLang="de-DE" sz="1200" dirty="0" err="1">
                <a:latin typeface="Times" pitchFamily="2" charset="0"/>
              </a:rPr>
              <a:t>abstention</a:t>
            </a:r>
            <a:r>
              <a:rPr lang="de-DE" altLang="de-DE" sz="1200" dirty="0">
                <a:latin typeface="Times" pitchFamily="2" charset="0"/>
              </a:rPr>
              <a:t> </a:t>
            </a:r>
            <a:r>
              <a:rPr lang="de-DE" altLang="de-DE" sz="1200" dirty="0" err="1">
                <a:latin typeface="Times" pitchFamily="2" charset="0"/>
              </a:rPr>
              <a:t>votes</a:t>
            </a:r>
            <a:r>
              <a:rPr lang="de-DE" altLang="de-DE" sz="1200" dirty="0">
                <a:latin typeface="Times" pitchFamily="2" charset="0"/>
              </a:rPr>
              <a:t>: (Lack </a:t>
            </a:r>
            <a:r>
              <a:rPr lang="de-DE" altLang="de-DE" sz="1200" dirty="0" err="1">
                <a:latin typeface="Times" pitchFamily="2" charset="0"/>
              </a:rPr>
              <a:t>of</a:t>
            </a:r>
            <a:r>
              <a:rPr lang="de-DE" altLang="de-DE" sz="1200" dirty="0">
                <a:latin typeface="Times" pitchFamily="2" charset="0"/>
              </a:rPr>
              <a:t> </a:t>
            </a:r>
            <a:r>
              <a:rPr lang="de-DE" altLang="de-DE" sz="1200" dirty="0" err="1">
                <a:latin typeface="Times" pitchFamily="2" charset="0"/>
              </a:rPr>
              <a:t>expertise</a:t>
            </a:r>
            <a:r>
              <a:rPr lang="de-DE" altLang="de-DE" sz="1200" dirty="0">
                <a:latin typeface="Times" pitchFamily="2" charset="0"/>
              </a:rPr>
              <a:t>: 2, Lack </a:t>
            </a:r>
            <a:r>
              <a:rPr lang="de-DE" altLang="de-DE" sz="1200" dirty="0" err="1">
                <a:latin typeface="Times" pitchFamily="2" charset="0"/>
              </a:rPr>
              <a:t>of</a:t>
            </a:r>
            <a:r>
              <a:rPr lang="de-DE" altLang="de-DE" sz="1200" dirty="0">
                <a:latin typeface="Times" pitchFamily="2" charset="0"/>
              </a:rPr>
              <a:t> time: 1) </a:t>
            </a:r>
          </a:p>
          <a:p>
            <a:pPr marL="0" lvl="0" indent="0" eaLnBrk="0" hangingPunct="0">
              <a:spcBef>
                <a:spcPct val="0"/>
              </a:spcBef>
              <a:buNone/>
            </a:pPr>
            <a:r>
              <a:rPr lang="de-DE" altLang="de-DE" sz="800" dirty="0">
                <a:latin typeface="Times" pitchFamily="2" charset="0"/>
              </a:rPr>
              <a:t>-----------------</a:t>
            </a:r>
          </a:p>
          <a:p>
            <a:pPr marL="0" lvl="0" indent="0" eaLnBrk="0" hangingPunct="0">
              <a:spcBef>
                <a:spcPct val="0"/>
              </a:spcBef>
              <a:buNone/>
            </a:pPr>
            <a:r>
              <a:rPr lang="de-DE" altLang="de-DE" sz="1200" dirty="0">
                <a:latin typeface="Times" pitchFamily="2" charset="0"/>
              </a:rPr>
              <a:t>77 </a:t>
            </a:r>
            <a:r>
              <a:rPr lang="de-DE" altLang="de-DE" sz="1200" dirty="0" err="1">
                <a:latin typeface="Times" pitchFamily="2" charset="0"/>
              </a:rPr>
              <a:t>votes</a:t>
            </a:r>
            <a:r>
              <a:rPr lang="de-DE" altLang="de-DE" sz="1200" dirty="0">
                <a:latin typeface="Times" pitchFamily="2" charset="0"/>
              </a:rPr>
              <a:t> </a:t>
            </a:r>
            <a:r>
              <a:rPr lang="de-DE" altLang="de-DE" sz="1200" dirty="0" err="1">
                <a:latin typeface="Times" pitchFamily="2" charset="0"/>
              </a:rPr>
              <a:t>received</a:t>
            </a:r>
            <a:r>
              <a:rPr lang="de-DE" altLang="de-DE" sz="1200" dirty="0">
                <a:latin typeface="Times" pitchFamily="2" charset="0"/>
              </a:rPr>
              <a:t> = 81% </a:t>
            </a:r>
            <a:r>
              <a:rPr lang="de-DE" altLang="de-DE" sz="1200" dirty="0" err="1">
                <a:latin typeface="Times" pitchFamily="2" charset="0"/>
              </a:rPr>
              <a:t>returned</a:t>
            </a:r>
            <a:r>
              <a:rPr lang="de-DE" altLang="de-DE" sz="1200" dirty="0">
                <a:latin typeface="Times" pitchFamily="2" charset="0"/>
              </a:rPr>
              <a:t> 3% </a:t>
            </a:r>
            <a:r>
              <a:rPr lang="de-DE" altLang="de-DE" sz="1200" dirty="0" err="1">
                <a:latin typeface="Times" pitchFamily="2" charset="0"/>
              </a:rPr>
              <a:t>abstention</a:t>
            </a:r>
            <a:r>
              <a:rPr lang="de-DE" altLang="de-DE" sz="1200" dirty="0">
                <a:latin typeface="Times" pitchFamily="2" charset="0"/>
              </a:rPr>
              <a:t> </a:t>
            </a:r>
          </a:p>
          <a:p>
            <a:pPr marL="0" lvl="0" indent="0" eaLnBrk="0" hangingPunct="0">
              <a:spcBef>
                <a:spcPct val="0"/>
              </a:spcBef>
              <a:buNone/>
            </a:pPr>
            <a:endParaRPr lang="de-DE" altLang="de-DE" sz="800" dirty="0"/>
          </a:p>
          <a:p>
            <a:pPr marL="0" lvl="0" indent="0" eaLnBrk="0" hangingPunct="0">
              <a:spcBef>
                <a:spcPct val="0"/>
              </a:spcBef>
              <a:buNone/>
            </a:pPr>
            <a:r>
              <a:rPr lang="de-DE" altLang="de-DE" sz="1200" b="1" dirty="0">
                <a:solidFill>
                  <a:srgbClr val="000099"/>
                </a:solidFill>
                <a:latin typeface="Times" pitchFamily="2" charset="0"/>
              </a:rPr>
              <a:t>APPROVAL RATE </a:t>
            </a:r>
            <a:endParaRPr lang="de-DE" altLang="de-DE" sz="1200" dirty="0"/>
          </a:p>
          <a:p>
            <a:pPr marL="0" lvl="0" indent="0" eaLnBrk="0" hangingPunct="0">
              <a:spcBef>
                <a:spcPct val="0"/>
              </a:spcBef>
              <a:buNone/>
            </a:pPr>
            <a:r>
              <a:rPr lang="de-DE" altLang="de-DE" sz="1200" dirty="0">
                <a:latin typeface="Times" pitchFamily="2" charset="0"/>
              </a:rPr>
              <a:t>The 75% </a:t>
            </a:r>
            <a:r>
              <a:rPr lang="de-DE" altLang="de-DE" sz="1200" dirty="0" err="1">
                <a:latin typeface="Times" pitchFamily="2" charset="0"/>
              </a:rPr>
              <a:t>affirmation</a:t>
            </a:r>
            <a:r>
              <a:rPr lang="de-DE" altLang="de-DE" sz="1200" dirty="0">
                <a:latin typeface="Times" pitchFamily="2" charset="0"/>
              </a:rPr>
              <a:t> </a:t>
            </a:r>
            <a:r>
              <a:rPr lang="de-DE" altLang="de-DE" sz="1200" dirty="0" err="1">
                <a:latin typeface="Times" pitchFamily="2" charset="0"/>
              </a:rPr>
              <a:t>requirement</a:t>
            </a:r>
            <a:r>
              <a:rPr lang="de-DE" altLang="de-DE" sz="1200" dirty="0">
                <a:latin typeface="Times" pitchFamily="2" charset="0"/>
              </a:rPr>
              <a:t> </a:t>
            </a:r>
            <a:r>
              <a:rPr lang="de-DE" altLang="de-DE" sz="1200" dirty="0" err="1">
                <a:latin typeface="Times" pitchFamily="2" charset="0"/>
              </a:rPr>
              <a:t>is</a:t>
            </a:r>
            <a:r>
              <a:rPr lang="de-DE" altLang="de-DE" sz="1200" dirty="0">
                <a:latin typeface="Times" pitchFamily="2" charset="0"/>
              </a:rPr>
              <a:t> </a:t>
            </a:r>
            <a:r>
              <a:rPr lang="de-DE" altLang="de-DE" sz="1200" dirty="0" err="1">
                <a:latin typeface="Times" pitchFamily="2" charset="0"/>
              </a:rPr>
              <a:t>being</a:t>
            </a:r>
            <a:r>
              <a:rPr lang="de-DE" altLang="de-DE" sz="1200" dirty="0">
                <a:latin typeface="Times" pitchFamily="2" charset="0"/>
              </a:rPr>
              <a:t> </a:t>
            </a:r>
            <a:r>
              <a:rPr lang="de-DE" altLang="de-DE" sz="1200" dirty="0" err="1">
                <a:latin typeface="Times" pitchFamily="2" charset="0"/>
              </a:rPr>
              <a:t>met</a:t>
            </a:r>
            <a:r>
              <a:rPr lang="de-DE" altLang="de-DE" sz="1200" dirty="0">
                <a:latin typeface="Times" pitchFamily="2" charset="0"/>
              </a:rPr>
              <a:t>. </a:t>
            </a:r>
          </a:p>
          <a:p>
            <a:pPr marL="400050" lvl="1" indent="0" eaLnBrk="0" hangingPunct="0">
              <a:spcBef>
                <a:spcPct val="0"/>
              </a:spcBef>
              <a:buNone/>
            </a:pPr>
            <a:r>
              <a:rPr lang="de-DE" altLang="de-DE" sz="1200" dirty="0">
                <a:latin typeface="Times" pitchFamily="2" charset="0"/>
              </a:rPr>
              <a:t>73 affirmative </a:t>
            </a:r>
            <a:r>
              <a:rPr lang="de-DE" altLang="de-DE" sz="1200" dirty="0" err="1">
                <a:latin typeface="Times" pitchFamily="2" charset="0"/>
              </a:rPr>
              <a:t>votes</a:t>
            </a:r>
            <a:r>
              <a:rPr lang="de-DE" altLang="de-DE" sz="1200" dirty="0">
                <a:latin typeface="Times" pitchFamily="2" charset="0"/>
              </a:rPr>
              <a:t> </a:t>
            </a:r>
            <a:endParaRPr lang="de-DE" altLang="de-DE" sz="1200" dirty="0"/>
          </a:p>
          <a:p>
            <a:pPr marL="400050" lvl="1" indent="0" eaLnBrk="0" hangingPunct="0">
              <a:spcBef>
                <a:spcPct val="0"/>
              </a:spcBef>
              <a:buNone/>
            </a:pPr>
            <a:r>
              <a:rPr lang="de-DE" altLang="de-DE" sz="1200" dirty="0">
                <a:latin typeface="Times" pitchFamily="2" charset="0"/>
              </a:rPr>
              <a:t>1 negative </a:t>
            </a:r>
            <a:r>
              <a:rPr lang="de-DE" altLang="de-DE" sz="1200" dirty="0" err="1">
                <a:latin typeface="Times" pitchFamily="2" charset="0"/>
              </a:rPr>
              <a:t>votes</a:t>
            </a:r>
            <a:r>
              <a:rPr lang="de-DE" altLang="de-DE" sz="1200" dirty="0">
                <a:latin typeface="Times" pitchFamily="2" charset="0"/>
              </a:rPr>
              <a:t> </a:t>
            </a:r>
            <a:r>
              <a:rPr lang="de-DE" altLang="de-DE" sz="1200" dirty="0" err="1">
                <a:latin typeface="Times" pitchFamily="2" charset="0"/>
              </a:rPr>
              <a:t>with</a:t>
            </a:r>
            <a:r>
              <a:rPr lang="de-DE" altLang="de-DE" sz="1200" dirty="0">
                <a:latin typeface="Times" pitchFamily="2" charset="0"/>
              </a:rPr>
              <a:t> </a:t>
            </a:r>
            <a:r>
              <a:rPr lang="de-DE" altLang="de-DE" sz="1200" dirty="0" err="1">
                <a:latin typeface="Times" pitchFamily="2" charset="0"/>
              </a:rPr>
              <a:t>comments</a:t>
            </a:r>
            <a:r>
              <a:rPr lang="de-DE" altLang="de-DE" sz="1200" dirty="0">
                <a:latin typeface="Times" pitchFamily="2" charset="0"/>
              </a:rPr>
              <a:t> </a:t>
            </a:r>
          </a:p>
          <a:p>
            <a:pPr marL="400050" lvl="1" indent="0" eaLnBrk="0" hangingPunct="0">
              <a:spcBef>
                <a:spcPct val="0"/>
              </a:spcBef>
              <a:buNone/>
            </a:pPr>
            <a:r>
              <a:rPr lang="de-DE" altLang="de-DE" sz="800" dirty="0">
                <a:latin typeface="Times" pitchFamily="2" charset="0"/>
              </a:rPr>
              <a:t>======</a:t>
            </a:r>
          </a:p>
          <a:p>
            <a:pPr marL="400050" lvl="1" indent="0" eaLnBrk="0" hangingPunct="0">
              <a:spcBef>
                <a:spcPct val="0"/>
              </a:spcBef>
              <a:buNone/>
            </a:pPr>
            <a:r>
              <a:rPr lang="de-DE" altLang="de-DE" sz="1200" dirty="0">
                <a:latin typeface="Times" pitchFamily="2" charset="0"/>
              </a:rPr>
              <a:t>74 </a:t>
            </a:r>
            <a:r>
              <a:rPr lang="de-DE" altLang="de-DE" sz="1200" dirty="0" err="1">
                <a:latin typeface="Times" pitchFamily="2" charset="0"/>
              </a:rPr>
              <a:t>votes</a:t>
            </a:r>
            <a:r>
              <a:rPr lang="de-DE" altLang="de-DE" sz="1200" dirty="0">
                <a:latin typeface="Times" pitchFamily="2" charset="0"/>
              </a:rPr>
              <a:t> = 98% affirmative </a:t>
            </a:r>
            <a:endParaRPr lang="de-DE" altLang="de-DE" sz="1200" dirty="0">
              <a:latin typeface="Arial" panose="020B0604020202020204" pitchFamily="34" charset="0"/>
            </a:endParaRPr>
          </a:p>
        </p:txBody>
      </p:sp>
    </p:spTree>
    <p:extLst>
      <p:ext uri="{BB962C8B-B14F-4D97-AF65-F5344CB8AC3E}">
        <p14:creationId xmlns:p14="http://schemas.microsoft.com/office/powerpoint/2010/main" val="1170783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2018 F2F Meeting</a:t>
            </a:r>
          </a:p>
        </p:txBody>
      </p:sp>
      <p:sp>
        <p:nvSpPr>
          <p:cNvPr id="3" name="Content Placeholder 2"/>
          <p:cNvSpPr>
            <a:spLocks noGrp="1"/>
          </p:cNvSpPr>
          <p:nvPr>
            <p:ph idx="1"/>
          </p:nvPr>
        </p:nvSpPr>
        <p:spPr>
          <a:xfrm>
            <a:off x="457200" y="1600200"/>
            <a:ext cx="8229600" cy="4648200"/>
          </a:xfrm>
        </p:spPr>
        <p:txBody>
          <a:bodyPr>
            <a:normAutofit fontScale="62500" lnSpcReduction="20000"/>
          </a:bodyPr>
          <a:lstStyle/>
          <a:p>
            <a:r>
              <a:rPr lang="en-US" dirty="0"/>
              <a:t>Venue:</a:t>
            </a:r>
          </a:p>
          <a:p>
            <a:pPr lvl="1"/>
            <a:r>
              <a:rPr lang="de-DE" b="1" dirty="0"/>
              <a:t>Bangkok Marriott Marquis </a:t>
            </a:r>
            <a:r>
              <a:rPr lang="de-DE" b="1" dirty="0" err="1"/>
              <a:t>Queen’s</a:t>
            </a:r>
            <a:r>
              <a:rPr lang="de-DE" b="1" dirty="0"/>
              <a:t> Park </a:t>
            </a:r>
            <a:endParaRPr lang="de-DE" dirty="0"/>
          </a:p>
          <a:p>
            <a:pPr lvl="2"/>
            <a:r>
              <a:rPr lang="de-DE" i="1" dirty="0"/>
              <a:t>199 </a:t>
            </a:r>
            <a:r>
              <a:rPr lang="de-DE" i="1" dirty="0" err="1"/>
              <a:t>Sukhumvit</a:t>
            </a:r>
            <a:r>
              <a:rPr lang="de-DE" i="1" dirty="0"/>
              <a:t> Soi 22, </a:t>
            </a:r>
            <a:r>
              <a:rPr lang="de-DE" i="1" dirty="0" err="1"/>
              <a:t>Klong</a:t>
            </a:r>
            <a:r>
              <a:rPr lang="de-DE" i="1" dirty="0"/>
              <a:t> Ton, </a:t>
            </a:r>
            <a:r>
              <a:rPr lang="de-DE" i="1" dirty="0" err="1"/>
              <a:t>Klong</a:t>
            </a:r>
            <a:r>
              <a:rPr lang="de-DE" i="1" dirty="0"/>
              <a:t> </a:t>
            </a:r>
            <a:r>
              <a:rPr lang="de-DE" i="1" dirty="0" err="1"/>
              <a:t>Toey</a:t>
            </a:r>
            <a:br>
              <a:rPr lang="de-DE" i="1" dirty="0"/>
            </a:br>
            <a:r>
              <a:rPr lang="de-DE" i="1" dirty="0"/>
              <a:t>Bangkok, 10110 Thailand </a:t>
            </a:r>
          </a:p>
          <a:p>
            <a:pPr lvl="2"/>
            <a:r>
              <a:rPr lang="de-DE" dirty="0">
                <a:hlinkClick r:id="rId2"/>
              </a:rPr>
              <a:t>https://www.marriott.com/hotels/travel/bkkqp-bangkok-marriott-marquis-queens-park/</a:t>
            </a:r>
            <a:endParaRPr lang="de-DE" i="1" dirty="0"/>
          </a:p>
          <a:p>
            <a:pPr lvl="2"/>
            <a:r>
              <a:rPr lang="en-US" dirty="0"/>
              <a:t>Phone: </a:t>
            </a:r>
            <a:r>
              <a:rPr lang="de-DE" dirty="0"/>
              <a:t>+66 2 059 5555 </a:t>
            </a:r>
            <a:endParaRPr lang="en-US" dirty="0"/>
          </a:p>
          <a:p>
            <a:pPr marL="857250" lvl="2" indent="0">
              <a:buNone/>
            </a:pPr>
            <a:endParaRPr lang="en-US" dirty="0"/>
          </a:p>
          <a:p>
            <a:r>
              <a:rPr lang="en-US" dirty="0" err="1"/>
              <a:t>OmniRAN</a:t>
            </a:r>
            <a:r>
              <a:rPr lang="en-US" dirty="0"/>
              <a:t> TG sessions:</a:t>
            </a:r>
          </a:p>
          <a:p>
            <a:pPr lvl="1"/>
            <a:r>
              <a:rPr lang="en-US" dirty="0"/>
              <a:t>Mon, 	Nov 12</a:t>
            </a:r>
            <a:r>
              <a:rPr lang="en-US" baseline="30000" dirty="0"/>
              <a:t>th</a:t>
            </a:r>
            <a:r>
              <a:rPr lang="en-US" dirty="0"/>
              <a:t> ,	13:30-18:00</a:t>
            </a:r>
          </a:p>
          <a:p>
            <a:pPr lvl="2"/>
            <a:r>
              <a:rPr lang="en-US" dirty="0"/>
              <a:t>Meeting room: Apartment 4 (9th Floor)</a:t>
            </a:r>
          </a:p>
          <a:p>
            <a:pPr lvl="1"/>
            <a:r>
              <a:rPr lang="en-US" dirty="0"/>
              <a:t>Tue, 	Nov 13</a:t>
            </a:r>
            <a:r>
              <a:rPr lang="en-US" baseline="30000" dirty="0"/>
              <a:t>th</a:t>
            </a:r>
            <a:r>
              <a:rPr lang="en-US" dirty="0"/>
              <a:t> , 	13:30-15:30</a:t>
            </a:r>
          </a:p>
          <a:p>
            <a:pPr lvl="2"/>
            <a:r>
              <a:rPr lang="en-US" dirty="0"/>
              <a:t>Meeting room: Apartment 4 (9th Floor)</a:t>
            </a:r>
          </a:p>
          <a:p>
            <a:pPr lvl="1"/>
            <a:r>
              <a:rPr lang="en-US" dirty="0"/>
              <a:t>Wed,	Nov 14</a:t>
            </a:r>
            <a:r>
              <a:rPr lang="en-US" baseline="30000" dirty="0"/>
              <a:t>th</a:t>
            </a:r>
            <a:r>
              <a:rPr lang="en-US" dirty="0"/>
              <a:t> ,	13:30-15:30</a:t>
            </a:r>
          </a:p>
          <a:p>
            <a:pPr lvl="2"/>
            <a:r>
              <a:rPr lang="en-US" dirty="0"/>
              <a:t>Meeting room: Apartment 4 (9th Floor)</a:t>
            </a:r>
          </a:p>
          <a:p>
            <a:pPr lvl="1"/>
            <a:r>
              <a:rPr lang="en-US" dirty="0"/>
              <a:t>Thu,	Nov 15</a:t>
            </a:r>
            <a:r>
              <a:rPr lang="en-US" baseline="30000" dirty="0"/>
              <a:t>th</a:t>
            </a:r>
            <a:r>
              <a:rPr lang="en-US" dirty="0"/>
              <a:t> ,	10:30-12:30</a:t>
            </a:r>
          </a:p>
          <a:p>
            <a:pPr lvl="2"/>
            <a:r>
              <a:rPr lang="en-US" dirty="0"/>
              <a:t>Meeting room: Apartment 4 (9th Floor)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5DF0A-1920-144B-B30C-9E95247E6A46}"/>
              </a:ext>
            </a:extLst>
          </p:cNvPr>
          <p:cNvSpPr>
            <a:spLocks noGrp="1"/>
          </p:cNvSpPr>
          <p:nvPr>
            <p:ph type="title"/>
          </p:nvPr>
        </p:nvSpPr>
        <p:spPr/>
        <p:txBody>
          <a:bodyPr/>
          <a:lstStyle/>
          <a:p>
            <a:r>
              <a:rPr lang="en-US" dirty="0"/>
              <a:t>Supporting information P802.1CF</a:t>
            </a:r>
          </a:p>
        </p:txBody>
      </p:sp>
      <p:sp>
        <p:nvSpPr>
          <p:cNvPr id="3" name="Content Placeholder 2">
            <a:extLst>
              <a:ext uri="{FF2B5EF4-FFF2-40B4-BE49-F238E27FC236}">
                <a16:creationId xmlns:a16="http://schemas.microsoft.com/office/drawing/2014/main" id="{B0A3E51D-50AE-6344-97BD-9B9DE72B4595}"/>
              </a:ext>
            </a:extLst>
          </p:cNvPr>
          <p:cNvSpPr>
            <a:spLocks noGrp="1"/>
          </p:cNvSpPr>
          <p:nvPr>
            <p:ph idx="1"/>
          </p:nvPr>
        </p:nvSpPr>
        <p:spPr/>
        <p:txBody>
          <a:bodyPr/>
          <a:lstStyle/>
          <a:p>
            <a:r>
              <a:rPr lang="en-US" dirty="0"/>
              <a:t>Voter with DISAPPROVE vote</a:t>
            </a:r>
          </a:p>
          <a:p>
            <a:pPr lvl="1"/>
            <a:r>
              <a:rPr lang="en-US" dirty="0"/>
              <a:t>Brian </a:t>
            </a:r>
            <a:r>
              <a:rPr lang="en-US" dirty="0" err="1"/>
              <a:t>Petry</a:t>
            </a:r>
            <a:endParaRPr lang="en-US" dirty="0"/>
          </a:p>
          <a:p>
            <a:endParaRPr lang="en-US" dirty="0"/>
          </a:p>
          <a:p>
            <a:pPr lvl="1"/>
            <a:r>
              <a:rPr lang="en-US" dirty="0"/>
              <a:t>TG responded to the 6 must-be-satisfied comments with ‘revised’ remedies intended to address the issues raised.</a:t>
            </a:r>
          </a:p>
          <a:p>
            <a:pPr lvl="1"/>
            <a:endParaRPr lang="en-US" dirty="0"/>
          </a:p>
          <a:p>
            <a:r>
              <a:rPr lang="en-US" dirty="0"/>
              <a:t>Voter did not respond to emails, nor participated in the recirculation</a:t>
            </a:r>
          </a:p>
        </p:txBody>
      </p:sp>
    </p:spTree>
    <p:extLst>
      <p:ext uri="{BB962C8B-B14F-4D97-AF65-F5344CB8AC3E}">
        <p14:creationId xmlns:p14="http://schemas.microsoft.com/office/powerpoint/2010/main" val="1281150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D2B0E77-709C-AC4D-80CE-311DF326D8BB}"/>
              </a:ext>
            </a:extLst>
          </p:cNvPr>
          <p:cNvSpPr>
            <a:spLocks noGrp="1"/>
          </p:cNvSpPr>
          <p:nvPr>
            <p:ph type="title"/>
          </p:nvPr>
        </p:nvSpPr>
        <p:spPr/>
        <p:txBody>
          <a:bodyPr>
            <a:noAutofit/>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30A81662-A4CD-F54C-8814-026FE04C8FB7}"/>
              </a:ext>
            </a:extLst>
          </p:cNvPr>
          <p:cNvSpPr>
            <a:spLocks noGrp="1"/>
          </p:cNvSpPr>
          <p:nvPr>
            <p:ph idx="1"/>
          </p:nvPr>
        </p:nvSpPr>
        <p:spPr>
          <a:xfrm>
            <a:off x="250825" y="1295400"/>
            <a:ext cx="8229600" cy="5211762"/>
          </a:xfrm>
        </p:spPr>
        <p:txBody>
          <a:bodyPr>
            <a:noAutofit/>
          </a:bodyPr>
          <a:lstStyle/>
          <a:p>
            <a:pPr marL="0" lvl="0" indent="0">
              <a:buNone/>
            </a:pPr>
            <a:r>
              <a:rPr lang="en-US" altLang="de-DE" sz="1100" dirty="0"/>
              <a:t>CL: 05 	SC: 5.9.6 	P: 45 	L: 1092 		# i-31 </a:t>
            </a:r>
          </a:p>
          <a:p>
            <a:pPr marL="0" lvl="0" indent="0">
              <a:buNone/>
            </a:pPr>
            <a:r>
              <a:rPr lang="en-US" altLang="de-DE" sz="1100" dirty="0"/>
              <a:t>Comment Type: TR 	Comment Status: A	 Commenter: </a:t>
            </a:r>
            <a:r>
              <a:rPr lang="en-US" altLang="de-DE" sz="1100" dirty="0" err="1"/>
              <a:t>Petry</a:t>
            </a:r>
            <a:r>
              <a:rPr lang="en-US" altLang="de-DE" sz="1100" dirty="0"/>
              <a:t>, Brian</a:t>
            </a:r>
            <a:br>
              <a:rPr lang="en-US" altLang="de-DE" sz="1100" dirty="0"/>
            </a:br>
            <a:r>
              <a:rPr lang="en-US" altLang="de-DE" sz="1100" dirty="0"/>
              <a:t>The document references "Hotspot 2.0". This is an obsolete Wi-Fi Alliance term. </a:t>
            </a:r>
          </a:p>
          <a:p>
            <a:pPr marL="0" lvl="0" indent="0">
              <a:buNone/>
            </a:pPr>
            <a:r>
              <a:rPr lang="en-US" altLang="de-DE" sz="1100" b="1" dirty="0"/>
              <a:t>Suggested Remedy:</a:t>
            </a:r>
            <a:br>
              <a:rPr lang="en-US" altLang="de-DE" sz="1100" dirty="0"/>
            </a:br>
            <a:r>
              <a:rPr lang="en-US" altLang="de-DE" sz="1100" dirty="0"/>
              <a:t>The document should reference Wi-Fi Alliance </a:t>
            </a:r>
            <a:r>
              <a:rPr lang="en-US" altLang="de-DE" sz="1100" dirty="0" err="1"/>
              <a:t>Passpoint</a:t>
            </a:r>
            <a:r>
              <a:rPr lang="en-US" altLang="de-DE" sz="1100" dirty="0"/>
              <a:t> and should include an informative reference to the Wi-Fi Alliance specifications. </a:t>
            </a:r>
          </a:p>
          <a:p>
            <a:pPr marL="0" lvl="0" indent="0">
              <a:buNone/>
            </a:pPr>
            <a:r>
              <a:rPr lang="en-US" altLang="de-DE" sz="1100" b="1" dirty="0"/>
              <a:t>Proposed Response: </a:t>
            </a:r>
            <a:r>
              <a:rPr lang="en-US" altLang="de-DE" sz="1100" dirty="0"/>
              <a:t>	Response Status: C 	ACCEPT IN PRINCIPLE. </a:t>
            </a:r>
          </a:p>
          <a:p>
            <a:pPr marL="0" lvl="0" indent="0">
              <a:buNone/>
            </a:pPr>
            <a:r>
              <a:rPr lang="en-US" altLang="de-DE" sz="1100" dirty="0"/>
              <a:t>The comment addresses a valid point, but the suggested remedy requires further details for implementation: </a:t>
            </a:r>
          </a:p>
          <a:p>
            <a:pPr marL="0" lvl="0" indent="0">
              <a:buNone/>
            </a:pPr>
            <a:r>
              <a:rPr lang="en-US" altLang="de-DE" sz="1100" dirty="0"/>
              <a:t>-- Change "Hotspot 2.0" to "WI-FI CERTIFIED </a:t>
            </a:r>
            <a:r>
              <a:rPr lang="en-US" altLang="de-DE" sz="1100" dirty="0" err="1"/>
              <a:t>Passpoint^TM</a:t>
            </a:r>
            <a:r>
              <a:rPr lang="en-US" altLang="de-DE" sz="1100" dirty="0"/>
              <a:t>"</a:t>
            </a:r>
            <a:br>
              <a:rPr lang="en-US" altLang="de-DE" sz="1100" dirty="0"/>
            </a:br>
            <a:r>
              <a:rPr lang="en-US" altLang="de-DE" sz="1100" dirty="0"/>
              <a:t>-- Add a footnote with a reference to the following </a:t>
            </a:r>
            <a:r>
              <a:rPr lang="en-US" altLang="de-DE" sz="1100" dirty="0" err="1"/>
              <a:t>URL"https</a:t>
            </a:r>
            <a:r>
              <a:rPr lang="en-US" altLang="de-DE" sz="1100" dirty="0"/>
              <a:t>://</a:t>
            </a:r>
            <a:r>
              <a:rPr lang="en-US" altLang="de-DE" sz="1100" dirty="0" err="1"/>
              <a:t>www.wi-fi.org</a:t>
            </a:r>
            <a:r>
              <a:rPr lang="en-US" altLang="de-DE" sz="1100" dirty="0"/>
              <a:t>/discover-wi-fi/</a:t>
            </a:r>
            <a:r>
              <a:rPr lang="en-US" altLang="de-DE" sz="1100" dirty="0" err="1"/>
              <a:t>passpoint</a:t>
            </a:r>
            <a:r>
              <a:rPr lang="en-US" altLang="de-DE" sz="1100" dirty="0"/>
              <a:t>" </a:t>
            </a:r>
          </a:p>
          <a:p>
            <a:pPr marL="0" lvl="0" indent="0">
              <a:buNone/>
            </a:pPr>
            <a:r>
              <a:rPr lang="en-US" altLang="de-DE" sz="1100" dirty="0"/>
              <a:t>##</a:t>
            </a:r>
            <a:r>
              <a:rPr lang="en-US" altLang="de-DE" sz="1100" dirty="0" err="1"/>
              <a:t>ed</a:t>
            </a:r>
            <a:r>
              <a:rPr lang="en-US" altLang="de-DE" sz="1100" dirty="0"/>
              <a:t># same as comment i-50 ## </a:t>
            </a:r>
          </a:p>
          <a:p>
            <a:pPr marL="0" lvl="0" indent="0">
              <a:buNone/>
            </a:pPr>
            <a:r>
              <a:rPr lang="en-US" altLang="de-DE" sz="1100" dirty="0"/>
              <a:t>CL: 05 	SC: 5.9.6 	P: 46 	L: 1111 		# i-32 </a:t>
            </a:r>
          </a:p>
          <a:p>
            <a:pPr marL="0" lvl="0" indent="0">
              <a:buNone/>
            </a:pPr>
            <a:r>
              <a:rPr lang="en-US" altLang="de-DE" sz="1100" dirty="0"/>
              <a:t>Comment Type: TR 	Comment Status: A 	Commenter: </a:t>
            </a:r>
            <a:r>
              <a:rPr lang="en-US" altLang="de-DE" sz="1100" dirty="0" err="1"/>
              <a:t>Petry</a:t>
            </a:r>
            <a:r>
              <a:rPr lang="en-US" altLang="de-DE" sz="1100" dirty="0"/>
              <a:t>, Brian</a:t>
            </a:r>
            <a:br>
              <a:rPr lang="en-US" altLang="de-DE" sz="1100" dirty="0"/>
            </a:br>
            <a:r>
              <a:rPr lang="en-US" altLang="de-DE" sz="1100" dirty="0"/>
              <a:t>The reference model fixes the R3 and R5 reference points before (to left of) access gateway and IP services. However, a trend of Wi-Fi public hotspot and even small enterprise deployments is to locate control and captive portal services further to the right, even on the other side of an IP network. Known as "cloud managed Wi- Fi". It seems throughout D2.2 (not just in the Wi-Fi deployment scenarios, cloud-managed networks are not accommodated by the reference model.</a:t>
            </a:r>
            <a:br>
              <a:rPr lang="en-US" altLang="de-DE" sz="1100" dirty="0"/>
            </a:br>
            <a:r>
              <a:rPr lang="en-US" altLang="de-DE" sz="1100" b="1" dirty="0"/>
              <a:t>Suggested Remedy: </a:t>
            </a:r>
          </a:p>
          <a:p>
            <a:pPr marL="0" lvl="0" indent="0">
              <a:buNone/>
            </a:pPr>
            <a:r>
              <a:rPr lang="en-US" altLang="de-DE" sz="1100" dirty="0"/>
              <a:t>It seems specific change proposals would be too big to fit here, because the base reference model and descriptions throughout the document in a pervasive sense, to address cloud-managed networks.</a:t>
            </a:r>
            <a:br>
              <a:rPr lang="en-US" altLang="de-DE" sz="1100" dirty="0"/>
            </a:br>
            <a:r>
              <a:rPr lang="en-US" altLang="de-DE" sz="1100" b="1" dirty="0"/>
              <a:t>Proposed Response: </a:t>
            </a:r>
            <a:r>
              <a:rPr lang="en-US" altLang="de-DE" sz="1100" dirty="0"/>
              <a:t>	Response Status: C 	ACCEPT IN PRINCIPLE.</a:t>
            </a:r>
            <a:br>
              <a:rPr lang="en-US" altLang="de-DE" sz="1100" dirty="0"/>
            </a:br>
            <a:r>
              <a:rPr lang="en-US" altLang="de-DE" sz="1100" dirty="0"/>
              <a:t>The comment addresses a valid point, but the suggested remedy is ambiguous and needs to be refined.</a:t>
            </a:r>
            <a:br>
              <a:rPr lang="en-US" altLang="de-DE" sz="1100" dirty="0"/>
            </a:br>
            <a:r>
              <a:rPr lang="en-US" altLang="de-DE" sz="1100" dirty="0"/>
              <a:t>Of the many flavors of cloud managed Wi-Fi solutions, 802.1CF is applicable to cloud managed Wi-Fi solutions in the defined scope of IEEE 802 technologies, i.e. performing control of layer 2 and beneath. The applicability of 802.1CF to cloud managed Wi-Fi will be described in an amendment to 5.9.3 Enterprise network.</a:t>
            </a:r>
          </a:p>
          <a:p>
            <a:pPr marL="0" lvl="0" indent="0">
              <a:buNone/>
            </a:pPr>
            <a:r>
              <a:rPr lang="en-US" altLang="de-DE" sz="1100" dirty="0"/>
              <a:t> [Applied remedy]:</a:t>
            </a:r>
            <a:br>
              <a:rPr lang="en-US" altLang="de-DE" sz="1100" dirty="0"/>
            </a:br>
            <a:r>
              <a:rPr lang="en-US" altLang="de-DE" sz="1100" dirty="0"/>
              <a:t>-- Amend clause 5.9.3 according to https://</a:t>
            </a:r>
            <a:r>
              <a:rPr lang="en-US" altLang="de-DE" sz="1100" dirty="0" err="1"/>
              <a:t>mentor.ieee.org</a:t>
            </a:r>
            <a:r>
              <a:rPr lang="en-US" altLang="de-DE" sz="1100" dirty="0"/>
              <a:t>/</a:t>
            </a:r>
            <a:r>
              <a:rPr lang="en-US" altLang="de-DE" sz="1100" dirty="0" err="1"/>
              <a:t>omniran</a:t>
            </a:r>
            <a:r>
              <a:rPr lang="en-US" altLang="de-DE" sz="1100" dirty="0"/>
              <a:t>/</a:t>
            </a:r>
            <a:r>
              <a:rPr lang="en-US" altLang="de-DE" sz="1100" dirty="0" err="1"/>
              <a:t>dcn</a:t>
            </a:r>
            <a:r>
              <a:rPr lang="en-US" altLang="de-DE" sz="1100" dirty="0"/>
              <a:t>/18/omniran-18-0078-00-CF00-d2-2-cid32-remedy-proposal.docx </a:t>
            </a:r>
          </a:p>
        </p:txBody>
      </p:sp>
      <p:pic>
        <p:nvPicPr>
          <p:cNvPr id="1025" name="Picture 1" descr="page8image1224">
            <a:extLst>
              <a:ext uri="{FF2B5EF4-FFF2-40B4-BE49-F238E27FC236}">
                <a16:creationId xmlns:a16="http://schemas.microsoft.com/office/drawing/2014/main" id="{28B354A1-CB36-0449-89B0-417EF0F97D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705600" cy="12700"/>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a:extLst>
              <a:ext uri="{FF2B5EF4-FFF2-40B4-BE49-F238E27FC236}">
                <a16:creationId xmlns:a16="http://schemas.microsoft.com/office/drawing/2014/main" id="{A551FA34-7E12-E049-A2C6-9146703C4B54}"/>
              </a:ext>
            </a:extLst>
          </p:cNvPr>
          <p:cNvCxnSpPr/>
          <p:nvPr/>
        </p:nvCxnSpPr>
        <p:spPr bwMode="auto">
          <a:xfrm>
            <a:off x="381000" y="3405250"/>
            <a:ext cx="83058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72157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5D9BF8-2444-7343-A837-B9F2747FA706}"/>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D44DA985-1728-0342-A8BC-F8EDCB9657C6}"/>
              </a:ext>
            </a:extLst>
          </p:cNvPr>
          <p:cNvSpPr>
            <a:spLocks noGrp="1"/>
          </p:cNvSpPr>
          <p:nvPr>
            <p:ph idx="1"/>
          </p:nvPr>
        </p:nvSpPr>
        <p:spPr>
          <a:xfrm>
            <a:off x="250825" y="1341438"/>
            <a:ext cx="8229600" cy="5135562"/>
          </a:xfrm>
        </p:spPr>
        <p:txBody>
          <a:bodyPr>
            <a:noAutofit/>
          </a:bodyPr>
          <a:lstStyle/>
          <a:p>
            <a:pPr marL="0" lvl="0" indent="0">
              <a:buNone/>
            </a:pPr>
            <a:r>
              <a:rPr lang="en-US" altLang="de-DE" sz="1200" dirty="0"/>
              <a:t>CL: 05 	SC: 5.9.7 	P: 46 	L: 1128 		# i-33 </a:t>
            </a:r>
          </a:p>
          <a:p>
            <a:pPr marL="0" lvl="0" indent="0">
              <a:buNone/>
            </a:pPr>
            <a:r>
              <a:rPr lang="en-US" altLang="de-DE" sz="1200" dirty="0"/>
              <a:t>Comment Type: TR 	Comment Status: A 	Commenter: </a:t>
            </a:r>
            <a:r>
              <a:rPr lang="en-US" altLang="de-DE" sz="1200" dirty="0" err="1"/>
              <a:t>Petry</a:t>
            </a:r>
            <a:r>
              <a:rPr lang="en-US" altLang="de-DE" sz="1200" dirty="0"/>
              <a:t>, Brian</a:t>
            </a:r>
            <a:br>
              <a:rPr lang="en-US" altLang="de-DE" sz="1200" dirty="0"/>
            </a:br>
            <a:r>
              <a:rPr lang="en-US" altLang="de-DE" sz="1200" dirty="0"/>
              <a:t>The whole section proposes </a:t>
            </a:r>
            <a:r>
              <a:rPr lang="en-US" altLang="de-DE" sz="1200" dirty="0" err="1"/>
              <a:t>il</a:t>
            </a:r>
            <a:r>
              <a:rPr lang="en-US" altLang="de-DE" sz="1200" dirty="0"/>
              <a:t>-contrived solutions. The document should not propose new solutions, but just show how the reference model applies to deployment models. For instance, the document does not describe Wi-Fi network (SSID) virtualization for a single AP (sometimes called Virtual AP--VAP--or multi-BSSID). The document does not describe the scenario that home users are likely to replace their Wi-Fi AP/Router more frequently than their IOT devices.</a:t>
            </a:r>
            <a:br>
              <a:rPr lang="en-US" altLang="de-DE" sz="1200" dirty="0"/>
            </a:br>
            <a:r>
              <a:rPr lang="en-US" altLang="de-DE" sz="1200" b="1" dirty="0"/>
              <a:t>Suggested Remedy: </a:t>
            </a:r>
          </a:p>
          <a:p>
            <a:pPr marL="0" lvl="0" indent="0">
              <a:buNone/>
            </a:pPr>
            <a:r>
              <a:rPr lang="en-US" altLang="de-DE" sz="1200" dirty="0"/>
              <a:t>Delete the whole section, or vastly simplify it to just explain how the NRM applies to IOT Wi-Fi devices. </a:t>
            </a:r>
          </a:p>
          <a:p>
            <a:pPr marL="0" lvl="0" indent="0">
              <a:buNone/>
            </a:pPr>
            <a:r>
              <a:rPr lang="en-US" altLang="de-DE" sz="1200" b="1" dirty="0"/>
              <a:t>Proposed Response:</a:t>
            </a:r>
            <a:r>
              <a:rPr lang="en-US" altLang="de-DE" sz="1200" dirty="0"/>
              <a:t> 	Response Status: C 	ACCEPT IN PRINCIPLE.</a:t>
            </a:r>
            <a:br>
              <a:rPr lang="en-US" altLang="de-DE" sz="1200" dirty="0"/>
            </a:br>
            <a:r>
              <a:rPr lang="en-US" altLang="de-DE" sz="1200" dirty="0"/>
              <a:t>The suggested remedy is ambiguous, but the comment brings up a valid point that the clause does not describe the replacement of Wi-Fi AP/Router for the deployment model. (BTW: The presented deployment model is subject of an ongoing project of Wi-Fi Alliance called 'Managed Residential IoT Connectivity (https://</a:t>
            </a:r>
            <a:r>
              <a:rPr lang="en-US" altLang="de-DE" sz="1200" dirty="0" err="1"/>
              <a:t>www.wi-fi.org</a:t>
            </a:r>
            <a:r>
              <a:rPr lang="en-US" altLang="de-DE" sz="1200" dirty="0"/>
              <a:t>/who-we- are/current-work-areas)'. The clause 5.9.7 exactly provides what the comment asks for; it shows how 802.1CF could be used to define an architectural model for such kind of widely encouraged deployments with virtualization of a single 802.11 AP already introduced in clause 5.8.)</a:t>
            </a:r>
            <a:br>
              <a:rPr lang="en-US" altLang="de-DE" sz="1200" dirty="0"/>
            </a:br>
            <a:r>
              <a:rPr lang="en-US" altLang="de-DE" sz="1200" dirty="0"/>
              <a:t>To describe the missed case that CPEs might be more frequently replaced than IoT devices, 5.9.7 will be amended by a description referencing remote CPE configuration and management to cover CPE replacement.</a:t>
            </a:r>
            <a:br>
              <a:rPr lang="en-US" altLang="de-DE" sz="1200" dirty="0"/>
            </a:br>
            <a:r>
              <a:rPr lang="en-US" altLang="de-DE" sz="1200" dirty="0"/>
              <a:t>[Applied remedy]:</a:t>
            </a:r>
            <a:br>
              <a:rPr lang="en-US" altLang="de-DE" sz="1200" dirty="0"/>
            </a:br>
            <a:r>
              <a:rPr lang="en-US" altLang="de-DE" sz="1200" dirty="0"/>
              <a:t>-- Amend clause 5.9.7 according to https://</a:t>
            </a:r>
            <a:r>
              <a:rPr lang="en-US" altLang="de-DE" sz="1200" dirty="0" err="1"/>
              <a:t>mentor.ieee.org</a:t>
            </a:r>
            <a:r>
              <a:rPr lang="en-US" altLang="de-DE" sz="1200" dirty="0"/>
              <a:t>/</a:t>
            </a:r>
            <a:r>
              <a:rPr lang="en-US" altLang="de-DE" sz="1200" dirty="0" err="1"/>
              <a:t>omniran</a:t>
            </a:r>
            <a:r>
              <a:rPr lang="en-US" altLang="de-DE" sz="1200" dirty="0"/>
              <a:t>/</a:t>
            </a:r>
            <a:r>
              <a:rPr lang="en-US" altLang="de-DE" sz="1200" dirty="0" err="1"/>
              <a:t>dcn</a:t>
            </a:r>
            <a:r>
              <a:rPr lang="en-US" altLang="de-DE" sz="1200" dirty="0"/>
              <a:t>/18/omniran-18-0079-00-CF00-d2-2-cid30-33-remedy-proposal.docx.</a:t>
            </a:r>
            <a:br>
              <a:rPr lang="en-US" altLang="de-DE" sz="1200" dirty="0"/>
            </a:br>
            <a:r>
              <a:rPr lang="en-US" altLang="de-DE" sz="1200" dirty="0"/>
              <a:t>-- Add references to TR-069 and TR-181 to the bibliography. </a:t>
            </a:r>
          </a:p>
          <a:p>
            <a:pPr marL="0" lvl="0" indent="0">
              <a:buNone/>
            </a:pPr>
            <a:endParaRPr lang="en-US" dirty="0"/>
          </a:p>
        </p:txBody>
      </p:sp>
    </p:spTree>
    <p:extLst>
      <p:ext uri="{BB962C8B-B14F-4D97-AF65-F5344CB8AC3E}">
        <p14:creationId xmlns:p14="http://schemas.microsoft.com/office/powerpoint/2010/main" val="3648471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5D9BF8-2444-7343-A837-B9F2747FA706}"/>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D44DA985-1728-0342-A8BC-F8EDCB9657C6}"/>
              </a:ext>
            </a:extLst>
          </p:cNvPr>
          <p:cNvSpPr>
            <a:spLocks noGrp="1"/>
          </p:cNvSpPr>
          <p:nvPr>
            <p:ph idx="1"/>
          </p:nvPr>
        </p:nvSpPr>
        <p:spPr>
          <a:xfrm>
            <a:off x="250825" y="1341438"/>
            <a:ext cx="8229600" cy="5135562"/>
          </a:xfrm>
        </p:spPr>
        <p:txBody>
          <a:bodyPr>
            <a:noAutofit/>
          </a:bodyPr>
          <a:lstStyle/>
          <a:p>
            <a:pPr marL="0" lvl="0" indent="0">
              <a:buNone/>
            </a:pPr>
            <a:r>
              <a:rPr lang="en-US" altLang="de-DE" sz="1200" dirty="0"/>
              <a:t>CL: 06 	SC: 6.1.4.3 	P: 54 	L: 1390 		# i-34 </a:t>
            </a:r>
          </a:p>
          <a:p>
            <a:pPr marL="0" lvl="0" indent="0">
              <a:buNone/>
            </a:pPr>
            <a:r>
              <a:rPr lang="en-US" altLang="de-DE" sz="1200" dirty="0"/>
              <a:t>Comment Type: TR 	Comment Status: A 	Commenter: </a:t>
            </a:r>
            <a:r>
              <a:rPr lang="en-US" altLang="de-DE" sz="1200" dirty="0" err="1"/>
              <a:t>Petry</a:t>
            </a:r>
            <a:r>
              <a:rPr lang="en-US" altLang="de-DE" sz="1200" dirty="0"/>
              <a:t>, Brian</a:t>
            </a:r>
            <a:br>
              <a:rPr lang="en-US" altLang="de-DE" sz="1200" dirty="0"/>
            </a:br>
            <a:r>
              <a:rPr lang="en-US" altLang="de-DE" sz="1200" dirty="0"/>
              <a:t>Channel selection and re-selection procedures allow the network (ANC) to force or steer terminals (NA) to different radio channels and different ANCs (APs) within the same Access Network. It seems the detailed discussion about channel selection and re-selection should be outside the scope the document. Also, the language and reference model do not fit with newly developing standards in the Wi-Fi alliance, such as "Optimized Connectivity Experience (OCE)."</a:t>
            </a:r>
            <a:br>
              <a:rPr lang="en-US" altLang="de-DE" sz="1200" dirty="0"/>
            </a:br>
            <a:r>
              <a:rPr lang="en-US" altLang="de-DE" sz="1200" b="1" dirty="0"/>
              <a:t>Suggested Remedy: </a:t>
            </a:r>
          </a:p>
          <a:p>
            <a:pPr marL="0" lvl="0" indent="0">
              <a:buNone/>
            </a:pPr>
            <a:r>
              <a:rPr lang="en-US" altLang="de-DE" sz="1200" dirty="0"/>
              <a:t>Remove section 6.1.4.3 and 6.1.4.4 and just refer to the possibility of channel selection and re-selection by the terminal or driven by the network. </a:t>
            </a:r>
          </a:p>
          <a:p>
            <a:pPr marL="0" lvl="0" indent="0">
              <a:buNone/>
            </a:pPr>
            <a:r>
              <a:rPr lang="en-US" altLang="de-DE" sz="1200" b="1" dirty="0"/>
              <a:t>Proposed Response: </a:t>
            </a:r>
            <a:r>
              <a:rPr lang="en-US" altLang="de-DE" sz="1200" dirty="0"/>
              <a:t>	Response Status: C 	ACCEPT IN PRINCIPLE. </a:t>
            </a:r>
          </a:p>
          <a:p>
            <a:pPr marL="0" lvl="0" indent="0">
              <a:buNone/>
            </a:pPr>
            <a:r>
              <a:rPr lang="en-US" altLang="de-DE" sz="1200" dirty="0"/>
              <a:t>The comment raises a valid point, but the suggested remedy demands further details for the editorial changes. </a:t>
            </a:r>
          </a:p>
          <a:p>
            <a:pPr marL="0" lvl="0" indent="0">
              <a:buNone/>
            </a:pPr>
            <a:r>
              <a:rPr lang="en-US" altLang="de-DE" sz="1200" dirty="0"/>
              <a:t>[Applied remedy]: </a:t>
            </a:r>
          </a:p>
          <a:p>
            <a:pPr marL="0" lvl="0" indent="0">
              <a:buNone/>
            </a:pPr>
            <a:r>
              <a:rPr lang="en-US" altLang="de-DE" sz="1200" dirty="0"/>
              <a:t>-- Remove text of section 6.1.4.3 and 6.1.4.4. </a:t>
            </a:r>
          </a:p>
          <a:p>
            <a:pPr marL="0" lvl="0" indent="0">
              <a:buNone/>
            </a:pPr>
            <a:r>
              <a:rPr lang="en-US" altLang="de-DE" sz="1200" dirty="0"/>
              <a:t>-- New text under 6.1.4.3 Channel selection: </a:t>
            </a:r>
          </a:p>
          <a:p>
            <a:pPr marL="0" lvl="0" indent="0">
              <a:buNone/>
            </a:pPr>
            <a:r>
              <a:rPr lang="en-US" altLang="de-DE" sz="1200" dirty="0"/>
              <a:t>"Channel selection is part of NA initialization to tune each of its radio to a designated channel on the unlicensed band. Each NA should preferably select a non- overlapping channel either autonomously or following instructions from ANC. Each NA should be able to determine and to report all the channels on which one or more over-lapping NAs or terminals are operating. The algorithm used by the NA to select the channel is beyond the scope of this specification." </a:t>
            </a:r>
          </a:p>
          <a:p>
            <a:pPr marL="0" lvl="0" indent="0">
              <a:buNone/>
            </a:pPr>
            <a:r>
              <a:rPr lang="en-US" altLang="de-DE" sz="1200" dirty="0"/>
              <a:t>-- New text under 6.1.4.4 Channel re-selection:</a:t>
            </a:r>
          </a:p>
          <a:p>
            <a:pPr marL="0" lvl="0" indent="0">
              <a:buNone/>
            </a:pPr>
            <a:r>
              <a:rPr lang="en-US" sz="1200" dirty="0"/>
              <a:t>"The NA may re-select another channel for operation either autonomously or following instructions from ANC. Switching to that channel will cause its connected terminals to lose connectivity temporarily. The algorithm used by the NA to re-select the channel is beyond the scope of this specification."</a:t>
            </a:r>
          </a:p>
        </p:txBody>
      </p:sp>
    </p:spTree>
    <p:extLst>
      <p:ext uri="{BB962C8B-B14F-4D97-AF65-F5344CB8AC3E}">
        <p14:creationId xmlns:p14="http://schemas.microsoft.com/office/powerpoint/2010/main" val="2001476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A66B-2302-CF44-960E-D007A1E11524}"/>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72747BD5-837E-3849-866E-4FF3F83F6D57}"/>
              </a:ext>
            </a:extLst>
          </p:cNvPr>
          <p:cNvSpPr>
            <a:spLocks noGrp="1"/>
          </p:cNvSpPr>
          <p:nvPr>
            <p:ph idx="1"/>
          </p:nvPr>
        </p:nvSpPr>
        <p:spPr/>
        <p:txBody>
          <a:bodyPr>
            <a:noAutofit/>
          </a:bodyPr>
          <a:lstStyle/>
          <a:p>
            <a:pPr marL="0" indent="0">
              <a:buNone/>
            </a:pPr>
            <a:r>
              <a:rPr lang="en-US" sz="1200" dirty="0"/>
              <a:t> CL: 06 	SC: 6.1.7 	P: 58 	L: 1518 		# i-35 </a:t>
            </a:r>
          </a:p>
          <a:p>
            <a:pPr marL="0" indent="0">
              <a:buNone/>
            </a:pPr>
            <a:r>
              <a:rPr lang="en-US" sz="1200" dirty="0"/>
              <a:t>Comment Type: TR 	Comment Status: A 	Commenter: </a:t>
            </a:r>
            <a:r>
              <a:rPr lang="en-US" sz="1200" dirty="0" err="1"/>
              <a:t>Petry</a:t>
            </a:r>
            <a:r>
              <a:rPr lang="en-US" sz="1200" dirty="0"/>
              <a:t>, Brian</a:t>
            </a:r>
            <a:br>
              <a:rPr lang="en-US" sz="1200" dirty="0"/>
            </a:br>
            <a:r>
              <a:rPr lang="en-US" sz="1200" dirty="0"/>
              <a:t>Detailed procedures (6.1.7) for Access Network Setup (6.1) seem out of scope for this document. This document should recommend any details about operating in unlicensed spectrum or provide guidance about how a radio network should behave in this manner. If standards are available for various radio networks (including Wi-Fi or other), they should just be referenced. Also, 6.1.7 seems to be focused on radio networks and not wired networks. Wired networks have similar issues about setup procedures.</a:t>
            </a:r>
            <a:br>
              <a:rPr lang="en-US" sz="1200" dirty="0"/>
            </a:br>
            <a:r>
              <a:rPr lang="en-US" sz="1200" b="1" dirty="0"/>
              <a:t>Suggested Remedy: </a:t>
            </a:r>
          </a:p>
          <a:p>
            <a:pPr marL="0" indent="0">
              <a:buNone/>
            </a:pPr>
            <a:r>
              <a:rPr lang="en-US" sz="1200" dirty="0"/>
              <a:t>Delete section 6.1.7 or provide references to radio network standards. Include information about wired access networks.</a:t>
            </a:r>
          </a:p>
          <a:p>
            <a:pPr marL="0" indent="0">
              <a:buNone/>
            </a:pPr>
            <a:r>
              <a:rPr lang="en-US" sz="1200" b="1" dirty="0"/>
              <a:t>Proposed Response: </a:t>
            </a:r>
            <a:r>
              <a:rPr lang="en-US" sz="1200" dirty="0"/>
              <a:t>	Response Status: C 	ACCEPT IN PRINCIPLE.</a:t>
            </a:r>
            <a:br>
              <a:rPr lang="en-US" sz="1200" dirty="0"/>
            </a:br>
            <a:r>
              <a:rPr lang="en-US" sz="1200" dirty="0"/>
              <a:t>The CRG had difficulties to understand the comment and concluded, that the commenter likely intended to express "... This document should _not_ recommend any details about operating in unlicensed spectrum...".</a:t>
            </a:r>
            <a:br>
              <a:rPr lang="en-US" sz="1200" dirty="0"/>
            </a:br>
            <a:r>
              <a:rPr lang="en-US" sz="1200" dirty="0"/>
              <a:t>[Applied remedy]:</a:t>
            </a:r>
            <a:br>
              <a:rPr lang="en-US" sz="1200" dirty="0"/>
            </a:br>
            <a:r>
              <a:rPr lang="en-US" sz="1200" dirty="0"/>
              <a:t>-- As unlicensed spectrum is not mentioned at all in text of 6.1.7.1, the title should be rephrased to 'Access network set-up procedure', to indicate that the text is fully applicable to wired networks as well. </a:t>
            </a:r>
          </a:p>
          <a:p>
            <a:pPr marL="0" indent="0">
              <a:buNone/>
            </a:pPr>
            <a:endParaRPr lang="en-US" dirty="0"/>
          </a:p>
        </p:txBody>
      </p:sp>
    </p:spTree>
    <p:extLst>
      <p:ext uri="{BB962C8B-B14F-4D97-AF65-F5344CB8AC3E}">
        <p14:creationId xmlns:p14="http://schemas.microsoft.com/office/powerpoint/2010/main" val="2912302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A66B-2302-CF44-960E-D007A1E11524}"/>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72747BD5-837E-3849-866E-4FF3F83F6D57}"/>
              </a:ext>
            </a:extLst>
          </p:cNvPr>
          <p:cNvSpPr>
            <a:spLocks noGrp="1"/>
          </p:cNvSpPr>
          <p:nvPr>
            <p:ph idx="1"/>
          </p:nvPr>
        </p:nvSpPr>
        <p:spPr>
          <a:xfrm>
            <a:off x="250825" y="1341438"/>
            <a:ext cx="8229600" cy="5059362"/>
          </a:xfrm>
        </p:spPr>
        <p:txBody>
          <a:bodyPr>
            <a:noAutofit/>
          </a:bodyPr>
          <a:lstStyle/>
          <a:p>
            <a:pPr marL="0" indent="0">
              <a:buNone/>
            </a:pPr>
            <a:r>
              <a:rPr lang="en-US" sz="1200" dirty="0"/>
              <a:t>CL: 00 	SC: 0 	P: 	L: 		# i-36 </a:t>
            </a:r>
          </a:p>
          <a:p>
            <a:pPr marL="0" indent="0">
              <a:buNone/>
            </a:pPr>
            <a:r>
              <a:rPr lang="en-US" sz="1200" dirty="0"/>
              <a:t>Comment Type: GR 	Comment Status: A 	Commenter: </a:t>
            </a:r>
            <a:r>
              <a:rPr lang="en-US" sz="1200" dirty="0" err="1"/>
              <a:t>Petry</a:t>
            </a:r>
            <a:r>
              <a:rPr lang="en-US" sz="1200" dirty="0"/>
              <a:t>, Brian</a:t>
            </a:r>
            <a:br>
              <a:rPr lang="en-US" sz="1200" dirty="0"/>
            </a:br>
            <a:r>
              <a:rPr lang="en-US" sz="1200" dirty="0"/>
              <a:t>Generally, the recommendation is too detailed and too big to be consumed, followed and adopted effectively by future standards. Consider removing text that describes details about internal workings, especially those of radio networks. And instead focus only on the reference points of the model. To meet a goal of the PAR, that the recommendation actually be used by the community and future standards, I strongly feel the document needs to be greatly simplified.</a:t>
            </a:r>
            <a:br>
              <a:rPr lang="en-US" sz="1200" dirty="0"/>
            </a:br>
            <a:r>
              <a:rPr lang="en-US" sz="1200" b="1" dirty="0"/>
              <a:t>Suggested Remedy: </a:t>
            </a:r>
          </a:p>
          <a:p>
            <a:pPr marL="0" indent="0">
              <a:buNone/>
            </a:pPr>
            <a:r>
              <a:rPr lang="en-US" sz="1200" dirty="0"/>
              <a:t>Delete and rework about 1/3 to 1/2 of the document that describes details that don't relate directly to the reference model. </a:t>
            </a:r>
          </a:p>
          <a:p>
            <a:pPr marL="0" indent="0">
              <a:buNone/>
            </a:pPr>
            <a:r>
              <a:rPr lang="en-US" sz="1200" b="1" dirty="0"/>
              <a:t>Proposed Response: </a:t>
            </a:r>
            <a:r>
              <a:rPr lang="en-US" sz="1200" dirty="0"/>
              <a:t>	Response Status: C 	ACCEPT IN PRINCIPLE.</a:t>
            </a:r>
            <a:br>
              <a:rPr lang="en-US" sz="1200" dirty="0"/>
            </a:br>
            <a:r>
              <a:rPr lang="en-US" sz="1200" dirty="0"/>
              <a:t>The comment is very broad without providing specific recommendations on suggested edits to the text. However, it brings up an issue of clause 6.1 missing a clean distinction of network set-up functions and authorized spectrum management leading to the impression of excessive complication, and the missing guidance for functional amendments to 802.1CF through future standards.</a:t>
            </a:r>
            <a:br>
              <a:rPr lang="en-US" sz="1200" dirty="0"/>
            </a:br>
            <a:r>
              <a:rPr lang="en-US" sz="1200" dirty="0"/>
              <a:t>To address both deficiencies, the clause 6.1 was reworked to about half of its original size by deleting the content on authorized spectrum management as introduced by IEEE 802.11 TVWS, IEEE 802.19.1, and IEEE 802.22. The deleted content was moved into a normative annex with the same outline as the clauses 6.1 .. 6.8, to demonstrate how future standards introducing new functions can easily adopt and amend the 802.1CF specification.</a:t>
            </a:r>
            <a:br>
              <a:rPr lang="en-US" sz="1200" dirty="0"/>
            </a:br>
            <a:r>
              <a:rPr lang="en-US" sz="1200" dirty="0"/>
              <a:t>[Applied remedy]:</a:t>
            </a:r>
            <a:br>
              <a:rPr lang="en-US" sz="1200" dirty="0"/>
            </a:br>
            <a:r>
              <a:rPr lang="en-US" sz="1200" dirty="0"/>
              <a:t>-- Adopt new clause 6.1 and an additional Annex A (normative) according to https://</a:t>
            </a:r>
            <a:r>
              <a:rPr lang="en-US" sz="1200" dirty="0" err="1"/>
              <a:t>mentor.ieee.org</a:t>
            </a:r>
            <a:r>
              <a:rPr lang="en-US" sz="1200" dirty="0"/>
              <a:t>/</a:t>
            </a:r>
            <a:r>
              <a:rPr lang="en-US" sz="1200" dirty="0" err="1"/>
              <a:t>omniran</a:t>
            </a:r>
            <a:r>
              <a:rPr lang="en-US" sz="1200" dirty="0"/>
              <a:t>/</a:t>
            </a:r>
            <a:r>
              <a:rPr lang="en-US" sz="1200" dirty="0" err="1"/>
              <a:t>dcn</a:t>
            </a:r>
            <a:r>
              <a:rPr lang="en-US" sz="1200" dirty="0"/>
              <a:t>/18/omniran-18-0077-01-CF00-d2-2-cid36-remedy- </a:t>
            </a:r>
            <a:r>
              <a:rPr lang="en-US" sz="1200" dirty="0" err="1"/>
              <a:t>proposal.docx</a:t>
            </a:r>
            <a:br>
              <a:rPr lang="en-US" sz="1200" dirty="0"/>
            </a:br>
            <a:r>
              <a:rPr lang="en-US" sz="1200" dirty="0"/>
              <a:t>-- Increment previous annexes to B (informative), C (informative), and D (informative) and correct reference in line 533 to 'Annex B' </a:t>
            </a:r>
          </a:p>
        </p:txBody>
      </p:sp>
    </p:spTree>
    <p:extLst>
      <p:ext uri="{BB962C8B-B14F-4D97-AF65-F5344CB8AC3E}">
        <p14:creationId xmlns:p14="http://schemas.microsoft.com/office/powerpoint/2010/main" val="3010040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#5</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143000"/>
            <a:ext cx="8229600" cy="5257800"/>
          </a:xfrm>
        </p:spPr>
        <p:txBody>
          <a:bodyPr>
            <a:normAutofit fontScale="55000" lnSpcReduction="20000"/>
          </a:bodyPr>
          <a:lstStyle/>
          <a:p>
            <a:r>
              <a:rPr lang="en-US" dirty="0"/>
              <a:t>Comment resolution of P802.1CF sponsor ballot recirculation</a:t>
            </a:r>
          </a:p>
          <a:p>
            <a:pPr lvl="1"/>
            <a:r>
              <a:rPr lang="en-US" dirty="0">
                <a:hlinkClick r:id="rId2"/>
              </a:rPr>
              <a:t>https://mentor.ieee.org/omniran/dcn/18/omniran-18-0085-01-CF00-d3-0-sponsor-ballot-1st-recirc-comments.xlsx</a:t>
            </a:r>
            <a:endParaRPr lang="en-US" dirty="0"/>
          </a:p>
          <a:p>
            <a:pPr lvl="1"/>
            <a:r>
              <a:rPr lang="en-US" dirty="0"/>
              <a:t>Group including remotely participating editor reviewed comments and agreed on remedies and responses. No comment was rejected even when addressing issues outside the text open for commenting. Overall, the comments mainly resulted in editorial edits to clean up terminology and references regarding 802.3 without introducing any major technical modification.</a:t>
            </a:r>
          </a:p>
          <a:p>
            <a:pPr lvl="1"/>
            <a:r>
              <a:rPr lang="en-US" dirty="0"/>
              <a:t>The outcome of the resolution is captured in a revision of the comments spreadsheet: </a:t>
            </a:r>
            <a:r>
              <a:rPr lang="en-US" dirty="0">
                <a:hlinkClick r:id="rId3"/>
              </a:rPr>
              <a:t>https://mentor.ieee.org/omniran/dcn/18/omniran-18-0085-02-CF00-d3-0-sponsor-ballot-1st-recirc-comments.xlsx</a:t>
            </a:r>
            <a:endParaRPr lang="en-US" dirty="0"/>
          </a:p>
          <a:p>
            <a:pPr lvl="1"/>
            <a:r>
              <a:rPr lang="en-US" dirty="0"/>
              <a:t>The chair offered to fill the disposition of the spreadsheet into the Java database in order to create the official disposition document. The document is available by </a:t>
            </a:r>
            <a:r>
              <a:rPr lang="en-US" dirty="0">
                <a:hlinkClick r:id="rId4"/>
              </a:rPr>
              <a:t>http://www.ieee802.org/1/files/private/cf-drafts/d3/802-1cf-d3-0-dis.pdf</a:t>
            </a:r>
            <a:endParaRPr lang="en-US" dirty="0"/>
          </a:p>
          <a:p>
            <a:r>
              <a:rPr lang="en-US" dirty="0"/>
              <a:t>Plan and motions for proceeding and project conclusion</a:t>
            </a:r>
          </a:p>
          <a:p>
            <a:pPr lvl="1"/>
            <a:r>
              <a:rPr lang="en-US" dirty="0"/>
              <a:t>Group agreed to proceed P802.1CF to REVCOM through conditional approval of EC. Chair presented the slides prepared for the consent EC agenda detailing the motion and the information about the status of the sponsor ballot including a detailed presentation of the open ‘must-be-satisfied’ comments.</a:t>
            </a:r>
          </a:p>
          <a:p>
            <a:pPr lvl="1"/>
            <a:r>
              <a:rPr lang="en-US" dirty="0"/>
              <a:t>Editor offered to provide the updated draft D3.1 until about November 21</a:t>
            </a:r>
            <a:r>
              <a:rPr lang="en-US" baseline="30000" dirty="0"/>
              <a:t>st</a:t>
            </a:r>
            <a:r>
              <a:rPr lang="en-US" dirty="0"/>
              <a:t> to allow start of the recirculation in November. A </a:t>
            </a:r>
            <a:r>
              <a:rPr lang="en-US" dirty="0" err="1"/>
              <a:t>OmniRAN</a:t>
            </a:r>
            <a:r>
              <a:rPr lang="en-US" dirty="0"/>
              <a:t> conference call will be scheduled shortly after closing of the recirculation to process comments, if any, and to decide about the next steps.</a:t>
            </a:r>
          </a:p>
          <a:p>
            <a:r>
              <a:rPr lang="en-US" dirty="0"/>
              <a:t>As no further agenda topics were to be discussed, the chair recessed the meeting at 15:05.</a:t>
            </a:r>
          </a:p>
        </p:txBody>
      </p:sp>
    </p:spTree>
    <p:extLst>
      <p:ext uri="{BB962C8B-B14F-4D97-AF65-F5344CB8AC3E}">
        <p14:creationId xmlns:p14="http://schemas.microsoft.com/office/powerpoint/2010/main" val="2185324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#6</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14400"/>
            <a:ext cx="8229600" cy="5638800"/>
          </a:xfrm>
        </p:spPr>
        <p:txBody>
          <a:bodyPr>
            <a:normAutofit fontScale="55000" lnSpcReduction="20000"/>
          </a:bodyPr>
          <a:lstStyle/>
          <a:p>
            <a:r>
              <a:rPr lang="en-US" dirty="0"/>
              <a:t>P802.1CQ contributions and discussions</a:t>
            </a:r>
          </a:p>
          <a:p>
            <a:pPr lvl="1"/>
            <a:r>
              <a:rPr lang="en-US" dirty="0"/>
              <a:t>Preview and agreement of presentations prepared for joint discussions with 802.11 and 802.15</a:t>
            </a:r>
          </a:p>
          <a:p>
            <a:pPr lvl="2"/>
            <a:r>
              <a:rPr lang="en-US" dirty="0">
                <a:hlinkClick r:id="rId2"/>
              </a:rPr>
              <a:t>https://mentor.ieee.org/omniran/dcn/18/omniran-18-0086-00-CQ00-slides-to-be-presented-in-arc.pptx</a:t>
            </a:r>
            <a:endParaRPr lang="en-US" dirty="0"/>
          </a:p>
          <a:p>
            <a:pPr lvl="3"/>
            <a:r>
              <a:rPr lang="en-US" dirty="0"/>
              <a:t>Coauthors from 802.11 added additional signaling for address assignment policy in Beacon and Probe Response</a:t>
            </a:r>
          </a:p>
          <a:p>
            <a:pPr lvl="3"/>
            <a:r>
              <a:rPr lang="en-US" dirty="0"/>
              <a:t>GAS based approach may have security issues as assigned address is not bound to authentication</a:t>
            </a:r>
          </a:p>
          <a:p>
            <a:pPr lvl="3"/>
            <a:r>
              <a:rPr lang="en-US" dirty="0"/>
              <a:t>Agreement to go forward with prepared slides to trigger discussions in 802.11 ARC</a:t>
            </a:r>
          </a:p>
          <a:p>
            <a:pPr lvl="2"/>
            <a:r>
              <a:rPr lang="en-US" dirty="0">
                <a:hlinkClick r:id="rId3"/>
              </a:rPr>
              <a:t>https://mentor.ieee.org/omniran/dcn/18/omniran-18-0087-00-CQ00-802-1cq-introduction-to-802-15-wng.pptx</a:t>
            </a:r>
            <a:endParaRPr lang="en-US" dirty="0"/>
          </a:p>
          <a:p>
            <a:pPr lvl="3"/>
            <a:r>
              <a:rPr lang="en-US" dirty="0"/>
              <a:t>Slides more generic than 802.11 presentation, in particular adding additional content on usage of DHCPv6 as requested in the Wireless Chairs meeting on Sunday afternoon.</a:t>
            </a:r>
          </a:p>
          <a:p>
            <a:pPr lvl="1"/>
            <a:r>
              <a:rPr lang="en-US" dirty="0"/>
              <a:t>Review of the discussion with 802.11ARC on local address assignment for 802.11 STAs</a:t>
            </a:r>
          </a:p>
          <a:p>
            <a:pPr lvl="2"/>
            <a:r>
              <a:rPr lang="en-US" dirty="0"/>
              <a:t>Security threat issues brought up without further details and without coming to a conclusion</a:t>
            </a:r>
          </a:p>
          <a:p>
            <a:pPr lvl="2"/>
            <a:r>
              <a:rPr lang="en-US" dirty="0"/>
              <a:t>Agreed to provide P802.1CQ requirements and scenario document to 802.11 experts to allow them to investigate presented and other potential solutions</a:t>
            </a:r>
          </a:p>
          <a:p>
            <a:pPr lvl="1"/>
            <a:r>
              <a:rPr lang="en-US" dirty="0"/>
              <a:t>Review of presentation to 802.15 WNG to make 802.15 aware and encourage contributions</a:t>
            </a:r>
          </a:p>
          <a:p>
            <a:pPr lvl="2"/>
            <a:r>
              <a:rPr lang="en-US" dirty="0"/>
              <a:t>Discussions showed that there are more deep dependencies in 802.15 technologies to 64/48 bit MAC addresses, e.g. related short addresses and IPv6 addresses</a:t>
            </a:r>
          </a:p>
          <a:p>
            <a:pPr lvl="2"/>
            <a:r>
              <a:rPr lang="en-US" dirty="0"/>
              <a:t>Some interest in 802.15 to work on dynamic address assignment but further insights and discussions needed to decide about creating a potential solution for 802.15</a:t>
            </a:r>
          </a:p>
          <a:p>
            <a:r>
              <a:rPr lang="en-US" dirty="0"/>
              <a:t>Review of 802.1CQ </a:t>
            </a:r>
            <a:r>
              <a:rPr lang="en-US" dirty="0" err="1"/>
              <a:t>ToC</a:t>
            </a:r>
            <a:endParaRPr lang="en-US" dirty="0"/>
          </a:p>
          <a:p>
            <a:pPr lvl="1"/>
            <a:r>
              <a:rPr lang="en-US" dirty="0"/>
              <a:t>Editor explained that </a:t>
            </a:r>
            <a:r>
              <a:rPr lang="en-US" dirty="0" err="1"/>
              <a:t>ToC</a:t>
            </a:r>
            <a:r>
              <a:rPr lang="en-US" dirty="0"/>
              <a:t> in current draft template was handed over to him as part of assignment of editorship.</a:t>
            </a:r>
          </a:p>
          <a:p>
            <a:pPr lvl="1"/>
            <a:r>
              <a:rPr lang="en-US" dirty="0"/>
              <a:t>Group agreed on plan going forward starting with requirements, scenarios, and security threats</a:t>
            </a:r>
          </a:p>
        </p:txBody>
      </p:sp>
    </p:spTree>
    <p:extLst>
      <p:ext uri="{BB962C8B-B14F-4D97-AF65-F5344CB8AC3E}">
        <p14:creationId xmlns:p14="http://schemas.microsoft.com/office/powerpoint/2010/main" val="2013935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a:xfrm>
            <a:off x="457200" y="1143000"/>
            <a:ext cx="8229600" cy="5410200"/>
          </a:xfrm>
        </p:spPr>
        <p:txBody>
          <a:bodyPr>
            <a:normAutofit fontScale="47500" lnSpcReduction="20000"/>
          </a:bodyPr>
          <a:lstStyle/>
          <a:p>
            <a:r>
              <a:rPr lang="en-US" dirty="0"/>
              <a:t>Discussions about potential future work in </a:t>
            </a:r>
            <a:r>
              <a:rPr lang="en-US" dirty="0" err="1"/>
              <a:t>OmniRAN</a:t>
            </a:r>
            <a:endParaRPr lang="en-US" dirty="0"/>
          </a:p>
          <a:p>
            <a:pPr lvl="1"/>
            <a:r>
              <a:rPr lang="en-US" dirty="0"/>
              <a:t>No discussions due to missing input</a:t>
            </a:r>
          </a:p>
          <a:p>
            <a:r>
              <a:rPr lang="en-US" dirty="0"/>
              <a:t>Conference calls until Sept 2018 F2F</a:t>
            </a:r>
          </a:p>
          <a:p>
            <a:pPr lvl="1"/>
            <a:r>
              <a:rPr lang="en-US" dirty="0"/>
              <a:t>Agreed to have on conference call early December after closure of Sponsor Ballot recirculation</a:t>
            </a:r>
          </a:p>
          <a:p>
            <a:r>
              <a:rPr lang="en-US" dirty="0"/>
              <a:t>Motions to 802.1 closing plenary</a:t>
            </a:r>
          </a:p>
          <a:p>
            <a:pPr lvl="1"/>
            <a:r>
              <a:rPr lang="en-US" dirty="0"/>
              <a:t>Agreement on the motions confirming the EC motion on conditionally forwarding P802.1CF to REVCOM and approving conference calls.</a:t>
            </a:r>
          </a:p>
          <a:p>
            <a:pPr lvl="1"/>
            <a:r>
              <a:rPr lang="en-US" dirty="0"/>
              <a:t>EC motion on slides 18-25, and conference call on slide 29 in this slide deck.</a:t>
            </a:r>
          </a:p>
          <a:p>
            <a:r>
              <a:rPr lang="en-US" dirty="0"/>
              <a:t>Status report to IEEE 802 WGs</a:t>
            </a:r>
          </a:p>
          <a:p>
            <a:pPr lvl="1"/>
            <a:r>
              <a:rPr lang="en-US" dirty="0"/>
              <a:t>Group agreed on the slides drafted by the chair</a:t>
            </a:r>
            <a:br>
              <a:rPr lang="en-US" dirty="0"/>
            </a:br>
            <a:r>
              <a:rPr lang="en-US" dirty="0">
                <a:hlinkClick r:id="rId2"/>
              </a:rPr>
              <a:t>https://mentor.ieee.org/omniran/dcn/18/omniran-18-0090-00-00TG-nov-2018-report-to-ieee-802-wgs.pptx</a:t>
            </a:r>
            <a:endParaRPr lang="en-US" dirty="0"/>
          </a:p>
          <a:p>
            <a:r>
              <a:rPr lang="en-US" dirty="0"/>
              <a:t>Next meeting</a:t>
            </a:r>
          </a:p>
          <a:p>
            <a:pPr lvl="1"/>
            <a:r>
              <a:rPr lang="en-US" dirty="0"/>
              <a:t>Conference call early December. Chair will send out announcement with concrete date/time once the sponsor ballot recirculation started.</a:t>
            </a:r>
          </a:p>
          <a:p>
            <a:r>
              <a:rPr lang="en-US" dirty="0"/>
              <a:t>AOB</a:t>
            </a:r>
          </a:p>
          <a:p>
            <a:pPr lvl="1"/>
            <a:r>
              <a:rPr lang="en-US" dirty="0"/>
              <a:t>ITU-T liaison on JCA-IMT2020 needs further clarifications. Chair will take care of task.</a:t>
            </a:r>
          </a:p>
          <a:p>
            <a:pPr lvl="1"/>
            <a:r>
              <a:rPr lang="en-US" dirty="0"/>
              <a:t>Hao briefly presented the proposal for the modifications of P802.1CF table 10 and table 11 as provided in </a:t>
            </a:r>
            <a:r>
              <a:rPr lang="en-US" dirty="0">
                <a:hlinkClick r:id="rId3"/>
              </a:rPr>
              <a:t>https://mentor.ieee.org/omniran/dcn/18/omniran-18-0089-00-CF00-r01-10-and-r01-11-remedy-proposal.docx</a:t>
            </a:r>
            <a:br>
              <a:rPr lang="en-US" dirty="0"/>
            </a:br>
            <a:r>
              <a:rPr lang="en-US" dirty="0"/>
              <a:t>The group agreed with the proposed edits comprising a few more editorial corrections required through the implementation of the agreed remedies.</a:t>
            </a:r>
          </a:p>
          <a:p>
            <a:pPr lvl="1"/>
            <a:r>
              <a:rPr lang="en-US" dirty="0"/>
              <a:t>Max provided short overview about the presentation and discussions in IEEE 802.24 on IEEE 802 network integration</a:t>
            </a:r>
            <a:br>
              <a:rPr lang="en-US" dirty="0"/>
            </a:br>
            <a:r>
              <a:rPr lang="en-US" dirty="0">
                <a:hlinkClick r:id="rId4"/>
              </a:rPr>
              <a:t>https://mentor.ieee.org/omniran/dcn/18/omniran-18-0088-00-00TG-thoughts-on-ieee-802-network-integration-with-respect-to-p802-1cf.pptx</a:t>
            </a:r>
            <a:endParaRPr lang="en-US" dirty="0"/>
          </a:p>
          <a:p>
            <a:pPr marL="0" indent="0">
              <a:buNone/>
            </a:pPr>
            <a:r>
              <a:rPr lang="en-US" dirty="0"/>
              <a:t>Meeting adjourned by chair at 12:15</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a:t>
            </a:r>
            <a:endParaRPr lang="en-US" dirty="0"/>
          </a:p>
        </p:txBody>
      </p:sp>
      <p:sp>
        <p:nvSpPr>
          <p:cNvPr id="3" name="Content Placeholder 2"/>
          <p:cNvSpPr>
            <a:spLocks noGrp="1"/>
          </p:cNvSpPr>
          <p:nvPr>
            <p:ph idx="1"/>
          </p:nvPr>
        </p:nvSpPr>
        <p:spPr>
          <a:xfrm>
            <a:off x="250825" y="1341438"/>
            <a:ext cx="8229600" cy="5111898"/>
          </a:xfrm>
        </p:spPr>
        <p:txBody>
          <a:bodyPr>
            <a:normAutofit fontScale="92500" lnSpcReduction="10000"/>
          </a:bodyPr>
          <a:lstStyle/>
          <a:p>
            <a:r>
              <a:rPr lang="en-US" dirty="0"/>
              <a:t>Approve </a:t>
            </a:r>
            <a:r>
              <a:rPr lang="en-US" dirty="0" err="1"/>
              <a:t>OmniRAN</a:t>
            </a:r>
            <a:r>
              <a:rPr lang="en-US" dirty="0"/>
              <a:t> TG conference calls: </a:t>
            </a:r>
          </a:p>
          <a:p>
            <a:pPr lvl="1"/>
            <a:r>
              <a:rPr lang="en-US" dirty="0"/>
              <a:t>Between the November 2018 plenary and the March 2019 plenary with at least 10 days prior notice to the 802.1 mailing list. </a:t>
            </a:r>
          </a:p>
          <a:p>
            <a:pPr lvl="1"/>
            <a:r>
              <a:rPr lang="en-US" dirty="0"/>
              <a:t>Agenda proposal and call-in details will be announced at least 10 days prior to the call on the 802.1 mailing list and be made available on </a:t>
            </a:r>
            <a:r>
              <a:rPr lang="en-US" dirty="0">
                <a:hlinkClick r:id="rId2"/>
              </a:rPr>
              <a:t>http://1.ieee802.org/omniran/</a:t>
            </a:r>
            <a:endParaRPr lang="en-US" dirty="0"/>
          </a:p>
          <a:p>
            <a:r>
              <a:rPr lang="en-US" dirty="0"/>
              <a:t>Moved: Max Riegel, Second:  Hao Wang</a:t>
            </a:r>
          </a:p>
          <a:p>
            <a:endParaRPr lang="en-US" dirty="0"/>
          </a:p>
          <a:p>
            <a:r>
              <a:rPr lang="en-US" dirty="0"/>
              <a:t>Result:</a:t>
            </a:r>
          </a:p>
          <a:p>
            <a:pPr lvl="1"/>
            <a:r>
              <a:rPr lang="en-US" dirty="0"/>
              <a:t>..</a:t>
            </a:r>
          </a:p>
          <a:p>
            <a:endParaRPr lang="en-US" dirty="0"/>
          </a:p>
        </p:txBody>
      </p:sp>
    </p:spTree>
    <p:extLst>
      <p:ext uri="{BB962C8B-B14F-4D97-AF65-F5344CB8AC3E}">
        <p14:creationId xmlns:p14="http://schemas.microsoft.com/office/powerpoint/2010/main" val="3775292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135521750"/>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11/12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11/13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11/14</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11</a:t>
                      </a:r>
                      <a:r>
                        <a:rPr lang="en-US" sz="1800" dirty="0">
                          <a:solidFill>
                            <a:schemeClr val="tx2"/>
                          </a:solidFill>
                        </a:rPr>
                        <a:t>/15</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11/16</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200" dirty="0"/>
                        <a:t>802.1 Maintenance</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5725" indent="-85725">
                        <a:buFont typeface="Arial" panose="020B0604020202020204"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p>
                      <a:endParaRPr lang="en-US" sz="1000" dirty="0"/>
                    </a:p>
                    <a:p>
                      <a:endParaRPr lang="en-US" sz="1000" dirty="0"/>
                    </a:p>
                    <a:p>
                      <a:r>
                        <a:rPr lang="en-US" sz="1000" i="1" dirty="0"/>
                        <a:t>(802.1CQ@802.15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endParaRPr lang="en-US" sz="1200" dirty="0"/>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802.11 ARC</a:t>
                      </a:r>
                      <a:endParaRPr lang="en-US" sz="10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i="0" dirty="0"/>
                    </a:p>
                    <a:p>
                      <a:pPr marL="0" marR="0" indent="0" algn="l" defTabSz="457200" rtl="0" eaLnBrk="1" fontAlgn="auto" latinLnBrk="0" hangingPunct="1">
                        <a:lnSpc>
                          <a:spcPct val="100000"/>
                        </a:lnSpc>
                        <a:spcBef>
                          <a:spcPts val="0"/>
                        </a:spcBef>
                        <a:spcAft>
                          <a:spcPts val="0"/>
                        </a:spcAft>
                        <a:buClrTx/>
                        <a:buSzTx/>
                        <a:buFontTx/>
                        <a:buNone/>
                        <a:tabLst/>
                        <a:defRPr/>
                      </a:pPr>
                      <a:r>
                        <a:rPr lang="en-US" sz="1000" i="1" dirty="0"/>
                        <a:t>(802.1CQ introduction and discussions)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802.24</a:t>
                      </a:r>
                      <a:endParaRPr lang="en-US" sz="1000"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0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dirty="0"/>
                        <a:t>(OmniRAN view on ‘Network integration’ action item)</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94183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2018 F2F</a:t>
            </a:r>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Result of P802.1CF sponsor ballot recirculation</a:t>
            </a:r>
          </a:p>
          <a:p>
            <a:r>
              <a:rPr lang="en-US" dirty="0"/>
              <a:t>Comment resolution of P802.1CF sponsor ballot recirculation</a:t>
            </a:r>
          </a:p>
          <a:p>
            <a:r>
              <a:rPr lang="en-US" dirty="0"/>
              <a:t>Plan and motions for progressing and project conclusion of 802.1CF</a:t>
            </a:r>
          </a:p>
          <a:p>
            <a:r>
              <a:rPr lang="en-US" dirty="0"/>
              <a:t>P802.1CQ contributions and discussions</a:t>
            </a:r>
          </a:p>
          <a:p>
            <a:r>
              <a:rPr lang="en-US" dirty="0"/>
              <a:t>Preview of 802.1CQ presentation to 802.11 ARC and 802.15</a:t>
            </a:r>
          </a:p>
          <a:p>
            <a:r>
              <a:rPr lang="en-US" dirty="0"/>
              <a:t>Review of 802.1CQ </a:t>
            </a:r>
            <a:r>
              <a:rPr lang="en-US" dirty="0" err="1"/>
              <a:t>ToC</a:t>
            </a:r>
            <a:endParaRPr lang="en-US" dirty="0"/>
          </a:p>
          <a:p>
            <a:r>
              <a:rPr lang="en-US" dirty="0" err="1"/>
              <a:t>Nendica</a:t>
            </a:r>
            <a:r>
              <a:rPr lang="en-US" dirty="0"/>
              <a:t> related contributions review</a:t>
            </a:r>
          </a:p>
          <a:p>
            <a:r>
              <a:rPr lang="en-US" dirty="0"/>
              <a:t>Potential new project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799132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c-16-0170-03-00EC-802-ec-motion-template.pptx" id="{601891C7-3F05-1041-A9B2-25B4A921DE90}" vid="{82690A4E-E8B2-D544-B718-5DEDB25A1F7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4619</TotalTime>
  <Words>2537</Words>
  <Application>Microsoft Macintosh PowerPoint</Application>
  <PresentationFormat>On-screen Show (4:3)</PresentationFormat>
  <Paragraphs>402</Paragraphs>
  <Slides>29</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29</vt:i4>
      </vt:variant>
    </vt:vector>
  </HeadingPairs>
  <TitlesOfParts>
    <vt:vector size="36" baseType="lpstr">
      <vt:lpstr>ＭＳ Ｐゴシック</vt:lpstr>
      <vt:lpstr>Arial</vt:lpstr>
      <vt:lpstr>Helvetica</vt:lpstr>
      <vt:lpstr>Times</vt:lpstr>
      <vt:lpstr>Times New Roman</vt:lpstr>
      <vt:lpstr>Template</vt:lpstr>
      <vt:lpstr>Title slide</vt:lpstr>
      <vt:lpstr>IEEE 802.1 OmniRAN TG November 2018 F2F Meeting Bangkok, Thailand</vt:lpstr>
      <vt:lpstr>November 2018 F2F Meeting</vt:lpstr>
      <vt:lpstr>Nov 2018 Agenda Graphics</vt:lpstr>
      <vt:lpstr>Agenda proposal for November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Nov 2018 F2F</vt:lpstr>
      <vt:lpstr>Schedules</vt:lpstr>
      <vt:lpstr>Business #2</vt:lpstr>
      <vt:lpstr>802.24 “Network Integration” action item</vt:lpstr>
      <vt:lpstr>Liaison letter from ITU-T JCA-IMT2020 Glenn Parson assigned creation of response proposal to OmniRAN TG</vt:lpstr>
      <vt:lpstr>Business #3</vt:lpstr>
      <vt:lpstr>Business #4</vt:lpstr>
      <vt:lpstr>Motion</vt:lpstr>
      <vt:lpstr>Supporting information P802.1CF</vt:lpstr>
      <vt:lpstr>Supporting information P802.1CF</vt:lpstr>
      <vt:lpstr>‘must-be-satisfied’ comments of Disapprove vote</vt:lpstr>
      <vt:lpstr>‘must-be-satisfied’ comments of Disapprove vote</vt:lpstr>
      <vt:lpstr>‘must-be-satisfied’ comments of Disapprove vote</vt:lpstr>
      <vt:lpstr>‘must-be-satisfied’ comments of Disapprove vote</vt:lpstr>
      <vt:lpstr>‘must-be-satisfied’ comments of Disapprove vote</vt:lpstr>
      <vt:lpstr>Business #5</vt:lpstr>
      <vt:lpstr>Business #6</vt:lpstr>
      <vt:lpstr>Business #6</vt:lpstr>
      <vt:lpstr>Motion</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459</cp:revision>
  <cp:lastPrinted>1998-02-10T13:28:06Z</cp:lastPrinted>
  <dcterms:created xsi:type="dcterms:W3CDTF">2011-12-30T17:06:23Z</dcterms:created>
  <dcterms:modified xsi:type="dcterms:W3CDTF">2018-11-15T08:55:53Z</dcterms:modified>
</cp:coreProperties>
</file>