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4" r:id="rId14"/>
    <p:sldId id="325" r:id="rId15"/>
    <p:sldId id="326"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82" autoAdjust="0"/>
    <p:restoredTop sz="95604" autoAdjust="0"/>
  </p:normalViewPr>
  <p:slideViewPr>
    <p:cSldViewPr>
      <p:cViewPr varScale="1">
        <p:scale>
          <a:sx n="71" d="100"/>
          <a:sy n="71" d="100"/>
        </p:scale>
        <p:origin x="84" y="2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87777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omniran-18-0082-00-00TG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omniran/dcn/18/omniran-18-0081-00-00TG-sep-25th-confcall-minute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omniran/dcn/18/omniran-18-0070-04-CF00-d2-2-initial-sponsor-ballot-comments.xls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5870aa8064097f76d92f2cc5bb25eadd"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tandards.ieee.org/about/policies/bylaws/index.html"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October 9</a:t>
            </a:r>
            <a:r>
              <a:rPr lang="en-US" baseline="30000" dirty="0"/>
              <a:t>th</a:t>
            </a:r>
            <a:r>
              <a:rPr lang="en-US" dirty="0"/>
              <a:t> , 2018 Conference Call</a:t>
            </a:r>
          </a:p>
        </p:txBody>
      </p:sp>
      <p:sp>
        <p:nvSpPr>
          <p:cNvPr id="3" name="Subtitle 2"/>
          <p:cNvSpPr>
            <a:spLocks noGrp="1"/>
          </p:cNvSpPr>
          <p:nvPr>
            <p:ph type="subTitle" idx="1"/>
          </p:nvPr>
        </p:nvSpPr>
        <p:spPr/>
        <p:txBody>
          <a:bodyPr/>
          <a:lstStyle/>
          <a:p>
            <a:r>
              <a:rPr lang="en-US" dirty="0"/>
              <a:t>2018-10-08</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fontScale="92500" lnSpcReduction="20000"/>
          </a:bodyPr>
          <a:lstStyle/>
          <a:p>
            <a:r>
              <a:rPr lang="en-US" dirty="0"/>
              <a:t>Minutes</a:t>
            </a:r>
          </a:p>
          <a:p>
            <a:r>
              <a:rPr lang="en-US" dirty="0"/>
              <a:t>Reports</a:t>
            </a:r>
          </a:p>
          <a:p>
            <a:r>
              <a:rPr lang="en-US" dirty="0"/>
              <a:t>Review and discussion of 802.1CQ related contributions</a:t>
            </a:r>
          </a:p>
          <a:p>
            <a:r>
              <a:rPr lang="en-US" dirty="0"/>
              <a:t>Conclusion on text proposals for open 802.1CF sponsor ballot comments</a:t>
            </a:r>
          </a:p>
          <a:p>
            <a:r>
              <a:rPr lang="en-US" dirty="0"/>
              <a:t>P802.1CF-D3.0 revision and recirculation</a:t>
            </a:r>
          </a:p>
          <a:p>
            <a:r>
              <a:rPr lang="en-US" dirty="0"/>
              <a:t>Plans and agenda proposal for the Nov plenary</a:t>
            </a:r>
          </a:p>
          <a:p>
            <a:r>
              <a:rPr lang="en-US" dirty="0"/>
              <a:t>Next meeting</a:t>
            </a:r>
          </a:p>
          <a:p>
            <a:r>
              <a:rPr lang="en-US" dirty="0"/>
              <a:t>AOB</a:t>
            </a:r>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a:bodyPr>
          <a:lstStyle/>
          <a:p>
            <a:r>
              <a:rPr lang="en-US" dirty="0"/>
              <a:t>Minutes</a:t>
            </a:r>
          </a:p>
          <a:p>
            <a:pPr lvl="1"/>
            <a:r>
              <a:rPr lang="en-US" dirty="0">
                <a:hlinkClick r:id="rId2"/>
              </a:rPr>
              <a:t>https://mentor.ieee.org/omniran/dcn/18/omniran-18-0081-00-00TG-sep-25th-confcall-minutes.docx</a:t>
            </a:r>
            <a:endParaRPr lang="en-US" dirty="0"/>
          </a:p>
          <a:p>
            <a:pPr lvl="2"/>
            <a:r>
              <a:rPr lang="en-US" dirty="0"/>
              <a:t>Review ..</a:t>
            </a:r>
          </a:p>
          <a:p>
            <a:r>
              <a:rPr lang="en-US" dirty="0"/>
              <a:t>Reports</a:t>
            </a:r>
          </a:p>
          <a:p>
            <a:pPr lvl="1"/>
            <a:r>
              <a:rPr lang="en-US" dirty="0"/>
              <a:t>..</a:t>
            </a:r>
          </a:p>
          <a:p>
            <a:pPr lvl="2"/>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dirty="0"/>
              <a:t>Review and discussion of 802.11aq based proposal for 802.1CQ</a:t>
            </a:r>
          </a:p>
          <a:p>
            <a:pPr lvl="1"/>
            <a:r>
              <a:rPr lang="en-US" dirty="0"/>
              <a:t>No new contribution available</a:t>
            </a:r>
          </a:p>
          <a:p>
            <a:r>
              <a:rPr lang="en-US" dirty="0"/>
              <a:t>Conclusion on text proposals for open 802.1CF sponsor ballot comments</a:t>
            </a:r>
          </a:p>
          <a:p>
            <a:pPr lvl="1"/>
            <a:r>
              <a:rPr lang="en-US" dirty="0"/>
              <a:t>Latest comments spreadsheet</a:t>
            </a:r>
            <a:br>
              <a:rPr lang="en-US" dirty="0"/>
            </a:br>
            <a:r>
              <a:rPr lang="en-US" dirty="0">
                <a:hlinkClick r:id="rId2"/>
              </a:rPr>
              <a:t>https://mentor.ieee.org/omniran/dcn/18/omniran-18-0070-04-CF00-d2-2-initial-sponsor-ballot-comments.xlsx</a:t>
            </a:r>
            <a:endParaRPr lang="en-US" dirty="0"/>
          </a:p>
          <a:p>
            <a:pPr lvl="1"/>
            <a:r>
              <a:rPr lang="en-US" dirty="0"/>
              <a:t>..</a:t>
            </a:r>
          </a:p>
          <a:p>
            <a:pPr lvl="1"/>
            <a:endParaRPr lang="en-US" dirty="0"/>
          </a:p>
          <a:p>
            <a:pPr lvl="1"/>
            <a:endParaRPr lang="en-US" dirty="0"/>
          </a:p>
          <a:p>
            <a:endParaRPr lang="de-DE" dirty="0"/>
          </a:p>
          <a:p>
            <a:pPr lvl="1"/>
            <a:endParaRPr lang="de-DE" dirty="0"/>
          </a:p>
          <a:p>
            <a:pPr lvl="1"/>
            <a:endParaRPr lang="en-US" dirty="0"/>
          </a:p>
          <a:p>
            <a:pPr lvl="1"/>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p:txBody>
          <a:bodyPr>
            <a:normAutofit fontScale="92500" lnSpcReduction="20000"/>
          </a:bodyPr>
          <a:lstStyle/>
          <a:p>
            <a:r>
              <a:rPr lang="en-US" dirty="0"/>
              <a:t>P802.1CF-D3.0 revision and recirculation</a:t>
            </a:r>
          </a:p>
          <a:p>
            <a:pPr lvl="1"/>
            <a:r>
              <a:rPr lang="en-US" dirty="0"/>
              <a:t>..</a:t>
            </a:r>
          </a:p>
          <a:p>
            <a:r>
              <a:rPr lang="en-US" dirty="0"/>
              <a:t>Plans and agenda proposal for the Nov plenary</a:t>
            </a:r>
          </a:p>
          <a:p>
            <a:pPr lvl="1"/>
            <a:r>
              <a:rPr lang="en-US" dirty="0"/>
              <a:t>See following two slides</a:t>
            </a:r>
          </a:p>
          <a:p>
            <a:r>
              <a:rPr lang="en-US" dirty="0"/>
              <a:t>Next meeting</a:t>
            </a:r>
          </a:p>
          <a:p>
            <a:pPr lvl="1"/>
            <a:r>
              <a:rPr lang="en-US" dirty="0"/>
              <a:t>F2F meeting at Bangkok 802 plenary on Nov 12</a:t>
            </a:r>
            <a:r>
              <a:rPr lang="en-US" baseline="30000" dirty="0"/>
              <a:t>th</a:t>
            </a:r>
            <a:r>
              <a:rPr lang="en-US" dirty="0"/>
              <a:t> </a:t>
            </a:r>
          </a:p>
          <a:p>
            <a:r>
              <a:rPr lang="en-US" dirty="0"/>
              <a:t>AOB</a:t>
            </a:r>
          </a:p>
          <a:p>
            <a:pPr lvl="1"/>
            <a:r>
              <a:rPr lang="en-US" dirty="0"/>
              <a:t>NONE</a:t>
            </a:r>
          </a:p>
          <a:p>
            <a:pPr marL="0" indent="0">
              <a:buNone/>
            </a:pPr>
            <a:r>
              <a:rPr lang="en-US" dirty="0"/>
              <a:t>Adjourned by chair at .. AM ET.</a:t>
            </a:r>
          </a:p>
        </p:txBody>
      </p:sp>
    </p:spTree>
    <p:extLst>
      <p:ext uri="{BB962C8B-B14F-4D97-AF65-F5344CB8AC3E}">
        <p14:creationId xmlns:p14="http://schemas.microsoft.com/office/powerpoint/2010/main" val="355004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Nov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548238597"/>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Mon 11/12</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Tue 11/13</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Wed 11/14</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Thu</a:t>
                      </a:r>
                      <a:r>
                        <a:rPr lang="en-US" sz="1800" baseline="0" dirty="0">
                          <a:solidFill>
                            <a:schemeClr val="tx2"/>
                          </a:solidFill>
                        </a:rPr>
                        <a:t> 11</a:t>
                      </a:r>
                      <a:r>
                        <a:rPr lang="en-US" sz="1800" dirty="0">
                          <a:solidFill>
                            <a:schemeClr val="tx2"/>
                          </a:solidFill>
                        </a:rPr>
                        <a:t>/15</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Fri 11/16</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r>
                        <a:rPr lang="en-US" sz="1100" dirty="0"/>
                        <a:t>802.11 WNG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85725" indent="-85725">
                        <a:buFont typeface="Arial" panose="020B0604020202020204" pitchFamily="34" charset="0"/>
                        <a:buNone/>
                      </a:pPr>
                      <a:endParaRPr lang="en-US" sz="11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r>
                        <a:rPr lang="de-DE" sz="1200" dirty="0"/>
                        <a:t>802.11 </a:t>
                      </a:r>
                      <a:r>
                        <a:rPr lang="de-DE" sz="1200" dirty="0" err="1"/>
                        <a:t>Closing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1"/>
                  </a:ext>
                </a:extLst>
              </a:tr>
              <a:tr h="227133">
                <a:tc>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921378">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a:t>
                      </a:r>
                      <a:br>
                        <a:rPr lang="en-US" sz="1400" dirty="0"/>
                      </a:br>
                      <a:r>
                        <a:rPr lang="en-US" sz="1400" dirty="0"/>
                        <a:t>Opening Plenary</a:t>
                      </a:r>
                    </a:p>
                    <a:p>
                      <a:pPr marL="0" indent="0">
                        <a:buFont typeface="Arial" panose="020B0604020202020204" pitchFamily="34" charset="0"/>
                        <a:buNone/>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802.11/802.15 </a:t>
                      </a:r>
                      <a:br>
                        <a:rPr lang="en-US" sz="1200" dirty="0"/>
                      </a:br>
                      <a:r>
                        <a:rPr lang="en-US" sz="1200" dirty="0"/>
                        <a:t>Mid-week Plenaries</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marL="85725" indent="-85725">
                        <a:buFont typeface="Arial" pitchFamily="34" charset="0"/>
                        <a:buNone/>
                      </a:pPr>
                      <a:r>
                        <a:rPr lang="en-US" sz="1200" dirty="0"/>
                        <a:t>OmniRAN</a:t>
                      </a:r>
                      <a:r>
                        <a:rPr lang="en-US" sz="1200" baseline="0" dirty="0"/>
                        <a:t> closing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9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02320">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a:t>802 EC Closing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5"/>
                  </a:ext>
                </a:extLst>
              </a:tr>
              <a:tr h="91000">
                <a:tc rowSpan="2">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rowSpan="2">
                  <a:txBody>
                    <a:bodyPr/>
                    <a:lstStyle/>
                    <a:p>
                      <a:endParaRPr lang="en-US" sz="1200" dirty="0"/>
                    </a:p>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rowSpan="4">
                  <a:txBody>
                    <a:bodyPr/>
                    <a:lstStyle/>
                    <a:p>
                      <a:r>
                        <a:rPr lang="en-US" sz="1400" dirty="0"/>
                        <a:t>802.1</a:t>
                      </a:r>
                      <a:br>
                        <a:rPr lang="en-US" sz="1400" dirty="0"/>
                      </a:br>
                      <a:r>
                        <a:rPr lang="en-US" sz="1400" dirty="0"/>
                        <a:t>Closing Plenary</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vMerge="1">
                  <a:txBody>
                    <a:bodyPr/>
                    <a:lstStyle/>
                    <a:p>
                      <a:endParaRPr lang="en-US"/>
                    </a:p>
                  </a:txBody>
                  <a:tcPr/>
                </a:tc>
                <a:extLst>
                  <a:ext uri="{0D108BD9-81ED-4DB2-BD59-A6C34878D82A}">
                    <a16:rowId xmlns:a16="http://schemas.microsoft.com/office/drawing/2014/main" val="10006"/>
                  </a:ext>
                </a:extLst>
              </a:tr>
              <a:tr h="457200">
                <a:tc vMerge="1">
                  <a:txBody>
                    <a:bodyPr/>
                    <a:lstStyle/>
                    <a:p>
                      <a:endParaRPr lang="en-US"/>
                    </a:p>
                  </a:txBody>
                  <a:tcPr/>
                </a:tc>
                <a:tc>
                  <a:txBody>
                    <a:bodyPr/>
                    <a:lstStyle/>
                    <a:p>
                      <a:r>
                        <a:rPr lang="en-US" sz="1200" dirty="0"/>
                        <a:t>OmniRAN opening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7"/>
                  </a:ext>
                </a:extLst>
              </a:tr>
              <a:tr h="214693">
                <a:tc>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Tutorials</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en-US" sz="1200" dirty="0"/>
                        <a:t>Joint 802.1/802.15</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ICA NEND</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944926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November 2018 F2F</a:t>
            </a:r>
          </a:p>
        </p:txBody>
      </p:sp>
      <p:sp>
        <p:nvSpPr>
          <p:cNvPr id="3" name="Content Placeholder 2"/>
          <p:cNvSpPr>
            <a:spLocks noGrp="1"/>
          </p:cNvSpPr>
          <p:nvPr>
            <p:ph idx="1"/>
          </p:nvPr>
        </p:nvSpPr>
        <p:spPr/>
        <p:txBody>
          <a:bodyPr>
            <a:normAutofit fontScale="70000" lnSpcReduction="20000"/>
          </a:bodyPr>
          <a:lstStyle/>
          <a:p>
            <a:r>
              <a:rPr lang="en-US" dirty="0"/>
              <a:t>Review of minutes</a:t>
            </a:r>
          </a:p>
          <a:p>
            <a:r>
              <a:rPr lang="en-US" dirty="0"/>
              <a:t>Reports</a:t>
            </a:r>
          </a:p>
          <a:p>
            <a:r>
              <a:rPr lang="en-US" dirty="0"/>
              <a:t>Result of P802.1CF sponsor ballot recirculation</a:t>
            </a:r>
          </a:p>
          <a:p>
            <a:r>
              <a:rPr lang="en-US" dirty="0"/>
              <a:t>Comment resolution of P802.1CF sponsor ballot recirculation</a:t>
            </a:r>
          </a:p>
          <a:p>
            <a:r>
              <a:rPr lang="en-US" dirty="0"/>
              <a:t>Plan and motions for proceeding and project conclusion</a:t>
            </a:r>
          </a:p>
          <a:p>
            <a:r>
              <a:rPr lang="en-US" dirty="0"/>
              <a:t>P802.1CQ contributions and discussions</a:t>
            </a:r>
          </a:p>
          <a:p>
            <a:r>
              <a:rPr lang="en-US" dirty="0"/>
              <a:t>NEND ICA related contributions review</a:t>
            </a:r>
          </a:p>
          <a:p>
            <a:r>
              <a:rPr lang="en-US" dirty="0"/>
              <a:t>Potential new project for OmniRAN TG</a:t>
            </a:r>
          </a:p>
          <a:p>
            <a:r>
              <a:rPr lang="en-US" dirty="0"/>
              <a:t>Conference calls until March 2019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1778625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Tuesday, October 9</a:t>
            </a:r>
            <a:r>
              <a:rPr lang="en-GB" baseline="30000" dirty="0"/>
              <a:t>th</a:t>
            </a:r>
            <a:r>
              <a:rPr lang="en-GB" dirty="0"/>
              <a:t> </a:t>
            </a:r>
            <a:r>
              <a:rPr lang="en-US" dirty="0"/>
              <a:t>, 2018 at 09:30-11:00am ET</a:t>
            </a:r>
          </a:p>
          <a:p>
            <a:endParaRPr lang="en-US" dirty="0"/>
          </a:p>
          <a:p>
            <a:r>
              <a:rPr lang="en-US" dirty="0"/>
              <a:t>Join WebEx meeting</a:t>
            </a:r>
          </a:p>
          <a:p>
            <a:pPr lvl="1"/>
            <a:r>
              <a:rPr lang="en-US" u="sng" dirty="0">
                <a:hlinkClick r:id="rId3"/>
              </a:rPr>
              <a:t>https://nokiameetings.webex.com/nokiameetings/j.php?MTID=m5870aa8064097f76d92f2cc5bb25eadd</a:t>
            </a:r>
            <a:endParaRPr lang="en-US" u="sng" dirty="0"/>
          </a:p>
          <a:p>
            <a:pPr lvl="1"/>
            <a:r>
              <a:rPr lang="en-US" dirty="0"/>
              <a:t>Meeting number: </a:t>
            </a:r>
            <a:r>
              <a:rPr lang="en-US" altLang="en-US" dirty="0">
                <a:latin typeface="Arial Unicode MS"/>
              </a:rPr>
              <a:t>954 072 271</a:t>
            </a:r>
            <a:r>
              <a:rPr lang="en-US" dirty="0"/>
              <a:t> </a:t>
            </a:r>
          </a:p>
          <a:p>
            <a:pPr lvl="1"/>
            <a:r>
              <a:rPr lang="en-US" dirty="0"/>
              <a:t>Meeting password: OmniRAN</a:t>
            </a:r>
          </a:p>
          <a:p>
            <a:pPr lvl="1"/>
            <a:endParaRPr lang="en-US" dirty="0"/>
          </a:p>
          <a:p>
            <a:r>
              <a:rPr lang="en-US" dirty="0"/>
              <a:t>Join by phone </a:t>
            </a:r>
          </a:p>
          <a:p>
            <a:pPr lvl="1"/>
            <a:r>
              <a:rPr lang="en-US" dirty="0"/>
              <a:t>+1 972 445 9814 US Dallas </a:t>
            </a:r>
          </a:p>
          <a:p>
            <a:pPr lvl="1"/>
            <a:r>
              <a:rPr lang="en-US" dirty="0"/>
              <a:t>+44 2036087616 UK London </a:t>
            </a:r>
          </a:p>
          <a:p>
            <a:pPr lvl="1"/>
            <a:r>
              <a:rPr lang="en-US" dirty="0"/>
              <a:t>+86 1084056120, +86 1058965333 China Beijing</a:t>
            </a:r>
          </a:p>
          <a:p>
            <a:pPr lvl="1"/>
            <a:r>
              <a:rPr lang="en-US" dirty="0"/>
              <a:t>Access code: </a:t>
            </a:r>
            <a:r>
              <a:rPr lang="en-US" altLang="en-US" dirty="0">
                <a:latin typeface="Arial Unicode MS"/>
              </a:rPr>
              <a:t>954 072 271</a:t>
            </a:r>
            <a:r>
              <a:rPr lang="en-US" dirty="0"/>
              <a:t> </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
        <p:nvSpPr>
          <p:cNvPr id="3" name="Rectangle 2">
            <a:extLst>
              <a:ext uri="{FF2B5EF4-FFF2-40B4-BE49-F238E27FC236}">
                <a16:creationId xmlns:a16="http://schemas.microsoft.com/office/drawing/2014/main" id="{B514501E-FFB1-40E4-991C-924835E900F3}"/>
              </a:ext>
            </a:extLst>
          </p:cNvPr>
          <p:cNvSpPr>
            <a:spLocks noChangeArrowheads="1"/>
          </p:cNvSpPr>
          <p:nvPr/>
        </p:nvSpPr>
        <p:spPr bwMode="auto">
          <a:xfrm>
            <a:off x="0" y="105489"/>
            <a:ext cx="21993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Unicode MS"/>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fontScale="85000" lnSpcReduction="10000"/>
          </a:bodyPr>
          <a:lstStyle/>
          <a:p>
            <a:r>
              <a:rPr lang="en-US" dirty="0"/>
              <a:t>Minutes</a:t>
            </a:r>
          </a:p>
          <a:p>
            <a:r>
              <a:rPr lang="en-US" dirty="0"/>
              <a:t>Reports</a:t>
            </a:r>
          </a:p>
          <a:p>
            <a:r>
              <a:rPr lang="en-US" dirty="0"/>
              <a:t>Review and discussion of 802.1CQ related contributions</a:t>
            </a:r>
          </a:p>
          <a:p>
            <a:r>
              <a:rPr lang="en-US" dirty="0"/>
              <a:t>Conclusion on text proposals for open 802.1CF sponsor ballot comments</a:t>
            </a:r>
          </a:p>
          <a:p>
            <a:r>
              <a:rPr lang="en-US" dirty="0"/>
              <a:t>P802.1CF-D3.0 revision and recirculation</a:t>
            </a:r>
          </a:p>
          <a:p>
            <a:r>
              <a:rPr lang="en-US" dirty="0"/>
              <a:t>Plans and agenda proposal for the Nov plenary</a:t>
            </a:r>
          </a:p>
          <a:p>
            <a:r>
              <a:rPr lang="en-US" dirty="0"/>
              <a:t>Next meeting</a:t>
            </a:r>
          </a:p>
          <a:p>
            <a:r>
              <a:rPr lang="en-US" dirty="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a:rPr>
              <a:t>https://standards.ieee.org/about/policies/bylaws/index.html</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lnSpcReduction="10000"/>
          </a:bodyPr>
          <a:lstStyle/>
          <a:p>
            <a:r>
              <a:rPr lang="en-GB" sz="2400" dirty="0"/>
              <a:t>Call Meeting to Order</a:t>
            </a:r>
          </a:p>
          <a:p>
            <a:pPr lvl="1"/>
            <a:r>
              <a:rPr lang="en-GB" sz="2000" dirty="0"/>
              <a:t>Chair called meeting to order at .. AM ET</a:t>
            </a:r>
          </a:p>
          <a:p>
            <a:r>
              <a:rPr lang="en-GB" sz="2400" dirty="0"/>
              <a:t>Minutes taker:</a:t>
            </a:r>
          </a:p>
          <a:p>
            <a:pPr lvl="1"/>
            <a:r>
              <a:rPr lang="en-GB" sz="2000" dirty="0"/>
              <a:t>.. is taking notes.</a:t>
            </a:r>
          </a:p>
          <a:p>
            <a:r>
              <a:rPr lang="en-GB" sz="2400" dirty="0"/>
              <a:t>Mandatory slides</a:t>
            </a:r>
          </a:p>
          <a:p>
            <a:pPr lvl="1"/>
            <a:r>
              <a:rPr lang="en-GB" sz="2000" dirty="0"/>
              <a:t>Mandatory slides were presented, .. IPR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18090905"/>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a:solidFill>
                            <a:schemeClr val="tx1"/>
                          </a:solidFill>
                          <a:effectLst/>
                          <a:latin typeface="+mn-lt"/>
                        </a:rPr>
                        <a:t> Wang</a:t>
                      </a:r>
                    </a:p>
                  </a:txBody>
                  <a:tcPr marL="73025" marR="73025" marT="0" marB="0" anchor="ctr"/>
                </a:tc>
                <a:tc>
                  <a:txBody>
                    <a:bodyPr/>
                    <a:lstStyle/>
                    <a:p>
                      <a:pPr algn="just">
                        <a:spcAft>
                          <a:spcPts val="300"/>
                        </a:spcAft>
                      </a:pPr>
                      <a:r>
                        <a:rPr lang="en-US" sz="1400" dirty="0">
                          <a:solidFill>
                            <a:schemeClr val="tx1"/>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a:solidFill>
                            <a:schemeClr val="tx1"/>
                          </a:solidFill>
                          <a:effectLst/>
                          <a:latin typeface="+mn-lt"/>
                        </a:rPr>
                        <a:t>Walter Pienciak</a:t>
                      </a:r>
                    </a:p>
                  </a:txBody>
                  <a:tcPr marL="73025" marR="73025" marT="0" marB="0" anchor="ctr"/>
                </a:tc>
                <a:tc>
                  <a:txBody>
                    <a:bodyPr/>
                    <a:lstStyle/>
                    <a:p>
                      <a:pPr algn="just">
                        <a:spcAft>
                          <a:spcPts val="300"/>
                        </a:spcAft>
                      </a:pPr>
                      <a:r>
                        <a:rPr lang="en-US" sz="1400" dirty="0">
                          <a:solidFill>
                            <a:schemeClr val="tx1"/>
                          </a:solidFill>
                          <a:effectLst/>
                          <a:latin typeface="+mn-lt"/>
                        </a:rPr>
                        <a:t>Adv. Cog. Arch.</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bg1">
                              <a:lumMod val="85000"/>
                            </a:schemeClr>
                          </a:solidFill>
                          <a:effectLst/>
                          <a:latin typeface="+mn-lt"/>
                        </a:rPr>
                        <a:t>Antonio de la Oliva</a:t>
                      </a: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UC3M</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bg1">
                              <a:lumMod val="85000"/>
                            </a:schemeClr>
                          </a:solidFill>
                          <a:effectLst/>
                          <a:latin typeface="+mn-lt"/>
                        </a:rPr>
                        <a:t>Nader Zein </a:t>
                      </a: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bg1">
                              <a:lumMod val="85000"/>
                            </a:schemeClr>
                          </a:solidFill>
                          <a:effectLst/>
                          <a:latin typeface="+mn-lt"/>
                        </a:rPr>
                        <a:t>NEC</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3193</TotalTime>
  <Words>1140</Words>
  <Application>Microsoft Office PowerPoint</Application>
  <PresentationFormat>On-screen Show (4:3)</PresentationFormat>
  <Paragraphs>188</Paragraphs>
  <Slides>15</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ＭＳ Ｐゴシック</vt:lpstr>
      <vt:lpstr>Arial</vt:lpstr>
      <vt:lpstr>Arial Unicode MS</vt:lpstr>
      <vt:lpstr>Helvetica</vt:lpstr>
      <vt:lpstr>Times</vt:lpstr>
      <vt:lpstr>Times New Roman</vt:lpstr>
      <vt:lpstr>Template</vt:lpstr>
      <vt:lpstr>IEEE 802.1 OmniRAN TG October 9th , 2018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lpstr>Nov 2018 Agenda Graphics</vt:lpstr>
      <vt:lpstr>Agenda proposal for November 2018 F2F</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489</cp:revision>
  <cp:lastPrinted>1998-02-10T13:28:06Z</cp:lastPrinted>
  <dcterms:created xsi:type="dcterms:W3CDTF">2011-12-30T17:06:23Z</dcterms:created>
  <dcterms:modified xsi:type="dcterms:W3CDTF">2018-10-09T06:53:00Z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aa2129-79ec-42c0-bfac-e5b7a0374572_Enabled">
    <vt:lpwstr>True</vt:lpwstr>
  </property>
  <property fmtid="{D5CDD505-2E9C-101B-9397-08002B2CF9AE}" pid="3" name="MSIP_Label_b1aa2129-79ec-42c0-bfac-e5b7a0374572_SiteId">
    <vt:lpwstr>5d471751-9675-428d-917b-70f44f9630b0</vt:lpwstr>
  </property>
  <property fmtid="{D5CDD505-2E9C-101B-9397-08002B2CF9AE}" pid="4" name="MSIP_Label_b1aa2129-79ec-42c0-bfac-e5b7a0374572_Ref">
    <vt:lpwstr>https://api.informationprotection.azure.com/api/5d471751-9675-428d-917b-70f44f9630b0</vt:lpwstr>
  </property>
  <property fmtid="{D5CDD505-2E9C-101B-9397-08002B2CF9AE}" pid="5" name="MSIP_Label_b1aa2129-79ec-42c0-bfac-e5b7a0374572_Owner">
    <vt:lpwstr>maximilian.riegel@nokia.com</vt:lpwstr>
  </property>
  <property fmtid="{D5CDD505-2E9C-101B-9397-08002B2CF9AE}" pid="6" name="MSIP_Label_b1aa2129-79ec-42c0-bfac-e5b7a0374572_SetDate">
    <vt:lpwstr>2018-04-12T22:20:24.4853183+02:00</vt:lpwstr>
  </property>
  <property fmtid="{D5CDD505-2E9C-101B-9397-08002B2CF9AE}" pid="7" name="MSIP_Label_b1aa2129-79ec-42c0-bfac-e5b7a0374572_Name">
    <vt:lpwstr>Public</vt:lpwstr>
  </property>
  <property fmtid="{D5CDD505-2E9C-101B-9397-08002B2CF9AE}" pid="8" name="MSIP_Label_b1aa2129-79ec-42c0-bfac-e5b7a0374572_Application">
    <vt:lpwstr>Microsoft Azure Information Protection</vt:lpwstr>
  </property>
  <property fmtid="{D5CDD505-2E9C-101B-9397-08002B2CF9AE}" pid="9" name="MSIP_Label_b1aa2129-79ec-42c0-bfac-e5b7a0374572_Extended_MSFT_Method">
    <vt:lpwstr>Manual</vt:lpwstr>
  </property>
  <property fmtid="{D5CDD505-2E9C-101B-9397-08002B2CF9AE}" pid="10" name="Sensitivity">
    <vt:lpwstr>Public</vt:lpwstr>
  </property>
</Properties>
</file>