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2" r:id="rId2"/>
    <p:sldId id="298" r:id="rId3"/>
    <p:sldId id="365" r:id="rId4"/>
    <p:sldId id="364" r:id="rId5"/>
    <p:sldId id="346" r:id="rId6"/>
    <p:sldId id="347" r:id="rId7"/>
    <p:sldId id="348" r:id="rId8"/>
    <p:sldId id="349" r:id="rId9"/>
    <p:sldId id="320" r:id="rId10"/>
    <p:sldId id="331" r:id="rId11"/>
    <p:sldId id="366" r:id="rId12"/>
    <p:sldId id="309" r:id="rId13"/>
    <p:sldId id="332" r:id="rId14"/>
    <p:sldId id="367" r:id="rId15"/>
    <p:sldId id="344" r:id="rId16"/>
    <p:sldId id="351" r:id="rId17"/>
    <p:sldId id="345" r:id="rId18"/>
    <p:sldId id="336"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654" autoAdjust="0"/>
    <p:restoredTop sz="95662" autoAdjust="0"/>
  </p:normalViewPr>
  <p:slideViewPr>
    <p:cSldViewPr>
      <p:cViewPr varScale="1">
        <p:scale>
          <a:sx n="103" d="100"/>
          <a:sy n="103" d="100"/>
        </p:scale>
        <p:origin x="1800"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8</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6141320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48474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544237" y="76200"/>
            <a:ext cx="2371163" cy="307777"/>
          </a:xfrm>
          <a:prstGeom prst="rect">
            <a:avLst/>
          </a:prstGeom>
        </p:spPr>
        <p:txBody>
          <a:bodyPr wrap="none">
            <a:spAutoFit/>
          </a:bodyPr>
          <a:lstStyle/>
          <a:p>
            <a:pPr algn="r"/>
            <a:r>
              <a:rPr lang="en-US" sz="1400" b="1" dirty="0">
                <a:effectLst/>
                <a:latin typeface="+mj-lt"/>
              </a:rPr>
              <a:t>omniran-18-0067-03-00TG</a:t>
            </a:r>
            <a:endParaRPr lang="en-US" sz="1400" b="1" dirty="0">
              <a:latin typeface="+mj-lt"/>
            </a:endParaRP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8/omniran-18-0068-00-00TG-jul-30th-confcall-minutes.docx" TargetMode="External"/><Relationship Id="rId2" Type="http://schemas.openxmlformats.org/officeDocument/2006/relationships/hyperlink" Target="https://mentor.ieee.org/omniran/dcn/18/omniran-18-0064-00-00TG-jul-2018-f2f-meeting-minutes.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omniran/dcn/18/omniran-18-0070-00-CF00-d2-2-initial-sponsor-ballot-comments.xlsx" TargetMode="External"/><Relationship Id="rId2" Type="http://schemas.openxmlformats.org/officeDocument/2006/relationships/hyperlink" Target="https://mentor.ieee.org/802.11/dcn/13/11-13-0230-03-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omniran/dcn/18/omniran-18-0073-00-CF00-d2-2-comment-resolution-proposals.docx" TargetMode="External"/><Relationship Id="rId5" Type="http://schemas.openxmlformats.org/officeDocument/2006/relationships/hyperlink" Target="https://mentor.ieee.org/omniran/dcn/18/omniran-18-0070-02-CF00-d2-2-initial-sponsor-ballot-comments.xlsx" TargetMode="External"/><Relationship Id="rId4" Type="http://schemas.openxmlformats.org/officeDocument/2006/relationships/hyperlink" Target="https://mentor.ieee.org/omniran/dcn/18/omniran-18-0070-01-CF00-d2-2-initial-sponsor-ballot-comments.xlsx"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omniran/dcn/18/omniran-18-0071-00-CQ00-proposal-for-mac-address-distribution-in-ieee-802-11-networks-using-the-mechanisms-of-ieee-802-11aq-pre-association-discovery.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omniran/dcn/18/omniran-18-0072-00-00ic-data-attributes-for-qos-control-in-factory-scenario.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omniran/dcn/18/omniran-18-0075-00-00TG-sep-2018-report-to-ieee-802-wgs.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a:t>IEEE 802.1 OmniRAN TG</a:t>
            </a:r>
            <a:br>
              <a:rPr lang="en-US" dirty="0"/>
            </a:br>
            <a:r>
              <a:rPr lang="en-US" dirty="0"/>
              <a:t>September 2018 F2F Meeting</a:t>
            </a:r>
            <a:br>
              <a:rPr lang="en-US" dirty="0"/>
            </a:br>
            <a:r>
              <a:rPr lang="en-US" dirty="0"/>
              <a:t>Oslo, Norway</a:t>
            </a:r>
          </a:p>
        </p:txBody>
      </p:sp>
      <p:sp>
        <p:nvSpPr>
          <p:cNvPr id="3" name="Subtitle 2"/>
          <p:cNvSpPr>
            <a:spLocks noGrp="1"/>
          </p:cNvSpPr>
          <p:nvPr>
            <p:ph type="subTitle" idx="1"/>
          </p:nvPr>
        </p:nvSpPr>
        <p:spPr/>
        <p:txBody>
          <a:bodyPr/>
          <a:lstStyle/>
          <a:p>
            <a:r>
              <a:rPr lang="en-US" dirty="0"/>
              <a:t>2018-09-12</a:t>
            </a:r>
          </a:p>
          <a:p>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Business #1</a:t>
            </a:r>
          </a:p>
        </p:txBody>
      </p:sp>
      <p:sp>
        <p:nvSpPr>
          <p:cNvPr id="3" name="Content Placeholder 2"/>
          <p:cNvSpPr>
            <a:spLocks noGrp="1"/>
          </p:cNvSpPr>
          <p:nvPr>
            <p:ph idx="1"/>
          </p:nvPr>
        </p:nvSpPr>
        <p:spPr>
          <a:xfrm>
            <a:off x="457200" y="979170"/>
            <a:ext cx="8229600" cy="2068830"/>
          </a:xfrm>
        </p:spPr>
        <p:txBody>
          <a:bodyPr>
            <a:normAutofit fontScale="85000" lnSpcReduction="20000"/>
          </a:bodyPr>
          <a:lstStyle/>
          <a:p>
            <a:r>
              <a:rPr lang="en-GB" sz="2400" dirty="0"/>
              <a:t>Call Meeting to Order</a:t>
            </a:r>
          </a:p>
          <a:p>
            <a:pPr lvl="1"/>
            <a:r>
              <a:rPr lang="en-GB" sz="2000" dirty="0"/>
              <a:t>Chair called meeting to order at 16:30</a:t>
            </a:r>
            <a:endParaRPr lang="en-GB" sz="1600" dirty="0"/>
          </a:p>
          <a:p>
            <a:r>
              <a:rPr lang="en-GB" sz="2400" dirty="0"/>
              <a:t>Minutes taker:</a:t>
            </a:r>
          </a:p>
          <a:p>
            <a:pPr lvl="1"/>
            <a:r>
              <a:rPr lang="en-GB" sz="2000" dirty="0"/>
              <a:t>Hao volunteered to take notes.</a:t>
            </a:r>
          </a:p>
          <a:p>
            <a:r>
              <a:rPr lang="en-GB" sz="2400" dirty="0"/>
              <a:t>Mandatory slides</a:t>
            </a:r>
          </a:p>
          <a:p>
            <a:pPr lvl="1"/>
            <a:r>
              <a:rPr lang="en-GB" sz="2000" dirty="0"/>
              <a:t>Mandatory slides were presented, no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195624365"/>
              </p:ext>
            </p:extLst>
          </p:nvPr>
        </p:nvGraphicFramePr>
        <p:xfrm>
          <a:off x="877956" y="2971800"/>
          <a:ext cx="7620001" cy="347472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790537">
                  <a:extLst>
                    <a:ext uri="{9D8B030D-6E8A-4147-A177-3AD203B41FA5}">
                      <a16:colId xmlns:a16="http://schemas.microsoft.com/office/drawing/2014/main" val="20003"/>
                    </a:ext>
                  </a:extLst>
                </a:gridCol>
                <a:gridCol w="194475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a:solidFill>
                            <a:schemeClr val="tx1"/>
                          </a:solidFill>
                          <a:latin typeface="+mn-lt"/>
                        </a:rPr>
                        <a:t>Nokia</a:t>
                      </a:r>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l">
                        <a:spcAft>
                          <a:spcPts val="300"/>
                        </a:spcAft>
                      </a:pPr>
                      <a:r>
                        <a:rPr lang="en-US" sz="1400">
                          <a:solidFill>
                            <a:schemeClr val="tx1"/>
                          </a:solidFill>
                          <a:effectLst/>
                          <a:latin typeface="+mn-lt"/>
                        </a:rPr>
                        <a:t>Nader Zein</a:t>
                      </a:r>
                    </a:p>
                  </a:txBody>
                  <a:tcPr marL="73025" marR="73025" marT="0" marB="0" anchor="ctr"/>
                </a:tc>
                <a:tc>
                  <a:txBody>
                    <a:bodyPr/>
                    <a:lstStyle/>
                    <a:p>
                      <a:pPr algn="l">
                        <a:spcAft>
                          <a:spcPts val="300"/>
                        </a:spcAft>
                      </a:pPr>
                      <a:r>
                        <a:rPr lang="en-US" sz="1400" dirty="0">
                          <a:solidFill>
                            <a:schemeClr val="tx1"/>
                          </a:solidFill>
                          <a:effectLst/>
                          <a:latin typeface="+mn-lt"/>
                        </a:rPr>
                        <a:t>NEC Europe (NLE GmbH)</a:t>
                      </a: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a:solidFill>
                            <a:schemeClr val="tx1"/>
                          </a:solidFill>
                          <a:effectLst/>
                          <a:latin typeface="+mn-lt"/>
                        </a:rPr>
                        <a:t>Hao Wang</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a:solidFill>
                            <a:schemeClr val="tx1"/>
                          </a:solidFill>
                          <a:effectLst/>
                          <a:latin typeface="+mn-lt"/>
                        </a:rPr>
                        <a:t>Fujitsu</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l">
                        <a:spcAft>
                          <a:spcPts val="300"/>
                        </a:spcAft>
                      </a:pPr>
                      <a:r>
                        <a:rPr lang="en-US" sz="1400" dirty="0">
                          <a:solidFill>
                            <a:schemeClr val="tx1"/>
                          </a:solidFill>
                          <a:effectLst/>
                          <a:latin typeface="+mn-lt"/>
                        </a:rPr>
                        <a:t>Antonio de la Oliva</a:t>
                      </a:r>
                    </a:p>
                  </a:txBody>
                  <a:tcPr marL="73025" marR="73025" marT="0" marB="0" anchor="ctr"/>
                </a:tc>
                <a:tc>
                  <a:txBody>
                    <a:bodyPr/>
                    <a:lstStyle/>
                    <a:p>
                      <a:pPr algn="l">
                        <a:spcAft>
                          <a:spcPts val="300"/>
                        </a:spcAft>
                      </a:pPr>
                      <a:r>
                        <a:rPr lang="en-US" sz="1400" dirty="0">
                          <a:solidFill>
                            <a:schemeClr val="tx1"/>
                          </a:solidFill>
                          <a:effectLst/>
                          <a:latin typeface="+mn-lt"/>
                        </a:rPr>
                        <a:t>UC3M, IDCC</a:t>
                      </a:r>
                    </a:p>
                  </a:txBody>
                  <a:tcPr marL="73025" marR="73025" marT="0" marB="0" anchor="ctr"/>
                </a:tc>
                <a:extLst>
                  <a:ext uri="{0D108BD9-81ED-4DB2-BD59-A6C34878D82A}">
                    <a16:rowId xmlns:a16="http://schemas.microsoft.com/office/drawing/2014/main" val="10002"/>
                  </a:ext>
                </a:extLst>
              </a:tr>
              <a:tr h="292100">
                <a:tc>
                  <a:txBody>
                    <a:bodyPr/>
                    <a:lstStyle/>
                    <a:p>
                      <a:pPr algn="just">
                        <a:spcAft>
                          <a:spcPts val="300"/>
                        </a:spcAft>
                      </a:pPr>
                      <a:r>
                        <a:rPr lang="en-US" sz="1400" dirty="0">
                          <a:solidFill>
                            <a:schemeClr val="tx1"/>
                          </a:solidFill>
                          <a:effectLst/>
                          <a:latin typeface="+mn-lt"/>
                        </a:rPr>
                        <a:t>Walter </a:t>
                      </a:r>
                      <a:r>
                        <a:rPr lang="en-US" sz="1400" dirty="0" err="1">
                          <a:solidFill>
                            <a:schemeClr val="tx1"/>
                          </a:solidFill>
                          <a:effectLst/>
                          <a:latin typeface="+mn-lt"/>
                        </a:rPr>
                        <a:t>Pienciak</a:t>
                      </a:r>
                      <a:r>
                        <a:rPr lang="en-US" sz="1400" dirty="0">
                          <a:solidFill>
                            <a:schemeClr val="tx1"/>
                          </a:solidFill>
                          <a:effectLst/>
                          <a:latin typeface="+mn-lt"/>
                        </a:rPr>
                        <a:t>, rem.</a:t>
                      </a:r>
                    </a:p>
                  </a:txBody>
                  <a:tcPr marL="73025" marR="73025" marT="0" marB="0" anchor="ctr"/>
                </a:tc>
                <a:tc>
                  <a:txBody>
                    <a:bodyPr/>
                    <a:lstStyle/>
                    <a:p>
                      <a:pPr algn="just">
                        <a:spcAft>
                          <a:spcPts val="300"/>
                        </a:spcAft>
                      </a:pPr>
                      <a:r>
                        <a:rPr lang="en-US" sz="1400">
                          <a:solidFill>
                            <a:schemeClr val="tx1"/>
                          </a:solidFill>
                          <a:effectLst/>
                          <a:latin typeface="+mn-lt"/>
                        </a:rPr>
                        <a:t>Adv. Cog. Arch.</a:t>
                      </a: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marL="0" marR="0" lvl="0" indent="0" algn="l" defTabSz="457200" rtl="0" eaLnBrk="1" fontAlgn="auto" latinLnBrk="0" hangingPunct="1">
                        <a:lnSpc>
                          <a:spcPct val="100000"/>
                        </a:lnSpc>
                        <a:spcBef>
                          <a:spcPts val="0"/>
                        </a:spcBef>
                        <a:spcAft>
                          <a:spcPts val="300"/>
                        </a:spcAft>
                        <a:buClrTx/>
                        <a:buSzTx/>
                        <a:buFontTx/>
                        <a:buNone/>
                        <a:tabLst/>
                        <a:defRPr/>
                      </a:pPr>
                      <a:r>
                        <a:rPr lang="en-US" sz="1400" dirty="0">
                          <a:solidFill>
                            <a:schemeClr val="tx1"/>
                          </a:solidFill>
                          <a:effectLst/>
                          <a:latin typeface="+mn-lt"/>
                        </a:rPr>
                        <a:t>Hajime Koto</a:t>
                      </a:r>
                    </a:p>
                  </a:txBody>
                  <a:tcPr marL="73025" marR="73025" marT="0" marB="0" anchor="ctr"/>
                </a:tc>
                <a:tc>
                  <a:txBody>
                    <a:bodyPr/>
                    <a:lstStyle/>
                    <a:p>
                      <a:pPr algn="l">
                        <a:spcAft>
                          <a:spcPts val="300"/>
                        </a:spcAft>
                      </a:pPr>
                      <a:r>
                        <a:rPr lang="en-US" sz="1400" dirty="0">
                          <a:solidFill>
                            <a:schemeClr val="tx1"/>
                          </a:solidFill>
                          <a:effectLst/>
                          <a:latin typeface="+mn-lt"/>
                        </a:rPr>
                        <a:t>NICT</a:t>
                      </a: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r>
                        <a:rPr lang="en-US" sz="1400" dirty="0">
                          <a:solidFill>
                            <a:schemeClr val="tx1"/>
                          </a:solidFill>
                          <a:effectLst/>
                          <a:latin typeface="+mn-lt"/>
                        </a:rPr>
                        <a:t>Radhakrishna </a:t>
                      </a:r>
                      <a:r>
                        <a:rPr lang="en-US" sz="1400" dirty="0" err="1">
                          <a:solidFill>
                            <a:schemeClr val="tx1"/>
                          </a:solidFill>
                          <a:effectLst/>
                          <a:latin typeface="+mn-lt"/>
                        </a:rPr>
                        <a:t>Canchi</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a:solidFill>
                            <a:schemeClr val="tx1"/>
                          </a:solidFill>
                          <a:effectLst/>
                          <a:latin typeface="+mn-lt"/>
                        </a:rPr>
                        <a:t>Kyocera</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l">
                        <a:spcAft>
                          <a:spcPts val="300"/>
                        </a:spcAft>
                      </a:pPr>
                      <a:r>
                        <a:rPr lang="en-US" sz="1400" dirty="0">
                          <a:solidFill>
                            <a:schemeClr val="tx1"/>
                          </a:solidFill>
                          <a:effectLst/>
                          <a:latin typeface="+mn-lt"/>
                        </a:rPr>
                        <a:t>Satoko </a:t>
                      </a:r>
                      <a:r>
                        <a:rPr lang="en-US" sz="1400" dirty="0" err="1">
                          <a:solidFill>
                            <a:schemeClr val="tx1"/>
                          </a:solidFill>
                          <a:effectLst/>
                          <a:latin typeface="+mn-lt"/>
                        </a:rPr>
                        <a:t>Itaya</a:t>
                      </a:r>
                      <a:r>
                        <a:rPr lang="en-US" sz="1400" dirty="0">
                          <a:solidFill>
                            <a:schemeClr val="tx1"/>
                          </a:solidFill>
                          <a:effectLst/>
                          <a:latin typeface="+mn-lt"/>
                        </a:rPr>
                        <a:t> </a:t>
                      </a:r>
                    </a:p>
                  </a:txBody>
                  <a:tcPr marL="73025" marR="73025" marT="0" marB="0" anchor="ctr"/>
                </a:tc>
                <a:tc>
                  <a:txBody>
                    <a:bodyPr/>
                    <a:lstStyle/>
                    <a:p>
                      <a:pPr algn="l">
                        <a:spcAft>
                          <a:spcPts val="300"/>
                        </a:spcAft>
                      </a:pPr>
                      <a:r>
                        <a:rPr lang="en-US" sz="1400" dirty="0">
                          <a:solidFill>
                            <a:schemeClr val="tx1"/>
                          </a:solidFill>
                          <a:effectLst/>
                          <a:latin typeface="+mn-lt"/>
                        </a:rPr>
                        <a:t>NICT</a:t>
                      </a:r>
                    </a:p>
                  </a:txBody>
                  <a:tcPr marL="73025" marR="73025" marT="0" marB="0" anchor="ctr"/>
                </a:tc>
                <a:extLst>
                  <a:ext uri="{0D108BD9-81ED-4DB2-BD59-A6C34878D82A}">
                    <a16:rowId xmlns:a16="http://schemas.microsoft.com/office/drawing/2014/main" val="10004"/>
                  </a:ext>
                </a:extLst>
              </a:tr>
              <a:tr h="292100">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a:solidFill>
                            <a:schemeClr val="tx1"/>
                          </a:solidFill>
                          <a:effectLst/>
                          <a:latin typeface="+mn-lt"/>
                        </a:rPr>
                        <a:t>Kenichi </a:t>
                      </a:r>
                      <a:r>
                        <a:rPr lang="en-US" sz="1400" dirty="0" err="1">
                          <a:solidFill>
                            <a:schemeClr val="tx1"/>
                          </a:solidFill>
                          <a:effectLst/>
                          <a:latin typeface="+mn-lt"/>
                        </a:rPr>
                        <a:t>Maruhashi</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a:solidFill>
                            <a:schemeClr val="tx1"/>
                          </a:solidFill>
                          <a:effectLst/>
                          <a:latin typeface="+mn-lt"/>
                        </a:rPr>
                        <a:t>NEC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l"/>
                      <a:r>
                        <a:rPr lang="en-US" sz="1400" dirty="0">
                          <a:solidFill>
                            <a:schemeClr val="tx1"/>
                          </a:solidFill>
                          <a:latin typeface="+mn-lt"/>
                        </a:rPr>
                        <a:t>Glenn Parsons</a:t>
                      </a:r>
                    </a:p>
                  </a:txBody>
                  <a:tcPr marL="73025" marR="73025" marT="0" marB="0" anchor="ctr"/>
                </a:tc>
                <a:tc>
                  <a:txBody>
                    <a:bodyPr/>
                    <a:lstStyle/>
                    <a:p>
                      <a:pPr algn="l">
                        <a:spcAft>
                          <a:spcPts val="300"/>
                        </a:spcAft>
                      </a:pPr>
                      <a:r>
                        <a:rPr lang="en-US" sz="1400" dirty="0">
                          <a:solidFill>
                            <a:schemeClr val="tx1"/>
                          </a:solidFill>
                          <a:effectLst/>
                          <a:latin typeface="+mn-lt"/>
                        </a:rPr>
                        <a:t>Ericsson</a:t>
                      </a:r>
                    </a:p>
                  </a:txBody>
                  <a:tcPr marL="73025" marR="73025" marT="0" marB="0" anchor="ctr"/>
                </a:tc>
                <a:extLst>
                  <a:ext uri="{0D108BD9-81ED-4DB2-BD59-A6C34878D82A}">
                    <a16:rowId xmlns:a16="http://schemas.microsoft.com/office/drawing/2014/main" val="10005"/>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l"/>
                      <a:endParaRPr lang="en-US" sz="1400" dirty="0">
                        <a:solidFill>
                          <a:schemeClr val="tx1"/>
                        </a:solidFill>
                        <a:latin typeface="+mn-lt"/>
                      </a:endParaRPr>
                    </a:p>
                  </a:txBody>
                  <a:tcPr anchor="ctr"/>
                </a:tc>
                <a:tc>
                  <a:txBody>
                    <a:bodyPr/>
                    <a:lstStyle/>
                    <a:p>
                      <a:pPr algn="l"/>
                      <a:endParaRPr lang="en-US" sz="1400" dirty="0">
                        <a:solidFill>
                          <a:schemeClr val="tx1"/>
                        </a:solidFill>
                        <a:latin typeface="+mn-lt"/>
                      </a:endParaRPr>
                    </a:p>
                  </a:txBody>
                  <a:tcPr anchor="ctr"/>
                </a:tc>
                <a:extLst>
                  <a:ext uri="{0D108BD9-81ED-4DB2-BD59-A6C34878D82A}">
                    <a16:rowId xmlns:a16="http://schemas.microsoft.com/office/drawing/2014/main" val="10006"/>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l"/>
                      <a:endParaRPr lang="en-US" sz="1400" dirty="0">
                        <a:solidFill>
                          <a:schemeClr val="tx1"/>
                        </a:solidFill>
                        <a:latin typeface="+mn-lt"/>
                      </a:endParaRPr>
                    </a:p>
                  </a:txBody>
                  <a:tcPr anchor="ctr"/>
                </a:tc>
                <a:tc>
                  <a:txBody>
                    <a:bodyPr/>
                    <a:lstStyle/>
                    <a:p>
                      <a:pPr algn="l"/>
                      <a:endParaRPr lang="en-US" sz="1400" dirty="0">
                        <a:solidFill>
                          <a:schemeClr val="tx1"/>
                        </a:solidFill>
                        <a:latin typeface="+mn-lt"/>
                      </a:endParaRPr>
                    </a:p>
                  </a:txBody>
                  <a:tcPr anchor="ctr"/>
                </a:tc>
                <a:extLst>
                  <a:ext uri="{0D108BD9-81ED-4DB2-BD59-A6C34878D82A}">
                    <a16:rowId xmlns:a16="http://schemas.microsoft.com/office/drawing/2014/main" val="10007"/>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l"/>
                      <a:endParaRPr lang="en-US" sz="1400" dirty="0">
                        <a:solidFill>
                          <a:schemeClr val="tx1"/>
                        </a:solidFill>
                        <a:latin typeface="+mn-lt"/>
                      </a:endParaRPr>
                    </a:p>
                  </a:txBody>
                  <a:tcPr anchor="ctr"/>
                </a:tc>
                <a:tc>
                  <a:txBody>
                    <a:bodyPr/>
                    <a:lstStyle/>
                    <a:p>
                      <a:pPr algn="l"/>
                      <a:endParaRPr lang="en-US" sz="1400" dirty="0">
                        <a:solidFill>
                          <a:schemeClr val="tx1"/>
                        </a:solidFill>
                        <a:latin typeface="+mn-lt"/>
                      </a:endParaRPr>
                    </a:p>
                  </a:txBody>
                  <a:tcPr anchor="ctr"/>
                </a:tc>
                <a:extLst>
                  <a:ext uri="{0D108BD9-81ED-4DB2-BD59-A6C34878D82A}">
                    <a16:rowId xmlns:a16="http://schemas.microsoft.com/office/drawing/2014/main" val="10008"/>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l"/>
                      <a:endParaRPr lang="en-US" sz="1400" dirty="0">
                        <a:solidFill>
                          <a:schemeClr val="tx1"/>
                        </a:solidFill>
                        <a:latin typeface="+mn-lt"/>
                      </a:endParaRPr>
                    </a:p>
                  </a:txBody>
                  <a:tcPr anchor="ctr"/>
                </a:tc>
                <a:tc>
                  <a:txBody>
                    <a:bodyPr/>
                    <a:lstStyle/>
                    <a:p>
                      <a:pPr algn="l"/>
                      <a:endParaRPr lang="en-US" sz="1400" dirty="0">
                        <a:solidFill>
                          <a:schemeClr val="tx1"/>
                        </a:solidFill>
                        <a:latin typeface="+mn-lt"/>
                      </a:endParaRPr>
                    </a:p>
                  </a:txBody>
                  <a:tcPr anchor="ctr"/>
                </a:tc>
                <a:extLst>
                  <a:ext uri="{0D108BD9-81ED-4DB2-BD59-A6C34878D82A}">
                    <a16:rowId xmlns:a16="http://schemas.microsoft.com/office/drawing/2014/main" val="10009"/>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l"/>
                      <a:endParaRPr lang="en-US" sz="1400" dirty="0">
                        <a:solidFill>
                          <a:schemeClr val="tx1"/>
                        </a:solidFill>
                        <a:latin typeface="+mn-lt"/>
                      </a:endParaRPr>
                    </a:p>
                  </a:txBody>
                  <a:tcPr anchor="ctr"/>
                </a:tc>
                <a:tc>
                  <a:txBody>
                    <a:bodyPr/>
                    <a:lstStyle/>
                    <a:p>
                      <a:pPr algn="l"/>
                      <a:endParaRPr lang="en-US" sz="1400" dirty="0">
                        <a:solidFill>
                          <a:schemeClr val="tx1"/>
                        </a:solidFill>
                        <a:latin typeface="+mn-lt"/>
                      </a:endParaRPr>
                    </a:p>
                  </a:txBody>
                  <a:tcPr anchor="ctr"/>
                </a:tc>
                <a:extLst>
                  <a:ext uri="{0D108BD9-81ED-4DB2-BD59-A6C34878D82A}">
                    <a16:rowId xmlns:a16="http://schemas.microsoft.com/office/drawing/2014/main" val="162478751"/>
                  </a:ext>
                </a:extLst>
              </a:tr>
            </a:tbl>
          </a:graphicData>
        </a:graphic>
      </p:graphicFrame>
    </p:spTree>
    <p:extLst>
      <p:ext uri="{BB962C8B-B14F-4D97-AF65-F5344CB8AC3E}">
        <p14:creationId xmlns:p14="http://schemas.microsoft.com/office/powerpoint/2010/main" val="626354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September 2018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r>
              <a:rPr lang="en-US" dirty="0"/>
              <a:t>Reports</a:t>
            </a:r>
          </a:p>
          <a:p>
            <a:r>
              <a:rPr lang="en-US" dirty="0"/>
              <a:t>Result of P802.1CF sponsor ballot</a:t>
            </a:r>
          </a:p>
          <a:p>
            <a:r>
              <a:rPr lang="en-US" dirty="0"/>
              <a:t>Comment resolution of P802.1CF sponsor ballot</a:t>
            </a:r>
          </a:p>
          <a:p>
            <a:r>
              <a:rPr lang="en-US" dirty="0"/>
              <a:t>Plan for sponsor ballot recirculation</a:t>
            </a:r>
          </a:p>
          <a:p>
            <a:r>
              <a:rPr lang="en-US" dirty="0"/>
              <a:t>P802.1CQ contributions</a:t>
            </a:r>
          </a:p>
          <a:p>
            <a:r>
              <a:rPr lang="en-US" dirty="0"/>
              <a:t>Potential new project for OmniRAN TG</a:t>
            </a:r>
          </a:p>
          <a:p>
            <a:r>
              <a:rPr lang="en-US" dirty="0"/>
              <a:t>Conference calls until November 2018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38438606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r>
              <a:rPr lang="en-US" dirty="0"/>
              <a:t>Schedules</a:t>
            </a:r>
          </a:p>
        </p:txBody>
      </p:sp>
      <p:sp>
        <p:nvSpPr>
          <p:cNvPr id="3" name="Content Placeholder 2"/>
          <p:cNvSpPr>
            <a:spLocks noGrp="1"/>
          </p:cNvSpPr>
          <p:nvPr>
            <p:ph idx="1"/>
          </p:nvPr>
        </p:nvSpPr>
        <p:spPr>
          <a:xfrm>
            <a:off x="457200" y="762000"/>
            <a:ext cx="8229600" cy="5364163"/>
          </a:xfrm>
        </p:spPr>
        <p:txBody>
          <a:bodyPr>
            <a:normAutofit fontScale="70000" lnSpcReduction="20000"/>
          </a:bodyPr>
          <a:lstStyle/>
          <a:p>
            <a:r>
              <a:rPr lang="en-US" dirty="0"/>
              <a:t>Mon, 16:30 – 18:00</a:t>
            </a:r>
          </a:p>
          <a:p>
            <a:pPr lvl="1"/>
            <a:r>
              <a:rPr lang="en-US" dirty="0"/>
              <a:t>Review of minutes</a:t>
            </a:r>
          </a:p>
          <a:p>
            <a:pPr lvl="1"/>
            <a:r>
              <a:rPr lang="en-US" dirty="0"/>
              <a:t>Reports</a:t>
            </a:r>
          </a:p>
          <a:p>
            <a:pPr lvl="1"/>
            <a:r>
              <a:rPr lang="en-US" dirty="0"/>
              <a:t>Result of P802.1CF sponsor ballot</a:t>
            </a:r>
          </a:p>
          <a:p>
            <a:pPr lvl="1"/>
            <a:r>
              <a:rPr lang="en-US" dirty="0"/>
              <a:t>Comment resolution of P802.1CF sponsor ballot</a:t>
            </a:r>
          </a:p>
          <a:p>
            <a:r>
              <a:rPr lang="en-US" dirty="0"/>
              <a:t>Tue, 10:00 – 18:00</a:t>
            </a:r>
          </a:p>
          <a:p>
            <a:pPr lvl="1"/>
            <a:r>
              <a:rPr lang="en-US" dirty="0"/>
              <a:t>P802.1CQ contributions</a:t>
            </a:r>
          </a:p>
          <a:p>
            <a:pPr lvl="1"/>
            <a:r>
              <a:rPr lang="en-US" dirty="0"/>
              <a:t>Comment resolution of P802.1CF sponsor ballot</a:t>
            </a:r>
          </a:p>
          <a:p>
            <a:r>
              <a:rPr lang="en-US" dirty="0"/>
              <a:t>Wed, 11:00 – 18:00</a:t>
            </a:r>
          </a:p>
          <a:p>
            <a:pPr lvl="1"/>
            <a:r>
              <a:rPr lang="en-US" dirty="0"/>
              <a:t>Potential new project for OmniRAN TG</a:t>
            </a:r>
          </a:p>
          <a:p>
            <a:r>
              <a:rPr lang="en-US" dirty="0"/>
              <a:t>Thu, 08:30 – 13:00</a:t>
            </a:r>
          </a:p>
          <a:p>
            <a:pPr lvl="1"/>
            <a:r>
              <a:rPr lang="en-US" dirty="0"/>
              <a:t>Comment resolution of P802.1CF sponsor ballot</a:t>
            </a:r>
          </a:p>
          <a:p>
            <a:pPr lvl="1"/>
            <a:r>
              <a:rPr lang="en-US" dirty="0"/>
              <a:t>Conference calls until November 2018 F2F</a:t>
            </a:r>
          </a:p>
          <a:p>
            <a:pPr lvl="1"/>
            <a:r>
              <a:rPr lang="en-US" dirty="0"/>
              <a:t>Status report to IEEE 802 WGs</a:t>
            </a:r>
          </a:p>
          <a:p>
            <a:pPr lvl="1"/>
            <a:r>
              <a:rPr lang="en-US" dirty="0"/>
              <a:t>Next meeting</a:t>
            </a:r>
          </a:p>
          <a:p>
            <a:pPr lvl="1"/>
            <a:r>
              <a:rPr lang="en-US" dirty="0"/>
              <a:t>AOB</a:t>
            </a:r>
          </a:p>
          <a:p>
            <a:pPr lvl="1"/>
            <a:endParaRPr lang="en-US" dirty="0"/>
          </a:p>
        </p:txBody>
      </p:sp>
    </p:spTree>
    <p:extLst>
      <p:ext uri="{BB962C8B-B14F-4D97-AF65-F5344CB8AC3E}">
        <p14:creationId xmlns:p14="http://schemas.microsoft.com/office/powerpoint/2010/main" val="1919686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p:txBody>
          <a:bodyPr>
            <a:normAutofit fontScale="77500" lnSpcReduction="20000"/>
          </a:bodyPr>
          <a:lstStyle/>
          <a:p>
            <a:r>
              <a:rPr lang="en-US" dirty="0"/>
              <a:t>Agenda approval</a:t>
            </a:r>
          </a:p>
          <a:p>
            <a:pPr lvl="1"/>
            <a:r>
              <a:rPr lang="en-US" dirty="0"/>
              <a:t>Agenda unanimously approved.</a:t>
            </a:r>
          </a:p>
          <a:p>
            <a:r>
              <a:rPr lang="en-US" dirty="0"/>
              <a:t>Review of minutes</a:t>
            </a:r>
          </a:p>
          <a:p>
            <a:pPr lvl="1"/>
            <a:r>
              <a:rPr lang="en-US" dirty="0">
                <a:hlinkClick r:id="rId2"/>
              </a:rPr>
              <a:t>https://mentor.ieee.org/omniran/dcn/18/omniran-18-0064-00-00TG-jul-2018-f2f-meeting-minutes.docx</a:t>
            </a:r>
            <a:endParaRPr lang="en-US" dirty="0"/>
          </a:p>
          <a:p>
            <a:pPr lvl="1"/>
            <a:r>
              <a:rPr lang="en-US" dirty="0">
                <a:hlinkClick r:id="rId3"/>
              </a:rPr>
              <a:t>https://mentor.ieee.org/omniran/dcn/18/omniran-18-0068-00-00TG-jul-30th-confcall-minutes.docx</a:t>
            </a:r>
            <a:endParaRPr lang="en-US" dirty="0"/>
          </a:p>
          <a:p>
            <a:pPr lvl="1"/>
            <a:r>
              <a:rPr lang="en-US" dirty="0"/>
              <a:t>No comments received.</a:t>
            </a:r>
          </a:p>
          <a:p>
            <a:r>
              <a:rPr lang="en-US" dirty="0"/>
              <a:t>Reports</a:t>
            </a:r>
          </a:p>
          <a:p>
            <a:pPr lvl="1"/>
            <a:r>
              <a:rPr lang="en-US" dirty="0"/>
              <a:t>none</a:t>
            </a:r>
          </a:p>
          <a:p>
            <a:r>
              <a:rPr lang="en-US" dirty="0"/>
              <a:t>Result of P802.1CF sponsor ballot</a:t>
            </a:r>
          </a:p>
          <a:p>
            <a:pPr lvl="1"/>
            <a:r>
              <a:rPr lang="en-US" dirty="0"/>
              <a:t>76 votes received (80%), 95% approval, </a:t>
            </a:r>
          </a:p>
          <a:p>
            <a:pPr lvl="1"/>
            <a:r>
              <a:rPr lang="en-US" dirty="0"/>
              <a:t>53 comments, 16 must be satisfied</a:t>
            </a:r>
          </a:p>
          <a:p>
            <a:pPr lvl="1"/>
            <a:endParaRPr lang="en-US" dirty="0"/>
          </a:p>
        </p:txBody>
      </p:sp>
    </p:spTree>
    <p:extLst>
      <p:ext uri="{BB962C8B-B14F-4D97-AF65-F5344CB8AC3E}">
        <p14:creationId xmlns:p14="http://schemas.microsoft.com/office/powerpoint/2010/main" val="5582725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75E56-322C-4E20-BEE1-C3AA74701471}"/>
              </a:ext>
            </a:extLst>
          </p:cNvPr>
          <p:cNvSpPr>
            <a:spLocks noGrp="1"/>
          </p:cNvSpPr>
          <p:nvPr>
            <p:ph type="title"/>
          </p:nvPr>
        </p:nvSpPr>
        <p:spPr/>
        <p:txBody>
          <a:bodyPr/>
          <a:lstStyle/>
          <a:p>
            <a:r>
              <a:rPr lang="en-US" dirty="0"/>
              <a:t>P802.1CF-D2.2 Sponsor ballot</a:t>
            </a:r>
            <a:br>
              <a:rPr lang="en-US" dirty="0"/>
            </a:br>
            <a:r>
              <a:rPr lang="en-US" dirty="0"/>
              <a:t>Jul 31</a:t>
            </a:r>
            <a:r>
              <a:rPr lang="en-US" baseline="30000" dirty="0"/>
              <a:t>st</a:t>
            </a:r>
            <a:r>
              <a:rPr lang="en-US" dirty="0"/>
              <a:t> – Aug 30</a:t>
            </a:r>
            <a:r>
              <a:rPr lang="en-US" baseline="30000" dirty="0"/>
              <a:t>th</a:t>
            </a:r>
            <a:r>
              <a:rPr lang="en-US" dirty="0"/>
              <a:t>, 2018</a:t>
            </a:r>
          </a:p>
        </p:txBody>
      </p:sp>
      <p:sp>
        <p:nvSpPr>
          <p:cNvPr id="3" name="Text Placeholder 2">
            <a:extLst>
              <a:ext uri="{FF2B5EF4-FFF2-40B4-BE49-F238E27FC236}">
                <a16:creationId xmlns:a16="http://schemas.microsoft.com/office/drawing/2014/main" id="{A330C24F-D596-40DB-929E-C58BC632A4FA}"/>
              </a:ext>
            </a:extLst>
          </p:cNvPr>
          <p:cNvSpPr>
            <a:spLocks noGrp="1"/>
          </p:cNvSpPr>
          <p:nvPr>
            <p:ph type="body" idx="1"/>
          </p:nvPr>
        </p:nvSpPr>
        <p:spPr/>
        <p:txBody>
          <a:bodyPr/>
          <a:lstStyle/>
          <a:p>
            <a:r>
              <a:rPr lang="en-US" dirty="0"/>
              <a:t>Response rate</a:t>
            </a:r>
          </a:p>
        </p:txBody>
      </p:sp>
      <p:sp>
        <p:nvSpPr>
          <p:cNvPr id="4" name="Content Placeholder 3">
            <a:extLst>
              <a:ext uri="{FF2B5EF4-FFF2-40B4-BE49-F238E27FC236}">
                <a16:creationId xmlns:a16="http://schemas.microsoft.com/office/drawing/2014/main" id="{C56C728F-C719-4E3B-B388-CF46232BDEF1}"/>
              </a:ext>
            </a:extLst>
          </p:cNvPr>
          <p:cNvSpPr>
            <a:spLocks noGrp="1"/>
          </p:cNvSpPr>
          <p:nvPr>
            <p:ph sz="half" idx="2"/>
          </p:nvPr>
        </p:nvSpPr>
        <p:spPr>
          <a:xfrm>
            <a:off x="457200" y="2174874"/>
            <a:ext cx="4040188" cy="4302126"/>
          </a:xfrm>
        </p:spPr>
        <p:txBody>
          <a:bodyPr>
            <a:normAutofit fontScale="85000" lnSpcReduction="20000"/>
          </a:bodyPr>
          <a:lstStyle/>
          <a:p>
            <a:r>
              <a:rPr lang="en-US" dirty="0"/>
              <a:t>This ballot has met the 75% returned ballot requirement.</a:t>
            </a:r>
          </a:p>
          <a:p>
            <a:r>
              <a:rPr lang="en-US" dirty="0"/>
              <a:t>94 eligible people in ballot group</a:t>
            </a:r>
          </a:p>
          <a:p>
            <a:r>
              <a:rPr lang="en-US" dirty="0"/>
              <a:t>70 affirmative votes</a:t>
            </a:r>
          </a:p>
          <a:p>
            <a:pPr lvl="1"/>
            <a:r>
              <a:rPr lang="en-US" dirty="0"/>
              <a:t>3 total negative votes with comments</a:t>
            </a:r>
          </a:p>
          <a:p>
            <a:pPr lvl="1"/>
            <a:r>
              <a:rPr lang="en-US" dirty="0"/>
              <a:t>3 negative votes with new comments</a:t>
            </a:r>
          </a:p>
          <a:p>
            <a:pPr lvl="1"/>
            <a:r>
              <a:rPr lang="en-US" dirty="0"/>
              <a:t>0 negative votes without comments</a:t>
            </a:r>
          </a:p>
          <a:p>
            <a:pPr lvl="1"/>
            <a:r>
              <a:rPr lang="en-US" dirty="0"/>
              <a:t>3 abstention votes: (Lack of expertise: 2, Lack of time: 1)</a:t>
            </a:r>
          </a:p>
          <a:p>
            <a:r>
              <a:rPr lang="en-US" dirty="0"/>
              <a:t>76 votes received</a:t>
            </a:r>
          </a:p>
          <a:p>
            <a:pPr lvl="1"/>
            <a:r>
              <a:rPr lang="en-US" dirty="0"/>
              <a:t>80% returned</a:t>
            </a:r>
          </a:p>
          <a:p>
            <a:pPr lvl="1"/>
            <a:r>
              <a:rPr lang="en-US" dirty="0"/>
              <a:t>3% abstention</a:t>
            </a:r>
          </a:p>
        </p:txBody>
      </p:sp>
      <p:sp>
        <p:nvSpPr>
          <p:cNvPr id="5" name="Text Placeholder 4">
            <a:extLst>
              <a:ext uri="{FF2B5EF4-FFF2-40B4-BE49-F238E27FC236}">
                <a16:creationId xmlns:a16="http://schemas.microsoft.com/office/drawing/2014/main" id="{B0C9DCA5-645B-474F-A03D-3723260708C1}"/>
              </a:ext>
            </a:extLst>
          </p:cNvPr>
          <p:cNvSpPr>
            <a:spLocks noGrp="1"/>
          </p:cNvSpPr>
          <p:nvPr>
            <p:ph type="body" sz="quarter" idx="3"/>
          </p:nvPr>
        </p:nvSpPr>
        <p:spPr/>
        <p:txBody>
          <a:bodyPr/>
          <a:lstStyle/>
          <a:p>
            <a:r>
              <a:rPr lang="en-US" dirty="0"/>
              <a:t>Approval rate</a:t>
            </a:r>
          </a:p>
        </p:txBody>
      </p:sp>
      <p:sp>
        <p:nvSpPr>
          <p:cNvPr id="6" name="Content Placeholder 5">
            <a:extLst>
              <a:ext uri="{FF2B5EF4-FFF2-40B4-BE49-F238E27FC236}">
                <a16:creationId xmlns:a16="http://schemas.microsoft.com/office/drawing/2014/main" id="{C9FFB8DD-38CE-4A1D-ABE1-6F32A269696A}"/>
              </a:ext>
            </a:extLst>
          </p:cNvPr>
          <p:cNvSpPr>
            <a:spLocks noGrp="1"/>
          </p:cNvSpPr>
          <p:nvPr>
            <p:ph sz="quarter" idx="4"/>
          </p:nvPr>
        </p:nvSpPr>
        <p:spPr>
          <a:xfrm>
            <a:off x="4645025" y="2174875"/>
            <a:ext cx="4041775" cy="2701925"/>
          </a:xfrm>
        </p:spPr>
        <p:txBody>
          <a:bodyPr>
            <a:normAutofit fontScale="85000" lnSpcReduction="20000"/>
          </a:bodyPr>
          <a:lstStyle/>
          <a:p>
            <a:r>
              <a:rPr lang="en-US" dirty="0"/>
              <a:t>The 75% affirmation requirement is being met.</a:t>
            </a:r>
          </a:p>
          <a:p>
            <a:r>
              <a:rPr lang="en-US" dirty="0"/>
              <a:t>70 affirmative votes</a:t>
            </a:r>
          </a:p>
          <a:p>
            <a:r>
              <a:rPr lang="en-US" dirty="0"/>
              <a:t>3 negative votes with comments</a:t>
            </a:r>
          </a:p>
          <a:p>
            <a:pPr lvl="1"/>
            <a:r>
              <a:rPr lang="en-US" dirty="0"/>
              <a:t>95% affirmative</a:t>
            </a:r>
          </a:p>
          <a:p>
            <a:pPr lvl="1"/>
            <a:endParaRPr lang="en-US" dirty="0"/>
          </a:p>
          <a:p>
            <a:r>
              <a:rPr lang="en-US" dirty="0"/>
              <a:t>53 comments</a:t>
            </a:r>
          </a:p>
          <a:p>
            <a:pPr lvl="1"/>
            <a:r>
              <a:rPr lang="en-US" dirty="0"/>
              <a:t>16 must be satisfied</a:t>
            </a:r>
          </a:p>
        </p:txBody>
      </p:sp>
    </p:spTree>
    <p:extLst>
      <p:ext uri="{BB962C8B-B14F-4D97-AF65-F5344CB8AC3E}">
        <p14:creationId xmlns:p14="http://schemas.microsoft.com/office/powerpoint/2010/main" val="7413087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B107E-A4FB-42CF-9C30-4E500648B54F}"/>
              </a:ext>
            </a:extLst>
          </p:cNvPr>
          <p:cNvSpPr>
            <a:spLocks noGrp="1"/>
          </p:cNvSpPr>
          <p:nvPr>
            <p:ph type="title"/>
          </p:nvPr>
        </p:nvSpPr>
        <p:spPr/>
        <p:txBody>
          <a:bodyPr/>
          <a:lstStyle/>
          <a:p>
            <a:r>
              <a:rPr lang="en-US" dirty="0"/>
              <a:t>Business #3</a:t>
            </a:r>
          </a:p>
        </p:txBody>
      </p:sp>
      <p:sp>
        <p:nvSpPr>
          <p:cNvPr id="3" name="Content Placeholder 2">
            <a:extLst>
              <a:ext uri="{FF2B5EF4-FFF2-40B4-BE49-F238E27FC236}">
                <a16:creationId xmlns:a16="http://schemas.microsoft.com/office/drawing/2014/main" id="{8CC028B5-3A83-4DB9-935E-5932FDAA2585}"/>
              </a:ext>
            </a:extLst>
          </p:cNvPr>
          <p:cNvSpPr>
            <a:spLocks noGrp="1"/>
          </p:cNvSpPr>
          <p:nvPr>
            <p:ph idx="1"/>
          </p:nvPr>
        </p:nvSpPr>
        <p:spPr>
          <a:xfrm>
            <a:off x="457200" y="1219200"/>
            <a:ext cx="8229600" cy="5257800"/>
          </a:xfrm>
        </p:spPr>
        <p:txBody>
          <a:bodyPr>
            <a:normAutofit fontScale="70000" lnSpcReduction="20000"/>
          </a:bodyPr>
          <a:lstStyle/>
          <a:p>
            <a:r>
              <a:rPr lang="en-US" dirty="0"/>
              <a:t>Comment resolution of P802.1CF sponsor ballot</a:t>
            </a:r>
          </a:p>
          <a:p>
            <a:pPr lvl="1"/>
            <a:r>
              <a:rPr lang="en-US" dirty="0"/>
              <a:t>Tutorial on comment resolution:</a:t>
            </a:r>
          </a:p>
          <a:p>
            <a:pPr lvl="2"/>
            <a:r>
              <a:rPr lang="en-US" dirty="0">
                <a:hlinkClick r:id="rId2"/>
              </a:rPr>
              <a:t>https://mentor.ieee.org/802.11/dcn/13/11-13-0230-03-0000-comment-resolution-tutorial.ppt</a:t>
            </a:r>
            <a:endParaRPr lang="en-US" dirty="0"/>
          </a:p>
          <a:p>
            <a:pPr lvl="2"/>
            <a:r>
              <a:rPr lang="en-US" dirty="0"/>
              <a:t>Chair presented the slides of Adrian Stephens.</a:t>
            </a:r>
          </a:p>
          <a:p>
            <a:pPr lvl="1"/>
            <a:r>
              <a:rPr lang="en-US" dirty="0">
                <a:hlinkClick r:id="rId3"/>
              </a:rPr>
              <a:t>https://mentor.ieee.org/omniran/dcn/18/omniran-18-0070-00-CF00-d2-2-initial-sponsor-ballot-comments.xlsx</a:t>
            </a:r>
            <a:endParaRPr lang="en-US" dirty="0"/>
          </a:p>
          <a:p>
            <a:pPr lvl="2"/>
            <a:r>
              <a:rPr lang="en-US" dirty="0"/>
              <a:t>Reviewed all comments starting with the must be satisfied comments</a:t>
            </a:r>
          </a:p>
          <a:p>
            <a:pPr lvl="2"/>
            <a:r>
              <a:rPr lang="en-US" dirty="0"/>
              <a:t>Intension to please commenters to find remedies for all comments regardless of appropriate proposed changes provided</a:t>
            </a:r>
          </a:p>
          <a:p>
            <a:pPr lvl="2"/>
            <a:r>
              <a:rPr lang="en-US" dirty="0"/>
              <a:t>Several opens to be addressed by Max and Hao to produce proposed text</a:t>
            </a:r>
          </a:p>
          <a:p>
            <a:pPr lvl="2"/>
            <a:r>
              <a:rPr lang="en-US" dirty="0"/>
              <a:t>Outcome of comment resolution uploaded</a:t>
            </a:r>
          </a:p>
          <a:p>
            <a:pPr lvl="3"/>
            <a:r>
              <a:rPr lang="en-US" dirty="0">
                <a:hlinkClick r:id="rId4"/>
              </a:rPr>
              <a:t>https://mentor.ieee.org/omniran/dcn/18/omniran-18-0070-01-CF00-d2-2-initial-sponsor-ballot-comments.xlsx</a:t>
            </a:r>
            <a:endParaRPr lang="en-US" dirty="0"/>
          </a:p>
          <a:p>
            <a:pPr lvl="2"/>
            <a:r>
              <a:rPr lang="en-US" dirty="0"/>
              <a:t>Review of open comments on Thursday morning and in the upcoming conference call.</a:t>
            </a:r>
          </a:p>
          <a:p>
            <a:pPr lvl="3"/>
            <a:r>
              <a:rPr lang="en-US" dirty="0">
                <a:hlinkClick r:id="rId5"/>
              </a:rPr>
              <a:t>https://mentor.ieee.org/omniran/dcn/18/omniran-18-0070-02-CF00-d2-2-initial-sponsor-ballot-comments.xlsx</a:t>
            </a:r>
            <a:endParaRPr lang="en-US" dirty="0"/>
          </a:p>
          <a:p>
            <a:pPr lvl="3"/>
            <a:r>
              <a:rPr lang="en-US" dirty="0"/>
              <a:t>Further details for editor:</a:t>
            </a:r>
          </a:p>
          <a:p>
            <a:pPr lvl="4"/>
            <a:r>
              <a:rPr lang="en-US" dirty="0">
                <a:hlinkClick r:id="rId6"/>
              </a:rPr>
              <a:t>https://mentor.ieee.org/omniran/dcn/18/omniran-18-0073-00-CF00-d2-2-comment-resolution-proposals.docx</a:t>
            </a:r>
            <a:endParaRPr lang="en-US" dirty="0"/>
          </a:p>
          <a:p>
            <a:pPr marL="1543050" lvl="4" indent="0">
              <a:buNone/>
            </a:pPr>
            <a:endParaRPr lang="en-US" dirty="0"/>
          </a:p>
        </p:txBody>
      </p:sp>
    </p:spTree>
    <p:extLst>
      <p:ext uri="{BB962C8B-B14F-4D97-AF65-F5344CB8AC3E}">
        <p14:creationId xmlns:p14="http://schemas.microsoft.com/office/powerpoint/2010/main" val="31774900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D7E40-2417-E642-9D8D-0DDCD35F3639}"/>
              </a:ext>
            </a:extLst>
          </p:cNvPr>
          <p:cNvSpPr>
            <a:spLocks noGrp="1"/>
          </p:cNvSpPr>
          <p:nvPr>
            <p:ph type="title"/>
          </p:nvPr>
        </p:nvSpPr>
        <p:spPr/>
        <p:txBody>
          <a:bodyPr/>
          <a:lstStyle/>
          <a:p>
            <a:r>
              <a:rPr lang="en-US" dirty="0"/>
              <a:t>Business #4</a:t>
            </a:r>
          </a:p>
        </p:txBody>
      </p:sp>
      <p:sp>
        <p:nvSpPr>
          <p:cNvPr id="3" name="Content Placeholder 2">
            <a:extLst>
              <a:ext uri="{FF2B5EF4-FFF2-40B4-BE49-F238E27FC236}">
                <a16:creationId xmlns:a16="http://schemas.microsoft.com/office/drawing/2014/main" id="{85FED408-FB2D-B444-B9F9-BA3D03A66B15}"/>
              </a:ext>
            </a:extLst>
          </p:cNvPr>
          <p:cNvSpPr>
            <a:spLocks noGrp="1"/>
          </p:cNvSpPr>
          <p:nvPr>
            <p:ph idx="1"/>
          </p:nvPr>
        </p:nvSpPr>
        <p:spPr>
          <a:xfrm>
            <a:off x="457200" y="1295400"/>
            <a:ext cx="8229600" cy="4953000"/>
          </a:xfrm>
        </p:spPr>
        <p:txBody>
          <a:bodyPr>
            <a:normAutofit fontScale="85000" lnSpcReduction="10000"/>
          </a:bodyPr>
          <a:lstStyle/>
          <a:p>
            <a:r>
              <a:rPr lang="en-US" dirty="0"/>
              <a:t>P802.1CQ contributions</a:t>
            </a:r>
          </a:p>
          <a:p>
            <a:pPr lvl="1"/>
            <a:r>
              <a:rPr lang="en-US" dirty="0">
                <a:hlinkClick r:id="rId2"/>
              </a:rPr>
              <a:t>https://mentor.ieee.org/omniran/dcn/18/omniran-18-0071-00-CQ00-proposal-for-mac-address-distribution-in-ieee-802-11-networks-using-the-mechanisms-of-ieee-802-11aq-pre-association-discovery.pdf</a:t>
            </a:r>
            <a:endParaRPr lang="en-US" dirty="0"/>
          </a:p>
          <a:p>
            <a:pPr lvl="1"/>
            <a:r>
              <a:rPr lang="en-US" dirty="0"/>
              <a:t>No participation from 802.11 due to unavailability of key contributors/</a:t>
            </a:r>
            <a:r>
              <a:rPr lang="en-US" dirty="0" err="1"/>
              <a:t>aq</a:t>
            </a:r>
            <a:r>
              <a:rPr lang="en-US" dirty="0"/>
              <a:t>-chair</a:t>
            </a:r>
          </a:p>
          <a:p>
            <a:pPr lvl="1"/>
            <a:r>
              <a:rPr lang="en-US" dirty="0"/>
              <a:t>Number of open questions identified requesting more people to review and comment</a:t>
            </a:r>
          </a:p>
          <a:p>
            <a:pPr lvl="1"/>
            <a:r>
              <a:rPr lang="en-US" dirty="0"/>
              <a:t>Further discussions in Sept 25</a:t>
            </a:r>
            <a:r>
              <a:rPr lang="en-US" baseline="30000" dirty="0"/>
              <a:t>th</a:t>
            </a:r>
            <a:r>
              <a:rPr lang="en-US" dirty="0"/>
              <a:t> conference call</a:t>
            </a:r>
          </a:p>
          <a:p>
            <a:pPr lvl="1"/>
            <a:r>
              <a:rPr lang="en-US" dirty="0"/>
              <a:t>Plan for further socialization at November plenary</a:t>
            </a:r>
          </a:p>
          <a:p>
            <a:pPr lvl="1"/>
            <a:r>
              <a:rPr lang="en-US" dirty="0"/>
              <a:t>Updated specification and slides uploaded by Antonio</a:t>
            </a:r>
          </a:p>
          <a:p>
            <a:pPr lvl="1"/>
            <a:endParaRPr lang="en-US" dirty="0"/>
          </a:p>
        </p:txBody>
      </p:sp>
    </p:spTree>
    <p:extLst>
      <p:ext uri="{BB962C8B-B14F-4D97-AF65-F5344CB8AC3E}">
        <p14:creationId xmlns:p14="http://schemas.microsoft.com/office/powerpoint/2010/main" val="21853247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D92EE-591F-4649-99C1-0852C294431D}"/>
              </a:ext>
            </a:extLst>
          </p:cNvPr>
          <p:cNvSpPr>
            <a:spLocks noGrp="1"/>
          </p:cNvSpPr>
          <p:nvPr>
            <p:ph type="title"/>
          </p:nvPr>
        </p:nvSpPr>
        <p:spPr>
          <a:xfrm>
            <a:off x="457200" y="274638"/>
            <a:ext cx="8229600" cy="639762"/>
          </a:xfrm>
        </p:spPr>
        <p:txBody>
          <a:bodyPr/>
          <a:lstStyle/>
          <a:p>
            <a:r>
              <a:rPr lang="en-US" dirty="0"/>
              <a:t>Business #5</a:t>
            </a:r>
          </a:p>
        </p:txBody>
      </p:sp>
      <p:sp>
        <p:nvSpPr>
          <p:cNvPr id="3" name="Content Placeholder 2">
            <a:extLst>
              <a:ext uri="{FF2B5EF4-FFF2-40B4-BE49-F238E27FC236}">
                <a16:creationId xmlns:a16="http://schemas.microsoft.com/office/drawing/2014/main" id="{CBF755BC-0C11-49D2-A333-A1423F1AF3F0}"/>
              </a:ext>
            </a:extLst>
          </p:cNvPr>
          <p:cNvSpPr>
            <a:spLocks noGrp="1"/>
          </p:cNvSpPr>
          <p:nvPr>
            <p:ph idx="1"/>
          </p:nvPr>
        </p:nvSpPr>
        <p:spPr>
          <a:xfrm>
            <a:off x="457200" y="1143000"/>
            <a:ext cx="8229600" cy="5029200"/>
          </a:xfrm>
        </p:spPr>
        <p:txBody>
          <a:bodyPr>
            <a:normAutofit fontScale="77500" lnSpcReduction="20000"/>
          </a:bodyPr>
          <a:lstStyle/>
          <a:p>
            <a:r>
              <a:rPr lang="en-US" dirty="0"/>
              <a:t>Discussions about potential future work in OmniRAN</a:t>
            </a:r>
          </a:p>
          <a:p>
            <a:pPr lvl="1"/>
            <a:r>
              <a:rPr lang="en-US" dirty="0">
                <a:hlinkClick r:id="rId2"/>
              </a:rPr>
              <a:t>https://mentor.ieee.org/omniran/dcn/18/omniran-18-0072-00-00ic-data-attributes-for-qos-control-in-factory-scenario.pdf</a:t>
            </a:r>
            <a:endParaRPr lang="en-US" dirty="0"/>
          </a:p>
          <a:p>
            <a:pPr lvl="1"/>
            <a:r>
              <a:rPr lang="en-US" dirty="0"/>
              <a:t>The issue is the demand for a unified traffic/stream specification for all kind of traffic occurring in </a:t>
            </a:r>
            <a:r>
              <a:rPr lang="en-US" dirty="0" err="1"/>
              <a:t>FFIoT</a:t>
            </a:r>
            <a:r>
              <a:rPr lang="en-US" dirty="0"/>
              <a:t>.</a:t>
            </a:r>
          </a:p>
          <a:p>
            <a:pPr lvl="1"/>
            <a:r>
              <a:rPr lang="en-US" dirty="0"/>
              <a:t>It was recommended to work out the capabilities of the stream specification protocol in 802.1Q regarding its capabilities and </a:t>
            </a:r>
            <a:r>
              <a:rPr lang="en-US" dirty="0" err="1"/>
              <a:t>defencies</a:t>
            </a:r>
            <a:r>
              <a:rPr lang="en-US" dirty="0"/>
              <a:t>. The outcome of this investigation should be brought up to the whole IEEE 802.1 WG either in a joint TSN/</a:t>
            </a:r>
            <a:r>
              <a:rPr lang="en-US" dirty="0" err="1"/>
              <a:t>OmniRAN</a:t>
            </a:r>
            <a:r>
              <a:rPr lang="en-US" dirty="0"/>
              <a:t> session, or as agenda item of a TSN session.</a:t>
            </a:r>
          </a:p>
          <a:p>
            <a:pPr lvl="1"/>
            <a:r>
              <a:rPr lang="en-US" dirty="0"/>
              <a:t>A potential PAR could be addressed by TSN, but could also be in </a:t>
            </a:r>
            <a:r>
              <a:rPr lang="en-US" dirty="0" err="1"/>
              <a:t>OmniRAN</a:t>
            </a:r>
            <a:r>
              <a:rPr lang="en-US" dirty="0"/>
              <a:t>, if the target is more abstract not being bound to 802.1Q.</a:t>
            </a:r>
          </a:p>
        </p:txBody>
      </p:sp>
    </p:spTree>
    <p:extLst>
      <p:ext uri="{BB962C8B-B14F-4D97-AF65-F5344CB8AC3E}">
        <p14:creationId xmlns:p14="http://schemas.microsoft.com/office/powerpoint/2010/main" val="20139358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#6</a:t>
            </a:r>
          </a:p>
        </p:txBody>
      </p:sp>
      <p:sp>
        <p:nvSpPr>
          <p:cNvPr id="3" name="Content Placeholder 2"/>
          <p:cNvSpPr>
            <a:spLocks noGrp="1"/>
          </p:cNvSpPr>
          <p:nvPr>
            <p:ph idx="1"/>
          </p:nvPr>
        </p:nvSpPr>
        <p:spPr>
          <a:xfrm>
            <a:off x="457200" y="1295400"/>
            <a:ext cx="8229600" cy="5105400"/>
          </a:xfrm>
        </p:spPr>
        <p:txBody>
          <a:bodyPr>
            <a:normAutofit fontScale="62500" lnSpcReduction="20000"/>
          </a:bodyPr>
          <a:lstStyle/>
          <a:p>
            <a:r>
              <a:rPr lang="en-US" dirty="0"/>
              <a:t>Plan for sponsor ballot recirculation</a:t>
            </a:r>
          </a:p>
          <a:p>
            <a:pPr lvl="1"/>
            <a:r>
              <a:rPr lang="en-US" dirty="0"/>
              <a:t>Result of recirculation available for November plenary</a:t>
            </a:r>
          </a:p>
          <a:p>
            <a:pPr lvl="1"/>
            <a:r>
              <a:rPr lang="en-US" dirty="0"/>
              <a:t>Recirculation should start latest Oct. 20</a:t>
            </a:r>
            <a:r>
              <a:rPr lang="en-US" baseline="30000" dirty="0"/>
              <a:t>th</a:t>
            </a:r>
            <a:endParaRPr lang="en-US" dirty="0"/>
          </a:p>
          <a:p>
            <a:pPr lvl="1"/>
            <a:r>
              <a:rPr lang="en-US" dirty="0"/>
              <a:t>Conclusion in conference call on October 9</a:t>
            </a:r>
            <a:r>
              <a:rPr lang="en-US" baseline="30000" dirty="0"/>
              <a:t>th</a:t>
            </a:r>
            <a:r>
              <a:rPr lang="en-US" dirty="0"/>
              <a:t> </a:t>
            </a:r>
          </a:p>
          <a:p>
            <a:r>
              <a:rPr lang="en-US" dirty="0"/>
              <a:t>Conference calls until Sept 2018 F2F</a:t>
            </a:r>
          </a:p>
          <a:p>
            <a:pPr lvl="1"/>
            <a:r>
              <a:rPr lang="en-US" dirty="0"/>
              <a:t>September 25</a:t>
            </a:r>
            <a:r>
              <a:rPr lang="en-US" baseline="30000" dirty="0"/>
              <a:t>th</a:t>
            </a:r>
            <a:r>
              <a:rPr lang="en-US" dirty="0"/>
              <a:t>, 09:00-11:00 AM ET</a:t>
            </a:r>
          </a:p>
          <a:p>
            <a:pPr lvl="2"/>
            <a:r>
              <a:rPr lang="en-US" dirty="0"/>
              <a:t>09:00-10:00: 802.1CQ, 10:00-11:00: 802.1CF</a:t>
            </a:r>
          </a:p>
          <a:p>
            <a:pPr lvl="1"/>
            <a:r>
              <a:rPr lang="en-US" dirty="0"/>
              <a:t>October 9</a:t>
            </a:r>
            <a:r>
              <a:rPr lang="en-US" baseline="30000" dirty="0"/>
              <a:t>th</a:t>
            </a:r>
            <a:r>
              <a:rPr lang="en-US" dirty="0"/>
              <a:t>, 09:30-11:00 AM ET</a:t>
            </a:r>
          </a:p>
          <a:p>
            <a:r>
              <a:rPr lang="en-US" dirty="0"/>
              <a:t>Status report to IEEE 802 WGs</a:t>
            </a:r>
          </a:p>
          <a:p>
            <a:pPr lvl="1"/>
            <a:r>
              <a:rPr lang="en-US" dirty="0"/>
              <a:t>Document drafted, reviewed and agreed</a:t>
            </a:r>
          </a:p>
          <a:p>
            <a:pPr lvl="2"/>
            <a:r>
              <a:rPr lang="en-US" dirty="0">
                <a:hlinkClick r:id="rId2"/>
              </a:rPr>
              <a:t>https://mentor.ieee.org/omniran/dcn/18/omniran-18-0075-00-00TG-sep-2018-report-to-ieee-802-wgs.pptx</a:t>
            </a:r>
            <a:endParaRPr lang="en-US" dirty="0"/>
          </a:p>
          <a:p>
            <a:r>
              <a:rPr lang="en-US" dirty="0"/>
              <a:t>Next meeting</a:t>
            </a:r>
          </a:p>
          <a:p>
            <a:pPr lvl="1"/>
            <a:r>
              <a:rPr lang="en-US" dirty="0"/>
              <a:t>Conference call on September 25</a:t>
            </a:r>
            <a:r>
              <a:rPr lang="en-US" baseline="30000" dirty="0"/>
              <a:t>th</a:t>
            </a:r>
            <a:r>
              <a:rPr lang="en-US" dirty="0"/>
              <a:t>, 09:00 AM ET</a:t>
            </a:r>
          </a:p>
          <a:p>
            <a:r>
              <a:rPr lang="en-US" dirty="0"/>
              <a:t>AOB</a:t>
            </a:r>
          </a:p>
          <a:p>
            <a:pPr lvl="1"/>
            <a:r>
              <a:rPr lang="en-US" dirty="0"/>
              <a:t>None</a:t>
            </a:r>
          </a:p>
          <a:p>
            <a:pPr lvl="1"/>
            <a:endParaRPr lang="en-US" dirty="0"/>
          </a:p>
          <a:p>
            <a:pPr marL="0" indent="0">
              <a:buNone/>
            </a:pPr>
            <a:r>
              <a:rPr lang="en-US" dirty="0"/>
              <a:t>Meeting adjourned by chair at 12:15</a:t>
            </a:r>
          </a:p>
        </p:txBody>
      </p:sp>
    </p:spTree>
    <p:extLst>
      <p:ext uri="{BB962C8B-B14F-4D97-AF65-F5344CB8AC3E}">
        <p14:creationId xmlns:p14="http://schemas.microsoft.com/office/powerpoint/2010/main" val="1569418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September 2018 F2F Meeting</a:t>
            </a:r>
          </a:p>
        </p:txBody>
      </p:sp>
      <p:sp>
        <p:nvSpPr>
          <p:cNvPr id="3" name="Content Placeholder 2"/>
          <p:cNvSpPr>
            <a:spLocks noGrp="1"/>
          </p:cNvSpPr>
          <p:nvPr>
            <p:ph idx="1"/>
          </p:nvPr>
        </p:nvSpPr>
        <p:spPr>
          <a:xfrm>
            <a:off x="457200" y="1600200"/>
            <a:ext cx="8229600" cy="4648200"/>
          </a:xfrm>
        </p:spPr>
        <p:txBody>
          <a:bodyPr>
            <a:normAutofit fontScale="70000" lnSpcReduction="20000"/>
          </a:bodyPr>
          <a:lstStyle/>
          <a:p>
            <a:r>
              <a:rPr lang="en-US" dirty="0"/>
              <a:t>Venue:</a:t>
            </a:r>
          </a:p>
          <a:p>
            <a:pPr lvl="1"/>
            <a:r>
              <a:rPr lang="en-US" b="1" dirty="0"/>
              <a:t>Thon Hotel Opera, Oslo</a:t>
            </a:r>
          </a:p>
          <a:p>
            <a:pPr lvl="2"/>
            <a:r>
              <a:rPr lang="en-US" dirty="0" err="1"/>
              <a:t>Dronning</a:t>
            </a:r>
            <a:r>
              <a:rPr lang="en-US" dirty="0"/>
              <a:t> </a:t>
            </a:r>
            <a:r>
              <a:rPr lang="en-US" dirty="0" err="1"/>
              <a:t>Eufemias</a:t>
            </a:r>
            <a:r>
              <a:rPr lang="en-US" dirty="0"/>
              <a:t> gate 4</a:t>
            </a:r>
          </a:p>
          <a:p>
            <a:pPr lvl="2"/>
            <a:r>
              <a:rPr lang="en-US" dirty="0"/>
              <a:t>0191 Oslo, Norway</a:t>
            </a:r>
          </a:p>
          <a:p>
            <a:pPr lvl="2"/>
            <a:r>
              <a:rPr lang="en-US" dirty="0"/>
              <a:t>Phone: +47 24 10 30 00</a:t>
            </a:r>
          </a:p>
          <a:p>
            <a:pPr lvl="1"/>
            <a:endParaRPr lang="en-US" dirty="0"/>
          </a:p>
          <a:p>
            <a:r>
              <a:rPr lang="en-US" dirty="0"/>
              <a:t>OmniRAN TG sessions:</a:t>
            </a:r>
          </a:p>
          <a:p>
            <a:pPr lvl="1"/>
            <a:r>
              <a:rPr lang="en-US" dirty="0"/>
              <a:t>Mon, 	Sep 10</a:t>
            </a:r>
            <a:r>
              <a:rPr lang="en-US" baseline="30000" dirty="0"/>
              <a:t>th</a:t>
            </a:r>
            <a:r>
              <a:rPr lang="en-US" dirty="0"/>
              <a:t> ,	16:30-18:00</a:t>
            </a:r>
          </a:p>
          <a:p>
            <a:pPr lvl="2"/>
            <a:r>
              <a:rPr lang="en-US" dirty="0"/>
              <a:t>Meeting room: Fidelio</a:t>
            </a:r>
          </a:p>
          <a:p>
            <a:pPr lvl="1"/>
            <a:r>
              <a:rPr lang="en-US" dirty="0"/>
              <a:t>Tue, 	Sep 11</a:t>
            </a:r>
            <a:r>
              <a:rPr lang="en-US" baseline="30000" dirty="0"/>
              <a:t>th</a:t>
            </a:r>
            <a:r>
              <a:rPr lang="en-US" dirty="0"/>
              <a:t> , 	10:00-18:00</a:t>
            </a:r>
          </a:p>
          <a:p>
            <a:pPr lvl="2"/>
            <a:r>
              <a:rPr lang="en-US" dirty="0"/>
              <a:t>Meeting room: Fidelio</a:t>
            </a:r>
          </a:p>
          <a:p>
            <a:pPr lvl="1"/>
            <a:r>
              <a:rPr lang="en-US" dirty="0"/>
              <a:t>Wed,	Sep 12</a:t>
            </a:r>
            <a:r>
              <a:rPr lang="en-US" baseline="30000" dirty="0"/>
              <a:t>th</a:t>
            </a:r>
            <a:r>
              <a:rPr lang="en-US" dirty="0"/>
              <a:t> ,	11:00-18:00</a:t>
            </a:r>
          </a:p>
          <a:p>
            <a:pPr lvl="2"/>
            <a:r>
              <a:rPr lang="en-US" dirty="0"/>
              <a:t>Meeting room: Fidelio</a:t>
            </a:r>
          </a:p>
          <a:p>
            <a:pPr lvl="1"/>
            <a:r>
              <a:rPr lang="en-US" dirty="0"/>
              <a:t>Thu,	Sep 13</a:t>
            </a:r>
            <a:r>
              <a:rPr lang="en-US" baseline="30000" dirty="0"/>
              <a:t>th</a:t>
            </a:r>
            <a:r>
              <a:rPr lang="en-US" dirty="0"/>
              <a:t> ,	08:30-13:00</a:t>
            </a:r>
          </a:p>
          <a:p>
            <a:pPr lvl="2"/>
            <a:r>
              <a:rPr lang="en-US" dirty="0"/>
              <a:t>Meeting room: Fidelio</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September 2018 Agenda Graphics</a:t>
            </a:r>
          </a:p>
        </p:txBody>
      </p:sp>
      <p:graphicFrame>
        <p:nvGraphicFramePr>
          <p:cNvPr id="3" name="Table 2"/>
          <p:cNvGraphicFramePr>
            <a:graphicFrameLocks noGrp="1"/>
          </p:cNvGraphicFramePr>
          <p:nvPr>
            <p:extLst>
              <p:ext uri="{D42A27DB-BD31-4B8C-83A1-F6EECF244321}">
                <p14:modId xmlns:p14="http://schemas.microsoft.com/office/powerpoint/2010/main" val="2003588818"/>
              </p:ext>
            </p:extLst>
          </p:nvPr>
        </p:nvGraphicFramePr>
        <p:xfrm>
          <a:off x="457200" y="897833"/>
          <a:ext cx="8305800" cy="5655367"/>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val="20000"/>
                    </a:ext>
                  </a:extLst>
                </a:gridCol>
                <a:gridCol w="1531031">
                  <a:extLst>
                    <a:ext uri="{9D8B030D-6E8A-4147-A177-3AD203B41FA5}">
                      <a16:colId xmlns:a16="http://schemas.microsoft.com/office/drawing/2014/main" val="20001"/>
                    </a:ext>
                  </a:extLst>
                </a:gridCol>
                <a:gridCol w="1531031">
                  <a:extLst>
                    <a:ext uri="{9D8B030D-6E8A-4147-A177-3AD203B41FA5}">
                      <a16:colId xmlns:a16="http://schemas.microsoft.com/office/drawing/2014/main" val="20002"/>
                    </a:ext>
                  </a:extLst>
                </a:gridCol>
                <a:gridCol w="1531031">
                  <a:extLst>
                    <a:ext uri="{9D8B030D-6E8A-4147-A177-3AD203B41FA5}">
                      <a16:colId xmlns:a16="http://schemas.microsoft.com/office/drawing/2014/main" val="20003"/>
                    </a:ext>
                  </a:extLst>
                </a:gridCol>
                <a:gridCol w="1531031">
                  <a:extLst>
                    <a:ext uri="{9D8B030D-6E8A-4147-A177-3AD203B41FA5}">
                      <a16:colId xmlns:a16="http://schemas.microsoft.com/office/drawing/2014/main" val="20004"/>
                    </a:ext>
                  </a:extLst>
                </a:gridCol>
                <a:gridCol w="1531031">
                  <a:extLst>
                    <a:ext uri="{9D8B030D-6E8A-4147-A177-3AD203B41FA5}">
                      <a16:colId xmlns:a16="http://schemas.microsoft.com/office/drawing/2014/main" val="20005"/>
                    </a:ext>
                  </a:extLst>
                </a:gridCol>
              </a:tblGrid>
              <a:tr h="306091">
                <a:tc>
                  <a:txBody>
                    <a:bodyPr/>
                    <a:lstStyle/>
                    <a:p>
                      <a:pPr algn="ctr"/>
                      <a:endParaRPr lang="en-US" sz="1800" dirty="0">
                        <a:solidFill>
                          <a:schemeClr val="tx2"/>
                        </a:solidFill>
                      </a:endParaRPr>
                    </a:p>
                  </a:txBody>
                  <a:tcPr marL="18288" marR="18288" marT="18288" marB="18288">
                    <a:solidFill>
                      <a:schemeClr val="bg1"/>
                    </a:solidFill>
                  </a:tcPr>
                </a:tc>
                <a:tc>
                  <a:txBody>
                    <a:bodyPr/>
                    <a:lstStyle/>
                    <a:p>
                      <a:pPr algn="ctr"/>
                      <a:r>
                        <a:rPr lang="en-US" sz="1800" dirty="0">
                          <a:solidFill>
                            <a:schemeClr val="tx2"/>
                          </a:solidFill>
                        </a:rPr>
                        <a:t>Mon 9/10</a:t>
                      </a:r>
                    </a:p>
                  </a:txBody>
                  <a:tcPr marL="18288" marR="18288" marT="18288" marB="18288">
                    <a:solidFill>
                      <a:schemeClr val="bg1"/>
                    </a:solidFill>
                  </a:tcPr>
                </a:tc>
                <a:tc>
                  <a:txBody>
                    <a:bodyPr/>
                    <a:lstStyle/>
                    <a:p>
                      <a:pPr algn="ctr"/>
                      <a:r>
                        <a:rPr lang="en-US" sz="1800" dirty="0">
                          <a:solidFill>
                            <a:schemeClr val="tx2"/>
                          </a:solidFill>
                        </a:rPr>
                        <a:t>Tue 9/11</a:t>
                      </a:r>
                    </a:p>
                  </a:txBody>
                  <a:tcPr marL="18288" marR="18288" marT="18288" marB="18288">
                    <a:solidFill>
                      <a:schemeClr val="bg1"/>
                    </a:solidFill>
                  </a:tcPr>
                </a:tc>
                <a:tc>
                  <a:txBody>
                    <a:bodyPr/>
                    <a:lstStyle/>
                    <a:p>
                      <a:pPr algn="ctr"/>
                      <a:r>
                        <a:rPr lang="en-US" sz="1800" dirty="0">
                          <a:solidFill>
                            <a:schemeClr val="tx2"/>
                          </a:solidFill>
                        </a:rPr>
                        <a:t>Wed 9/12</a:t>
                      </a:r>
                    </a:p>
                  </a:txBody>
                  <a:tcPr marL="18288" marR="18288" marT="18288" marB="18288">
                    <a:solidFill>
                      <a:schemeClr val="bg1"/>
                    </a:solidFill>
                  </a:tcPr>
                </a:tc>
                <a:tc>
                  <a:txBody>
                    <a:bodyPr/>
                    <a:lstStyle/>
                    <a:p>
                      <a:pPr algn="ctr"/>
                      <a:r>
                        <a:rPr lang="en-US" sz="1800" dirty="0">
                          <a:solidFill>
                            <a:schemeClr val="tx2"/>
                          </a:solidFill>
                        </a:rPr>
                        <a:t>Thu</a:t>
                      </a:r>
                      <a:r>
                        <a:rPr lang="en-US" sz="1800" baseline="0" dirty="0">
                          <a:solidFill>
                            <a:schemeClr val="tx2"/>
                          </a:solidFill>
                        </a:rPr>
                        <a:t> 9</a:t>
                      </a:r>
                      <a:r>
                        <a:rPr lang="en-US" sz="1800" dirty="0">
                          <a:solidFill>
                            <a:schemeClr val="tx2"/>
                          </a:solidFill>
                        </a:rPr>
                        <a:t>/13</a:t>
                      </a:r>
                    </a:p>
                  </a:txBody>
                  <a:tcPr marL="18288" marR="18288" marT="18288" marB="18288">
                    <a:solidFill>
                      <a:schemeClr val="bg1"/>
                    </a:solidFill>
                  </a:tcPr>
                </a:tc>
                <a:tc>
                  <a:txBody>
                    <a:bodyPr/>
                    <a:lstStyle/>
                    <a:p>
                      <a:pPr algn="ctr"/>
                      <a:r>
                        <a:rPr lang="en-US" sz="1800" dirty="0">
                          <a:solidFill>
                            <a:schemeClr val="tx2"/>
                          </a:solidFill>
                        </a:rPr>
                        <a:t>Fri 9/14</a:t>
                      </a:r>
                    </a:p>
                  </a:txBody>
                  <a:tcPr marL="18288" marR="18288" marT="18288" marB="18288">
                    <a:solidFill>
                      <a:schemeClr val="bg1"/>
                    </a:solidFill>
                  </a:tcPr>
                </a:tc>
                <a:extLst>
                  <a:ext uri="{0D108BD9-81ED-4DB2-BD59-A6C34878D82A}">
                    <a16:rowId xmlns:a16="http://schemas.microsoft.com/office/drawing/2014/main" val="10000"/>
                  </a:ext>
                </a:extLst>
              </a:tr>
              <a:tr h="391471">
                <a:tc rowSpan="3">
                  <a:txBody>
                    <a:bodyPr/>
                    <a:lstStyle/>
                    <a:p>
                      <a:pPr algn="r"/>
                      <a:r>
                        <a:rPr lang="en-US" sz="1200" dirty="0"/>
                        <a:t>07:30</a:t>
                      </a:r>
                    </a:p>
                    <a:p>
                      <a:pPr algn="r"/>
                      <a:endParaRPr lang="en-US" sz="1200" dirty="0"/>
                    </a:p>
                    <a:p>
                      <a:pPr algn="r"/>
                      <a:r>
                        <a:rPr lang="en-US" sz="1200" dirty="0"/>
                        <a:t>08:30</a:t>
                      </a:r>
                    </a:p>
                    <a:p>
                      <a:pPr algn="r"/>
                      <a:endParaRPr lang="en-US" sz="1200" dirty="0"/>
                    </a:p>
                    <a:p>
                      <a:pPr algn="r"/>
                      <a:endParaRPr lang="en-US" sz="1200" dirty="0"/>
                    </a:p>
                    <a:p>
                      <a:pPr algn="r"/>
                      <a:r>
                        <a:rPr lang="en-US" sz="1200" dirty="0"/>
                        <a:t>10:00</a:t>
                      </a:r>
                    </a:p>
                    <a:p>
                      <a:pPr algn="r"/>
                      <a:r>
                        <a:rPr lang="en-US" sz="1200" dirty="0"/>
                        <a:t>10:30</a:t>
                      </a:r>
                    </a:p>
                  </a:txBody>
                  <a:tcPr marL="18288" marR="18288" marT="18288" marB="18288">
                    <a:solidFill>
                      <a:schemeClr val="accent1">
                        <a:lumMod val="40000"/>
                        <a:lumOff val="60000"/>
                      </a:schemeClr>
                    </a:solidFill>
                  </a:tcPr>
                </a:tc>
                <a:tc rowSpan="3">
                  <a:txBody>
                    <a:bodyPr/>
                    <a:lstStyle/>
                    <a:p>
                      <a:endParaRPr lang="en-US" sz="1200" dirty="0"/>
                    </a:p>
                  </a:txBody>
                  <a:tcPr marL="18288" marR="18288" marT="18288" marB="18288">
                    <a:solidFill>
                      <a:schemeClr val="bg1"/>
                    </a:solidFill>
                  </a:tcPr>
                </a:tc>
                <a:tc rowSpan="2">
                  <a:txBody>
                    <a:bodyPr/>
                    <a:lstStyle/>
                    <a:p>
                      <a:endParaRPr lang="en-US" sz="1200" dirty="0"/>
                    </a:p>
                  </a:txBody>
                  <a:tcPr marL="18288" marR="18288" marT="18288" marB="18288">
                    <a:solidFill>
                      <a:schemeClr val="bg1"/>
                    </a:solidFill>
                  </a:tcPr>
                </a:tc>
                <a:tc rowSpan="3">
                  <a:txBody>
                    <a:bodyPr/>
                    <a:lstStyle/>
                    <a:p>
                      <a:pPr marL="85725" indent="-85725">
                        <a:buFont typeface="Arial" panose="020B0604020202020204" pitchFamily="34" charset="0"/>
                        <a:buNone/>
                      </a:pPr>
                      <a:r>
                        <a:rPr lang="en-US" sz="1200" i="1" dirty="0"/>
                        <a:t>Possibility for remote participation in NEND ICA session at Wireless Interim</a:t>
                      </a:r>
                      <a:endParaRPr lang="en-US" sz="1200" dirty="0"/>
                    </a:p>
                  </a:txBody>
                  <a:tcPr marL="18288" marR="18288" marT="18288" marB="18288">
                    <a:solidFill>
                      <a:schemeClr val="bg1">
                        <a:lumMod val="85000"/>
                      </a:schemeClr>
                    </a:solidFill>
                  </a:tcPr>
                </a:tc>
                <a:tc>
                  <a:txBody>
                    <a:bodyPr/>
                    <a:lstStyle/>
                    <a:p>
                      <a:endParaRPr lang="en-US" sz="1200" dirty="0"/>
                    </a:p>
                  </a:txBody>
                  <a:tcPr marL="18288" marR="18288" marT="18288" marB="18288">
                    <a:noFill/>
                  </a:tcPr>
                </a:tc>
                <a:tc rowSpan="5">
                  <a:txBody>
                    <a:bodyPr/>
                    <a:lstStyle/>
                    <a:p>
                      <a:endParaRPr lang="en-US" sz="1200" dirty="0"/>
                    </a:p>
                  </a:txBody>
                  <a:tcPr marL="18288" marR="18288" marT="18288" marB="18288">
                    <a:solidFill>
                      <a:schemeClr val="bg1"/>
                    </a:solidFill>
                  </a:tcPr>
                </a:tc>
                <a:extLst>
                  <a:ext uri="{0D108BD9-81ED-4DB2-BD59-A6C34878D82A}">
                    <a16:rowId xmlns:a16="http://schemas.microsoft.com/office/drawing/2014/main" val="10001"/>
                  </a:ext>
                </a:extLst>
              </a:tr>
              <a:tr h="609600">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2">
                  <a:txBody>
                    <a:bodyPr/>
                    <a:lstStyle/>
                    <a:p>
                      <a:endParaRPr lang="en-US" sz="1200" dirty="0"/>
                    </a:p>
                  </a:txBody>
                  <a:tcPr marL="18288" marR="18288" marT="18288" marB="18288">
                    <a:solidFill>
                      <a:schemeClr val="tx2">
                        <a:lumMod val="60000"/>
                        <a:lumOff val="40000"/>
                      </a:schemeClr>
                    </a:solidFill>
                  </a:tcPr>
                </a:tc>
                <a:tc vMerge="1">
                  <a:txBody>
                    <a:bodyPr/>
                    <a:lstStyle/>
                    <a:p>
                      <a:endParaRPr lang="en-US"/>
                    </a:p>
                  </a:txBody>
                  <a:tcPr/>
                </a:tc>
                <a:extLst>
                  <a:ext uri="{0D108BD9-81ED-4DB2-BD59-A6C34878D82A}">
                    <a16:rowId xmlns:a16="http://schemas.microsoft.com/office/drawing/2014/main" val="2884114103"/>
                  </a:ext>
                </a:extLst>
              </a:tr>
              <a:tr h="228600">
                <a:tc vMerge="1">
                  <a:txBody>
                    <a:bodyPr/>
                    <a:lstStyle/>
                    <a:p>
                      <a:endParaRPr lang="en-US"/>
                    </a:p>
                  </a:txBody>
                  <a:tcPr/>
                </a:tc>
                <a:tc vMerge="1">
                  <a:txBody>
                    <a:bodyPr/>
                    <a:lstStyle/>
                    <a:p>
                      <a:endParaRPr lang="en-US"/>
                    </a:p>
                  </a:txBody>
                  <a:tcPr/>
                </a:tc>
                <a:tc>
                  <a:txBody>
                    <a:bodyPr/>
                    <a:lstStyle/>
                    <a:p>
                      <a:endParaRPr lang="en-US" sz="1200" dirty="0"/>
                    </a:p>
                  </a:txBody>
                  <a:tcPr marL="18288" marR="18288" marT="18288" marB="18288">
                    <a:solidFill>
                      <a:schemeClr val="tx2">
                        <a:lumMod val="60000"/>
                        <a:lumOff val="4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683121375"/>
                  </a:ext>
                </a:extLst>
              </a:tr>
              <a:tr h="120574">
                <a:tc>
                  <a:txBody>
                    <a:bodyPr/>
                    <a:lstStyle/>
                    <a:p>
                      <a:pPr algn="r"/>
                      <a:endParaRPr lang="en-US" sz="1200" dirty="0"/>
                    </a:p>
                  </a:txBody>
                  <a:tcPr marL="18288" marR="18288" marT="18288" marB="18288">
                    <a:solidFill>
                      <a:schemeClr val="bg1"/>
                    </a:solidFill>
                  </a:tcPr>
                </a:tc>
                <a:tc>
                  <a:txBody>
                    <a:bodyPr/>
                    <a:lstStyle/>
                    <a:p>
                      <a:endParaRPr lang="en-US" sz="1200" dirty="0"/>
                    </a:p>
                  </a:txBody>
                  <a:tcPr marL="18288" marR="18288" marT="18288" marB="18288">
                    <a:solidFill>
                      <a:schemeClr val="bg1"/>
                    </a:solidFill>
                  </a:tcPr>
                </a:tc>
                <a:tc>
                  <a:txBody>
                    <a:bodyPr/>
                    <a:lstStyle/>
                    <a:p>
                      <a:endParaRPr lang="en-US" sz="1200" dirty="0"/>
                    </a:p>
                  </a:txBody>
                  <a:tcPr marL="18288" marR="18288" marT="18288" marB="18288">
                    <a:solidFill>
                      <a:schemeClr val="bg1"/>
                    </a:solidFill>
                  </a:tcPr>
                </a:tc>
                <a:tc>
                  <a:txBody>
                    <a:bodyPr/>
                    <a:lstStyle/>
                    <a:p>
                      <a:endParaRPr lang="en-US" sz="1200" dirty="0"/>
                    </a:p>
                  </a:txBody>
                  <a:tcPr marL="18288" marR="18288" marT="18288" marB="18288">
                    <a:solidFill>
                      <a:schemeClr val="bg1"/>
                    </a:solidFill>
                  </a:tcPr>
                </a:tc>
                <a:tc>
                  <a:txBody>
                    <a:bodyPr/>
                    <a:lstStyle/>
                    <a:p>
                      <a:endParaRPr lang="en-US" sz="1200" dirty="0"/>
                    </a:p>
                  </a:txBody>
                  <a:tcPr marL="18288" marR="18288" marT="18288" marB="18288">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val="10002"/>
                  </a:ext>
                </a:extLst>
              </a:tr>
              <a:tr h="861255">
                <a:tc>
                  <a:txBody>
                    <a:bodyPr/>
                    <a:lstStyle/>
                    <a:p>
                      <a:pPr algn="r"/>
                      <a:r>
                        <a:rPr lang="en-US" sz="1200" dirty="0"/>
                        <a:t>11:00</a:t>
                      </a:r>
                      <a:br>
                        <a:rPr lang="en-US" sz="1200" dirty="0"/>
                      </a:br>
                      <a:endParaRPr lang="en-US" sz="1200" dirty="0"/>
                    </a:p>
                    <a:p>
                      <a:pPr algn="r"/>
                      <a:endParaRPr lang="en-US" sz="1200" dirty="0"/>
                    </a:p>
                    <a:p>
                      <a:pPr algn="r"/>
                      <a:endParaRPr lang="en-US" sz="1200" dirty="0"/>
                    </a:p>
                    <a:p>
                      <a:pPr algn="r"/>
                      <a:r>
                        <a:rPr lang="en-US" sz="1200" dirty="0"/>
                        <a:t>13:00</a:t>
                      </a:r>
                    </a:p>
                  </a:txBody>
                  <a:tcPr marL="18288" marR="18288" marT="18288" marB="18288">
                    <a:solidFill>
                      <a:schemeClr val="tx2">
                        <a:lumMod val="20000"/>
                        <a:lumOff val="80000"/>
                      </a:schemeClr>
                    </a:solidFill>
                  </a:tcPr>
                </a:tc>
                <a:tc>
                  <a:txBody>
                    <a:bodyPr/>
                    <a:lstStyle/>
                    <a:p>
                      <a:pPr marL="0" indent="0">
                        <a:buFont typeface="Arial" panose="020B0604020202020204" pitchFamily="34" charset="0"/>
                        <a:buNone/>
                      </a:pPr>
                      <a:endParaRPr lang="en-US" sz="1200" dirty="0"/>
                    </a:p>
                  </a:txBody>
                  <a:tcPr marL="18288" marR="18288" marT="18288" marB="18288">
                    <a:solidFill>
                      <a:schemeClr val="bg1"/>
                    </a:solidFill>
                  </a:tcPr>
                </a:tc>
                <a:tc>
                  <a:txBody>
                    <a:bodyPr/>
                    <a:lstStyle/>
                    <a:p>
                      <a:pPr marL="82550" indent="-82550">
                        <a:buFont typeface="Arial" pitchFamily="34" charset="0"/>
                        <a:buNone/>
                      </a:pPr>
                      <a:endParaRPr lang="en-US" sz="1200" dirty="0"/>
                    </a:p>
                  </a:txBody>
                  <a:tcPr marL="18288" marR="18288" marT="18288" marB="18288">
                    <a:solidFill>
                      <a:schemeClr val="tx2">
                        <a:lumMod val="60000"/>
                        <a:lumOff val="40000"/>
                      </a:schemeClr>
                    </a:solidFill>
                  </a:tcPr>
                </a:tc>
                <a:tc>
                  <a:txBody>
                    <a:bodyPr/>
                    <a:lstStyle/>
                    <a:p>
                      <a:endParaRPr lang="en-US" sz="1200" dirty="0"/>
                    </a:p>
                  </a:txBody>
                  <a:tcPr marL="18288" marR="18288" marT="18288" marB="18288">
                    <a:solidFill>
                      <a:schemeClr val="tx2">
                        <a:lumMod val="60000"/>
                        <a:lumOff val="40000"/>
                      </a:schemeClr>
                    </a:solidFill>
                  </a:tcPr>
                </a:tc>
                <a:tc>
                  <a:txBody>
                    <a:bodyPr/>
                    <a:lstStyle/>
                    <a:p>
                      <a:pPr marL="85725" marR="0" lvl="0" indent="-85725" algn="l" defTabSz="457200" rtl="0" eaLnBrk="1" fontAlgn="auto" latinLnBrk="0" hangingPunct="1">
                        <a:lnSpc>
                          <a:spcPct val="100000"/>
                        </a:lnSpc>
                        <a:spcBef>
                          <a:spcPts val="0"/>
                        </a:spcBef>
                        <a:spcAft>
                          <a:spcPts val="0"/>
                        </a:spcAft>
                        <a:buClrTx/>
                        <a:buSzTx/>
                        <a:buFont typeface="Arial" pitchFamily="34" charset="0"/>
                        <a:buNone/>
                        <a:tabLst/>
                        <a:defRPr/>
                      </a:pPr>
                      <a:r>
                        <a:rPr lang="en-US" sz="1200" b="1" dirty="0"/>
                        <a:t>OmniRAN closing</a:t>
                      </a:r>
                    </a:p>
                    <a:p>
                      <a:pPr marL="85725" indent="-85725">
                        <a:buFont typeface="Arial" pitchFamily="34" charset="0"/>
                        <a:buNone/>
                      </a:pPr>
                      <a:endParaRPr lang="en-US" sz="1200" dirty="0"/>
                    </a:p>
                  </a:txBody>
                  <a:tcPr marL="18288" marR="18288" marT="18288" marB="18288">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val="10003"/>
                  </a:ext>
                </a:extLst>
              </a:tr>
              <a:tr h="228449">
                <a:tc rowSpan="2">
                  <a:txBody>
                    <a:bodyPr/>
                    <a:lstStyle/>
                    <a:p>
                      <a:pPr algn="r"/>
                      <a:endParaRPr lang="en-US" sz="1200" dirty="0"/>
                    </a:p>
                    <a:p>
                      <a:pPr algn="r"/>
                      <a:endParaRPr lang="en-US" sz="1200" dirty="0"/>
                    </a:p>
                  </a:txBody>
                  <a:tcPr marL="18288" marR="18288" marT="18288" marB="18288">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18288" marR="18288" marT="18288" marB="18288">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18288" marR="18288" marT="18288" marB="18288">
                    <a:solidFill>
                      <a:schemeClr val="bg1"/>
                    </a:solidFill>
                  </a:tcPr>
                </a:tc>
                <a:tc rowSpan="2">
                  <a:txBody>
                    <a:bodyPr/>
                    <a:lstStyle/>
                    <a:p>
                      <a:endParaRPr lang="en-US" sz="1200" dirty="0"/>
                    </a:p>
                  </a:txBody>
                  <a:tcPr marL="18288" marR="18288" marT="18288" marB="18288">
                    <a:solidFill>
                      <a:schemeClr val="bg1"/>
                    </a:solidFill>
                  </a:tcPr>
                </a:tc>
                <a:tc rowSpan="2">
                  <a:txBody>
                    <a:bodyPr/>
                    <a:lstStyle/>
                    <a:p>
                      <a:endParaRPr lang="en-US" sz="1200" dirty="0"/>
                    </a:p>
                  </a:txBody>
                  <a:tcPr marL="18288" marR="18288" marT="18288" marB="18288">
                    <a:solidFill>
                      <a:schemeClr val="bg1"/>
                    </a:solidFill>
                  </a:tcPr>
                </a:tc>
                <a:tc>
                  <a:txBody>
                    <a:bodyPr/>
                    <a:lstStyle/>
                    <a:p>
                      <a:endParaRPr lang="en-US" sz="1200" dirty="0"/>
                    </a:p>
                  </a:txBody>
                  <a:tcPr marL="18288" marR="18288" marT="18288" marB="18288">
                    <a:solidFill>
                      <a:schemeClr val="bg1"/>
                    </a:solidFill>
                  </a:tcPr>
                </a:tc>
                <a:extLst>
                  <a:ext uri="{0D108BD9-81ED-4DB2-BD59-A6C34878D82A}">
                    <a16:rowId xmlns:a16="http://schemas.microsoft.com/office/drawing/2014/main" val="10004"/>
                  </a:ext>
                </a:extLst>
              </a:tr>
              <a:tr h="44174">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4">
                  <a:txBody>
                    <a:bodyPr/>
                    <a:lstStyle/>
                    <a:p>
                      <a:endParaRPr lang="en-US" sz="1200" dirty="0"/>
                    </a:p>
                  </a:txBody>
                  <a:tcPr marL="18288" marR="18288" marT="18288" marB="18288">
                    <a:solidFill>
                      <a:schemeClr val="bg1"/>
                    </a:solidFill>
                  </a:tcPr>
                </a:tc>
                <a:extLst>
                  <a:ext uri="{0D108BD9-81ED-4DB2-BD59-A6C34878D82A}">
                    <a16:rowId xmlns:a16="http://schemas.microsoft.com/office/drawing/2014/main" val="10005"/>
                  </a:ext>
                </a:extLst>
              </a:tr>
              <a:tr h="861255">
                <a:tc>
                  <a:txBody>
                    <a:bodyPr/>
                    <a:lstStyle/>
                    <a:p>
                      <a:pPr algn="r"/>
                      <a:r>
                        <a:rPr lang="en-US" sz="1200" dirty="0"/>
                        <a:t>14:00</a:t>
                      </a:r>
                    </a:p>
                    <a:p>
                      <a:pPr algn="r"/>
                      <a:br>
                        <a:rPr lang="en-US" sz="1200" dirty="0"/>
                      </a:br>
                      <a:endParaRPr lang="en-US" sz="1200" dirty="0"/>
                    </a:p>
                    <a:p>
                      <a:pPr algn="r"/>
                      <a:endParaRPr lang="en-US" sz="1200" dirty="0"/>
                    </a:p>
                    <a:p>
                      <a:pPr algn="r"/>
                      <a:r>
                        <a:rPr lang="en-US" sz="1200" dirty="0"/>
                        <a:t>16:00</a:t>
                      </a:r>
                    </a:p>
                  </a:txBody>
                  <a:tcPr marL="18288" marR="18288" marT="18288" marB="18288">
                    <a:solidFill>
                      <a:schemeClr val="tx2">
                        <a:lumMod val="20000"/>
                        <a:lumOff val="80000"/>
                      </a:schemeClr>
                    </a:solidFill>
                  </a:tcPr>
                </a:tc>
                <a:tc>
                  <a:txBody>
                    <a:bodyPr/>
                    <a:lstStyle/>
                    <a:p>
                      <a:endParaRPr lang="en-US" sz="1200" dirty="0"/>
                    </a:p>
                  </a:txBody>
                  <a:tcPr marL="18288" marR="18288" marT="18288" marB="18288">
                    <a:solidFill>
                      <a:schemeClr val="bg1"/>
                    </a:solidFill>
                  </a:tcPr>
                </a:tc>
                <a:tc>
                  <a:txBody>
                    <a:bodyPr/>
                    <a:lstStyle/>
                    <a:p>
                      <a:endParaRPr lang="en-US" sz="1200" dirty="0"/>
                    </a:p>
                  </a:txBody>
                  <a:tcPr marL="18288" marR="18288" marT="18288" marB="18288">
                    <a:solidFill>
                      <a:schemeClr val="tx2">
                        <a:lumMod val="60000"/>
                        <a:lumOff val="40000"/>
                      </a:schemeClr>
                    </a:solidFill>
                  </a:tcPr>
                </a:tc>
                <a:tc>
                  <a:txBody>
                    <a:bodyPr/>
                    <a:lstStyle/>
                    <a:p>
                      <a:endParaRPr lang="en-US" sz="1200" dirty="0"/>
                    </a:p>
                  </a:txBody>
                  <a:tcPr marL="18288" marR="18288" marT="18288" marB="18288">
                    <a:solidFill>
                      <a:schemeClr val="tx2">
                        <a:lumMod val="60000"/>
                        <a:lumOff val="40000"/>
                      </a:schemeClr>
                    </a:solidFill>
                  </a:tcPr>
                </a:tc>
                <a:tc rowSpan="3">
                  <a:txBody>
                    <a:bodyPr/>
                    <a:lstStyle/>
                    <a:p>
                      <a:endParaRPr lang="en-US" sz="1200" dirty="0"/>
                    </a:p>
                  </a:txBody>
                  <a:tcPr marL="18288" marR="18288" marT="18288" marB="18288">
                    <a:solidFill>
                      <a:schemeClr val="bg1"/>
                    </a:solidFill>
                  </a:tcPr>
                </a:tc>
                <a:tc vMerge="1">
                  <a:txBody>
                    <a:bodyPr/>
                    <a:lstStyle/>
                    <a:p>
                      <a:endParaRPr lang="en-US"/>
                    </a:p>
                  </a:txBody>
                  <a:tcPr/>
                </a:tc>
                <a:extLst>
                  <a:ext uri="{0D108BD9-81ED-4DB2-BD59-A6C34878D82A}">
                    <a16:rowId xmlns:a16="http://schemas.microsoft.com/office/drawing/2014/main" val="10006"/>
                  </a:ext>
                </a:extLst>
              </a:tr>
              <a:tr h="174738">
                <a:tc>
                  <a:txBody>
                    <a:bodyPr/>
                    <a:lstStyle/>
                    <a:p>
                      <a:pPr algn="r"/>
                      <a:endParaRPr lang="en-US" sz="1200" dirty="0"/>
                    </a:p>
                  </a:txBody>
                  <a:tcPr marL="18288" marR="18288" marT="18288" marB="18288">
                    <a:solidFill>
                      <a:schemeClr val="bg1"/>
                    </a:solidFill>
                  </a:tcPr>
                </a:tc>
                <a:tc>
                  <a:txBody>
                    <a:bodyPr/>
                    <a:lstStyle/>
                    <a:p>
                      <a:endParaRPr lang="en-US" sz="1200" dirty="0"/>
                    </a:p>
                  </a:txBody>
                  <a:tcPr marL="18288" marR="18288" marT="18288" marB="18288">
                    <a:solidFill>
                      <a:schemeClr val="bg1"/>
                    </a:solidFill>
                  </a:tcPr>
                </a:tc>
                <a:tc>
                  <a:txBody>
                    <a:bodyPr/>
                    <a:lstStyle/>
                    <a:p>
                      <a:endParaRPr lang="en-US" sz="1200" dirty="0"/>
                    </a:p>
                  </a:txBody>
                  <a:tcPr marL="18288" marR="18288" marT="18288" marB="18288">
                    <a:solidFill>
                      <a:schemeClr val="bg1"/>
                    </a:solidFill>
                  </a:tcPr>
                </a:tc>
                <a:tc>
                  <a:txBody>
                    <a:bodyPr/>
                    <a:lstStyle/>
                    <a:p>
                      <a:endParaRPr lang="en-US" sz="1200" dirty="0"/>
                    </a:p>
                  </a:txBody>
                  <a:tcPr marL="18288" marR="18288" marT="18288" marB="18288">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val="10008"/>
                  </a:ext>
                </a:extLst>
              </a:tr>
              <a:tr h="696206">
                <a:tc>
                  <a:txBody>
                    <a:bodyPr/>
                    <a:lstStyle/>
                    <a:p>
                      <a:pPr algn="r"/>
                      <a:r>
                        <a:rPr lang="en-US" sz="1200" dirty="0"/>
                        <a:t>16:30</a:t>
                      </a:r>
                    </a:p>
                    <a:p>
                      <a:pPr algn="r"/>
                      <a:endParaRPr lang="en-US" sz="1200" dirty="0"/>
                    </a:p>
                    <a:p>
                      <a:pPr algn="r"/>
                      <a:endParaRPr lang="en-US" sz="1200" dirty="0"/>
                    </a:p>
                    <a:p>
                      <a:pPr algn="r"/>
                      <a:r>
                        <a:rPr lang="en-US" sz="1200" dirty="0"/>
                        <a:t>18:00</a:t>
                      </a:r>
                    </a:p>
                  </a:txBody>
                  <a:tcPr marL="18288" marR="18288" marT="18288" marB="18288">
                    <a:solidFill>
                      <a:schemeClr val="tx2">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sz="1200" b="1" dirty="0"/>
                        <a:t>OmniRAN </a:t>
                      </a:r>
                      <a:r>
                        <a:rPr lang="en-US" sz="1200" b="1" noProof="0" dirty="0"/>
                        <a:t>opening</a:t>
                      </a:r>
                    </a:p>
                    <a:p>
                      <a:endParaRPr lang="en-US" sz="1200" dirty="0"/>
                    </a:p>
                  </a:txBody>
                  <a:tcPr marL="18288" marR="18288" marT="18288" marB="18288">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18288" marR="18288" marT="18288" marB="18288">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18288" marR="18288" marT="18288" marB="18288">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val="10009"/>
                  </a:ext>
                </a:extLst>
              </a:tr>
              <a:tr h="153553">
                <a:tc>
                  <a:txBody>
                    <a:bodyPr/>
                    <a:lstStyle/>
                    <a:p>
                      <a:pPr algn="r"/>
                      <a:endParaRPr lang="en-US" sz="1200" dirty="0"/>
                    </a:p>
                  </a:txBody>
                  <a:tcPr marL="18288" marR="18288" marT="18288" marB="18288">
                    <a:noFill/>
                  </a:tcPr>
                </a:tc>
                <a:tc>
                  <a:txBody>
                    <a:bodyPr/>
                    <a:lstStyle/>
                    <a:p>
                      <a:pPr algn="l"/>
                      <a:endParaRPr lang="en-US" sz="1200" dirty="0"/>
                    </a:p>
                  </a:txBody>
                  <a:tcPr marL="18288" marR="18288" marT="18288" marB="18288">
                    <a:noFill/>
                  </a:tcPr>
                </a:tc>
                <a:tc>
                  <a:txBody>
                    <a:bodyPr/>
                    <a:lstStyle/>
                    <a:p>
                      <a:pPr algn="l"/>
                      <a:endParaRPr lang="en-US" sz="1200" dirty="0"/>
                    </a:p>
                  </a:txBody>
                  <a:tcPr marL="18288" marR="18288" marT="18288" marB="18288">
                    <a:noFill/>
                  </a:tcPr>
                </a:tc>
                <a:tc>
                  <a:txBody>
                    <a:bodyPr/>
                    <a:lstStyle/>
                    <a:p>
                      <a:pPr algn="l"/>
                      <a:endParaRPr lang="en-US" sz="1200" dirty="0"/>
                    </a:p>
                  </a:txBody>
                  <a:tcPr marL="18288" marR="18288" marT="18288" marB="18288">
                    <a:solidFill>
                      <a:schemeClr val="bg1"/>
                    </a:solidFill>
                  </a:tcPr>
                </a:tc>
                <a:tc>
                  <a:txBody>
                    <a:bodyPr/>
                    <a:lstStyle/>
                    <a:p>
                      <a:pPr algn="l"/>
                      <a:endParaRPr lang="en-US" sz="1200" dirty="0"/>
                    </a:p>
                  </a:txBody>
                  <a:tcPr marL="18288" marR="18288" marT="18288" marB="18288">
                    <a:noFill/>
                  </a:tcPr>
                </a:tc>
                <a:tc>
                  <a:txBody>
                    <a:bodyPr/>
                    <a:lstStyle/>
                    <a:p>
                      <a:pPr algn="l"/>
                      <a:endParaRPr lang="en-US" sz="1200" dirty="0"/>
                    </a:p>
                  </a:txBody>
                  <a:tcPr marL="18288" marR="18288" marT="18288" marB="18288">
                    <a:noFill/>
                  </a:tcPr>
                </a:tc>
                <a:extLst>
                  <a:ext uri="{0D108BD9-81ED-4DB2-BD59-A6C34878D82A}">
                    <a16:rowId xmlns:a16="http://schemas.microsoft.com/office/drawing/2014/main" val="10010"/>
                  </a:ext>
                </a:extLst>
              </a:tr>
              <a:tr h="296983">
                <a:tc>
                  <a:txBody>
                    <a:bodyPr/>
                    <a:lstStyle/>
                    <a:p>
                      <a:pPr algn="r"/>
                      <a:r>
                        <a:rPr lang="en-US" sz="1200" dirty="0"/>
                        <a:t>19:00</a:t>
                      </a:r>
                    </a:p>
                  </a:txBody>
                  <a:tcPr marL="18288" marR="18288" marT="18288" marB="18288">
                    <a:solidFill>
                      <a:schemeClr val="accent1">
                        <a:lumMod val="20000"/>
                        <a:lumOff val="80000"/>
                      </a:schemeClr>
                    </a:solidFill>
                  </a:tcPr>
                </a:tc>
                <a:tc>
                  <a:txBody>
                    <a:bodyPr/>
                    <a:lstStyle/>
                    <a:p>
                      <a:pPr algn="l"/>
                      <a:endParaRPr lang="en-US" sz="1200" dirty="0"/>
                    </a:p>
                  </a:txBody>
                  <a:tcPr marL="18288" marR="18288" marT="18288" marB="18288">
                    <a:solidFill>
                      <a:schemeClr val="bg1"/>
                    </a:solidFill>
                  </a:tcPr>
                </a:tc>
                <a:tc>
                  <a:txBody>
                    <a:bodyPr/>
                    <a:lstStyle/>
                    <a:p>
                      <a:pPr algn="l"/>
                      <a:r>
                        <a:rPr lang="en-US" sz="1200" dirty="0"/>
                        <a:t>Social event</a:t>
                      </a:r>
                    </a:p>
                  </a:txBody>
                  <a:tcPr marL="18288" marR="18288" marT="18288" marB="18288">
                    <a:solidFill>
                      <a:schemeClr val="accent3"/>
                    </a:solidFill>
                  </a:tcPr>
                </a:tc>
                <a:tc>
                  <a:txBody>
                    <a:bodyPr/>
                    <a:lstStyle/>
                    <a:p>
                      <a:pPr algn="l"/>
                      <a:endParaRPr lang="en-US" sz="1200" dirty="0"/>
                    </a:p>
                  </a:txBody>
                  <a:tcPr marL="18288" marR="18288" marT="18288" marB="18288">
                    <a:solidFill>
                      <a:schemeClr val="bg1"/>
                    </a:solidFill>
                  </a:tcPr>
                </a:tc>
                <a:tc>
                  <a:txBody>
                    <a:bodyPr/>
                    <a:lstStyle/>
                    <a:p>
                      <a:pPr algn="l"/>
                      <a:endParaRPr lang="en-US" sz="1200" dirty="0"/>
                    </a:p>
                  </a:txBody>
                  <a:tcPr marL="18288" marR="18288" marT="18288" marB="18288">
                    <a:noFill/>
                  </a:tcPr>
                </a:tc>
                <a:tc>
                  <a:txBody>
                    <a:bodyPr/>
                    <a:lstStyle/>
                    <a:p>
                      <a:pPr algn="l"/>
                      <a:endParaRPr lang="en-US" sz="1200" dirty="0"/>
                    </a:p>
                  </a:txBody>
                  <a:tcPr marL="18288" marR="18288" marT="18288" marB="18288">
                    <a:noFill/>
                  </a:tcPr>
                </a:tc>
                <a:extLst>
                  <a:ext uri="{0D108BD9-81ED-4DB2-BD59-A6C34878D82A}">
                    <a16:rowId xmlns:a16="http://schemas.microsoft.com/office/drawing/2014/main" val="3051705488"/>
                  </a:ext>
                </a:extLst>
              </a:tr>
            </a:tbl>
          </a:graphicData>
        </a:graphic>
      </p:graphicFrame>
    </p:spTree>
    <p:extLst>
      <p:ext uri="{BB962C8B-B14F-4D97-AF65-F5344CB8AC3E}">
        <p14:creationId xmlns:p14="http://schemas.microsoft.com/office/powerpoint/2010/main" val="4214744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September 2018 F2F</a:t>
            </a:r>
          </a:p>
        </p:txBody>
      </p:sp>
      <p:sp>
        <p:nvSpPr>
          <p:cNvPr id="3" name="Content Placeholder 2"/>
          <p:cNvSpPr>
            <a:spLocks noGrp="1"/>
          </p:cNvSpPr>
          <p:nvPr>
            <p:ph idx="1"/>
          </p:nvPr>
        </p:nvSpPr>
        <p:spPr/>
        <p:txBody>
          <a:bodyPr>
            <a:normAutofit fontScale="70000" lnSpcReduction="20000"/>
          </a:bodyPr>
          <a:lstStyle/>
          <a:p>
            <a:r>
              <a:rPr lang="en-US" dirty="0"/>
              <a:t>Review of minutes</a:t>
            </a:r>
          </a:p>
          <a:p>
            <a:r>
              <a:rPr lang="en-US" dirty="0"/>
              <a:t>Reports</a:t>
            </a:r>
          </a:p>
          <a:p>
            <a:r>
              <a:rPr lang="en-US" dirty="0"/>
              <a:t>Result of P802.1CF sponsor ballot</a:t>
            </a:r>
          </a:p>
          <a:p>
            <a:r>
              <a:rPr lang="en-US" dirty="0"/>
              <a:t>Comment resolution of P802.1CF sponsor ballot</a:t>
            </a:r>
          </a:p>
          <a:p>
            <a:r>
              <a:rPr lang="en-US" dirty="0"/>
              <a:t>Plan for sponsor ballot recirculation</a:t>
            </a:r>
          </a:p>
          <a:p>
            <a:r>
              <a:rPr lang="en-US" dirty="0"/>
              <a:t>P802.1CQ contributions</a:t>
            </a:r>
          </a:p>
          <a:p>
            <a:r>
              <a:rPr lang="en-US" dirty="0"/>
              <a:t>NEND ICA related contributions review</a:t>
            </a:r>
          </a:p>
          <a:p>
            <a:r>
              <a:rPr lang="en-US" dirty="0"/>
              <a:t>Potential new project for OmniRAN TG</a:t>
            </a:r>
          </a:p>
          <a:p>
            <a:r>
              <a:rPr lang="en-US" dirty="0"/>
              <a:t>Conference calls until November 2018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31497782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dirty="0"/>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dirty="0"/>
              <a:t>Participants </a:t>
            </a:r>
            <a:r>
              <a:rPr lang="en-US" altLang="en-US" u="sng" dirty="0"/>
              <a:t>shall</a:t>
            </a:r>
            <a:r>
              <a:rPr lang="en-US" altLang="en-US" dirty="0"/>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dirty="0"/>
            </a:br>
            <a:endParaRPr lang="en-US" altLang="en-US" dirty="0"/>
          </a:p>
          <a:p>
            <a:r>
              <a:rPr lang="en-US" altLang="en-US" dirty="0"/>
              <a:t>Participants </a:t>
            </a:r>
            <a:r>
              <a:rPr lang="en-US" altLang="en-US" u="sng" dirty="0"/>
              <a:t>should</a:t>
            </a:r>
            <a:r>
              <a:rPr lang="en-US" altLang="en-US" dirty="0"/>
              <a:t> inform the IEEE (or cause the IEEE to be informed) of the identity of any other holders of potential Essential Patent Claims</a:t>
            </a:r>
            <a:br>
              <a:rPr lang="en-US" altLang="en-US" dirty="0"/>
            </a:br>
            <a:endParaRPr lang="en-US" altLang="en-US" dirty="0"/>
          </a:p>
          <a:p>
            <a:pPr marL="0" indent="0">
              <a:buNone/>
            </a:pPr>
            <a:r>
              <a:rPr lang="en-US" altLang="en-US" sz="4100" dirty="0"/>
              <a:t>Early identification of holders of potential Essential Patent Claims is encouraged</a:t>
            </a:r>
          </a:p>
        </p:txBody>
      </p:sp>
    </p:spTree>
    <p:extLst>
      <p:ext uri="{BB962C8B-B14F-4D97-AF65-F5344CB8AC3E}">
        <p14:creationId xmlns:p14="http://schemas.microsoft.com/office/powerpoint/2010/main" val="3257697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dirty="0"/>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dirty="0"/>
              <a:t>Cause an LOA to be submitted to the IEEE-SA (patcom@ieee.org); or</a:t>
            </a:r>
          </a:p>
          <a:p>
            <a:pPr lvl="1">
              <a:lnSpc>
                <a:spcPct val="110000"/>
              </a:lnSpc>
              <a:spcBef>
                <a:spcPts val="1200"/>
              </a:spcBef>
            </a:pPr>
            <a:r>
              <a:rPr lang="en-US" altLang="en-US" dirty="0"/>
              <a:t>Provide the chair of this group with the identity of the holder(s) of any and all such claims as soon as possible; or</a:t>
            </a:r>
          </a:p>
          <a:p>
            <a:pPr lvl="1">
              <a:lnSpc>
                <a:spcPct val="110000"/>
              </a:lnSpc>
              <a:spcBef>
                <a:spcPts val="1200"/>
              </a:spcBef>
            </a:pPr>
            <a:r>
              <a:rPr lang="en-US" altLang="en-US" dirty="0"/>
              <a:t>Speak up now and respond to this Call for Potentially Essential Patents</a:t>
            </a:r>
          </a:p>
          <a:p>
            <a:pPr>
              <a:lnSpc>
                <a:spcPct val="110000"/>
              </a:lnSpc>
              <a:spcBef>
                <a:spcPts val="1200"/>
              </a:spcBef>
            </a:pPr>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1005775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dirty="0"/>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dirty="0"/>
              <a:t>All IEEE-SA standards meetings shall be conducted in compliance with all applicable laws, including antitrust and competition laws. </a:t>
            </a:r>
          </a:p>
          <a:p>
            <a:pPr lvl="1">
              <a:lnSpc>
                <a:spcPct val="110000"/>
              </a:lnSpc>
              <a:spcBef>
                <a:spcPts val="600"/>
              </a:spcBef>
            </a:pPr>
            <a:r>
              <a:rPr lang="en-US" altLang="en-US" dirty="0"/>
              <a:t>Don’t discuss the interpretation, validity, or essentiality of patents/patent claims. </a:t>
            </a:r>
          </a:p>
          <a:p>
            <a:pPr lvl="1">
              <a:lnSpc>
                <a:spcPct val="110000"/>
              </a:lnSpc>
              <a:spcBef>
                <a:spcPts val="600"/>
              </a:spcBef>
            </a:pPr>
            <a:r>
              <a:rPr lang="en-US" altLang="en-US" dirty="0"/>
              <a:t>Don’t discuss specific license rates, terms, or conditions.</a:t>
            </a:r>
          </a:p>
          <a:p>
            <a:pPr lvl="2">
              <a:lnSpc>
                <a:spcPct val="110000"/>
              </a:lnSpc>
              <a:spcBef>
                <a:spcPts val="600"/>
              </a:spcBef>
            </a:pPr>
            <a:r>
              <a:rPr lang="en-US" altLang="en-US" dirty="0"/>
              <a:t>Relative costs of different technical approaches that include relative costs of patent licensing terms may be discussed in standards development meetings. </a:t>
            </a:r>
          </a:p>
          <a:p>
            <a:pPr lvl="3">
              <a:lnSpc>
                <a:spcPct val="110000"/>
              </a:lnSpc>
              <a:spcBef>
                <a:spcPts val="600"/>
              </a:spcBef>
            </a:pPr>
            <a:r>
              <a:rPr lang="en-GB" altLang="en-US" dirty="0"/>
              <a:t>Technical considerations remain the primary focus</a:t>
            </a:r>
            <a:endParaRPr lang="en-US" altLang="en-US" dirty="0"/>
          </a:p>
          <a:p>
            <a:pPr lvl="1">
              <a:lnSpc>
                <a:spcPct val="110000"/>
              </a:lnSpc>
              <a:spcBef>
                <a:spcPts val="600"/>
              </a:spcBef>
            </a:pPr>
            <a:r>
              <a:rPr lang="en-US" altLang="en-US" dirty="0"/>
              <a:t>Don’t discuss or engage in the fixing of product prices, allocation of customers, or division of sales markets.</a:t>
            </a:r>
          </a:p>
          <a:p>
            <a:pPr lvl="1">
              <a:lnSpc>
                <a:spcPct val="110000"/>
              </a:lnSpc>
              <a:spcBef>
                <a:spcPts val="600"/>
              </a:spcBef>
            </a:pPr>
            <a:r>
              <a:rPr lang="en-US" altLang="en-US" dirty="0"/>
              <a:t>Don’t discuss the status or substance of ongoing or threatened litigation.</a:t>
            </a:r>
          </a:p>
          <a:p>
            <a:pPr lvl="1">
              <a:lnSpc>
                <a:spcPct val="110000"/>
              </a:lnSpc>
              <a:spcBef>
                <a:spcPts val="600"/>
              </a:spcBef>
            </a:pPr>
            <a:r>
              <a:rPr lang="en-US" altLang="en-US" dirty="0"/>
              <a:t>Don’t be silent if inappropriate topics are discussed … do formally object.</a:t>
            </a:r>
          </a:p>
          <a:p>
            <a:pPr lvl="1">
              <a:lnSpc>
                <a:spcPct val="110000"/>
              </a:lnSpc>
              <a:spcBef>
                <a:spcPts val="600"/>
              </a:spcBef>
            </a:pPr>
            <a:endParaRPr lang="en-US" altLang="en-US" dirty="0"/>
          </a:p>
          <a:p>
            <a:pPr>
              <a:lnSpc>
                <a:spcPct val="110000"/>
              </a:lnSpc>
              <a:spcBef>
                <a:spcPts val="600"/>
              </a:spcBef>
            </a:pPr>
            <a:r>
              <a:rPr lang="en-US" altLang="en-US" dirty="0"/>
              <a:t>For more details, see IEEE-SA Standards Board Operations Manual, clause 5.3.10 and Antitrust and Competition Policy: </a:t>
            </a:r>
            <a:br>
              <a:rPr lang="en-US" altLang="en-US" dirty="0"/>
            </a:br>
            <a:r>
              <a:rPr lang="en-US" altLang="en-US" dirty="0"/>
              <a:t>What You Need to Know at </a:t>
            </a:r>
            <a:r>
              <a:rPr lang="en-US" altLang="en-US" dirty="0">
                <a:hlinkClick r:id="rId2"/>
              </a:rPr>
              <a:t>http://standards.ieee.org/develop/policies/antitrust.pdf</a:t>
            </a:r>
            <a:endParaRPr lang="en-US" altLang="en-US" dirty="0"/>
          </a:p>
          <a:p>
            <a:endParaRPr lang="en-US" altLang="en-US" dirty="0"/>
          </a:p>
        </p:txBody>
      </p:sp>
    </p:spTree>
    <p:extLst>
      <p:ext uri="{BB962C8B-B14F-4D97-AF65-F5344CB8AC3E}">
        <p14:creationId xmlns:p14="http://schemas.microsoft.com/office/powerpoint/2010/main" val="4087789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dirty="0"/>
              <a:t>Patent-related information</a:t>
            </a:r>
            <a:endParaRPr lang="en-US" altLang="en-US" dirty="0"/>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dirty="0"/>
              <a:t>The patent policy and the procedures used to execute that policy are documented in the:</a:t>
            </a:r>
          </a:p>
          <a:p>
            <a:endParaRPr lang="en-US" altLang="en-US" dirty="0"/>
          </a:p>
          <a:p>
            <a:pPr lvl="1"/>
            <a:r>
              <a:rPr lang="en-US" altLang="en-US" dirty="0"/>
              <a:t>IEEE-SA Standards Board Bylaws </a:t>
            </a:r>
            <a:r>
              <a:rPr lang="en-US" altLang="en-US" sz="2600" dirty="0">
                <a:hlinkClick r:id="rId3"/>
              </a:rPr>
              <a:t>http://standards.ieee.org/develop/policies/bylaws/sect6-7.html#6</a:t>
            </a:r>
            <a:br>
              <a:rPr lang="en-US" altLang="en-US" sz="2600" dirty="0"/>
            </a:br>
            <a:endParaRPr lang="en-US" altLang="en-US" sz="2600" dirty="0"/>
          </a:p>
          <a:p>
            <a:pPr lvl="1"/>
            <a:r>
              <a:rPr lang="en-US" altLang="en-US" dirty="0"/>
              <a:t>IEEE-SA Standards Board Operations Manual </a:t>
            </a:r>
            <a:r>
              <a:rPr lang="en-US" altLang="en-US" sz="2600" dirty="0">
                <a:hlinkClick r:id="rId4"/>
              </a:rPr>
              <a:t>http://standards.ieee.org/develop/policies/opman/sect6.html#6.3</a:t>
            </a:r>
            <a:endParaRPr lang="en-US" altLang="en-US" sz="2600" dirty="0"/>
          </a:p>
          <a:p>
            <a:endParaRPr lang="en-US" altLang="en-US" dirty="0"/>
          </a:p>
          <a:p>
            <a:r>
              <a:rPr lang="en-US" altLang="en-US" dirty="0"/>
              <a:t>Material about the patent policy is available at </a:t>
            </a:r>
            <a:r>
              <a:rPr lang="en-US" altLang="en-US" sz="2600" dirty="0">
                <a:hlinkClick r:id="rId5"/>
              </a:rPr>
              <a:t>http://standards.ieee.org/about/sasb/patcom/materials.html</a:t>
            </a:r>
            <a:br>
              <a:rPr lang="en-US" altLang="en-US" dirty="0"/>
            </a:br>
            <a:endParaRPr lang="en-US" altLang="en-US" dirty="0"/>
          </a:p>
          <a:p>
            <a:r>
              <a:rPr lang="en-US" altLang="en-US" sz="4000" dirty="0"/>
              <a:t>If you have questions, contact the IEEE-SA Standards Board Patent Committee Administrator at </a:t>
            </a:r>
            <a:r>
              <a:rPr lang="en-US" altLang="en-US" sz="4000" dirty="0">
                <a:hlinkClick r:id="rId6"/>
              </a:rPr>
              <a:t>patcom@ieee.org</a:t>
            </a:r>
            <a:endParaRPr lang="en-US" altLang="en-US" sz="4000" dirty="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1686817116"/>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4513</TotalTime>
  <Words>1653</Words>
  <Application>Microsoft Macintosh PowerPoint</Application>
  <PresentationFormat>On-screen Show (4:3)</PresentationFormat>
  <Paragraphs>245</Paragraphs>
  <Slides>18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ＭＳ Ｐゴシック</vt:lpstr>
      <vt:lpstr>Arial</vt:lpstr>
      <vt:lpstr>Helvetica</vt:lpstr>
      <vt:lpstr>Times</vt:lpstr>
      <vt:lpstr>Times New Roman</vt:lpstr>
      <vt:lpstr>Template</vt:lpstr>
      <vt:lpstr>IEEE 802.1 OmniRAN TG September 2018 F2F Meeting Oslo, Norway</vt:lpstr>
      <vt:lpstr>September 2018 F2F Meeting</vt:lpstr>
      <vt:lpstr>September 2018 Agenda Graphics</vt:lpstr>
      <vt:lpstr>Agenda proposal for September 2018 F2F</vt:lpstr>
      <vt:lpstr>Participants have a duty to inform the IEEE</vt:lpstr>
      <vt:lpstr>Ways to inform IEEE</vt:lpstr>
      <vt:lpstr>Other guidelines for IEEE WG meetings</vt:lpstr>
      <vt:lpstr>Patent-related information</vt:lpstr>
      <vt:lpstr>Participation in IEEE 802 Meetings</vt:lpstr>
      <vt:lpstr>Business #1</vt:lpstr>
      <vt:lpstr>Agenda proposal for September 2018 F2F</vt:lpstr>
      <vt:lpstr>Schedules</vt:lpstr>
      <vt:lpstr>Business #2</vt:lpstr>
      <vt:lpstr>P802.1CF-D2.2 Sponsor ballot Jul 31st – Aug 30th, 2018</vt:lpstr>
      <vt:lpstr>Business #3</vt:lpstr>
      <vt:lpstr>Business #4</vt:lpstr>
      <vt:lpstr>Business #5</vt:lpstr>
      <vt:lpstr>Business #6</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454</cp:revision>
  <cp:lastPrinted>2018-09-12T09:42:30Z</cp:lastPrinted>
  <dcterms:created xsi:type="dcterms:W3CDTF">2011-12-30T17:06:23Z</dcterms:created>
  <dcterms:modified xsi:type="dcterms:W3CDTF">2018-09-13T10:24:13Z</dcterms:modified>
</cp:coreProperties>
</file>