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65" r:id="rId4"/>
    <p:sldId id="364" r:id="rId5"/>
    <p:sldId id="346" r:id="rId6"/>
    <p:sldId id="347" r:id="rId7"/>
    <p:sldId id="348" r:id="rId8"/>
    <p:sldId id="349" r:id="rId9"/>
    <p:sldId id="320" r:id="rId10"/>
    <p:sldId id="331" r:id="rId11"/>
    <p:sldId id="366" r:id="rId12"/>
    <p:sldId id="309" r:id="rId13"/>
    <p:sldId id="332" r:id="rId14"/>
    <p:sldId id="367"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autoAdjust="0"/>
    <p:restoredTop sz="96115" autoAdjust="0"/>
  </p:normalViewPr>
  <p:slideViewPr>
    <p:cSldViewPr>
      <p:cViewPr varScale="1">
        <p:scale>
          <a:sx n="123" d="100"/>
          <a:sy n="123" d="100"/>
        </p:scale>
        <p:origin x="108"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omniran-18-0067-01-00TG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68-00-00TG-jul-30th-confcall-minutes.docx" TargetMode="External"/><Relationship Id="rId2" Type="http://schemas.openxmlformats.org/officeDocument/2006/relationships/hyperlink" Target="https://mentor.ieee.org/omniran/dcn/18/omniran-18-0064-00-00TG-jul-2018-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omniran/dcn/18/omniran-18-0070-00-CF00-d2-2-initial-sponsor-ballot-comments.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8/omniran-18-0071-00-CQ00-proposal-for-mac-address-distribution-in-ieee-802-11-networks-using-the-mechanisms-of-ieee-802-11aq-pre-association-discovery.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September 2018 F2F Meeting</a:t>
            </a:r>
            <a:br>
              <a:rPr lang="en-US" dirty="0"/>
            </a:br>
            <a:r>
              <a:rPr lang="en-US" dirty="0"/>
              <a:t>Oslo, Norway</a:t>
            </a:r>
          </a:p>
        </p:txBody>
      </p:sp>
      <p:sp>
        <p:nvSpPr>
          <p:cNvPr id="3" name="Subtitle 2"/>
          <p:cNvSpPr>
            <a:spLocks noGrp="1"/>
          </p:cNvSpPr>
          <p:nvPr>
            <p:ph type="subTitle" idx="1"/>
          </p:nvPr>
        </p:nvSpPr>
        <p:spPr/>
        <p:txBody>
          <a:bodyPr/>
          <a:lstStyle/>
          <a:p>
            <a:r>
              <a:rPr lang="en-US" dirty="0"/>
              <a:t>2018-09-07</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31950764"/>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bg1">
                              <a:lumMod val="85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bg1">
                              <a:lumMod val="85000"/>
                            </a:schemeClr>
                          </a:solidFill>
                          <a:effectLst/>
                          <a:latin typeface="+mn-lt"/>
                        </a:rPr>
                        <a:t>Tomoki </a:t>
                      </a:r>
                      <a:r>
                        <a:rPr lang="en-US" sz="1400" dirty="0" err="1">
                          <a:solidFill>
                            <a:schemeClr val="bg1">
                              <a:lumMod val="85000"/>
                            </a:schemeClr>
                          </a:solidFill>
                          <a:effectLst/>
                          <a:latin typeface="+mn-lt"/>
                        </a:rPr>
                        <a:t>Ohsawa</a:t>
                      </a:r>
                      <a:endParaRPr lang="en-US" sz="1400" dirty="0">
                        <a:solidFill>
                          <a:schemeClr val="bg1">
                            <a:lumMod val="85000"/>
                          </a:schemeClr>
                        </a:solidFill>
                        <a:effectLst/>
                        <a:latin typeface="+mn-lt"/>
                      </a:endParaRP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bg1">
                              <a:lumMod val="85000"/>
                            </a:schemeClr>
                          </a:solidFill>
                          <a:effectLst/>
                          <a:latin typeface="+mn-lt"/>
                        </a:rPr>
                        <a:t>Yoshihisa Kondo</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dirty="0">
                          <a:solidFill>
                            <a:schemeClr val="bg1">
                              <a:lumMod val="85000"/>
                            </a:schemeClr>
                          </a:solidFill>
                          <a:effectLst/>
                          <a:latin typeface="+mn-lt"/>
                        </a:rPr>
                        <a:t>Kenichi Maruhashi</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84386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16:30 – 18:00</a:t>
            </a:r>
          </a:p>
          <a:p>
            <a:pPr lvl="1"/>
            <a:r>
              <a:rPr lang="en-US" dirty="0"/>
              <a:t>Review of minutes</a:t>
            </a:r>
          </a:p>
          <a:p>
            <a:pPr lvl="1"/>
            <a:r>
              <a:rPr lang="en-US" dirty="0"/>
              <a:t>Reports</a:t>
            </a:r>
          </a:p>
          <a:p>
            <a:pPr lvl="1"/>
            <a:r>
              <a:rPr lang="en-US" dirty="0"/>
              <a:t>Result of P802.1CF sponsor ballot</a:t>
            </a:r>
          </a:p>
          <a:p>
            <a:pPr lvl="1"/>
            <a:r>
              <a:rPr lang="en-US" dirty="0"/>
              <a:t>Comment resolution of P802.1CF sponsor ballot</a:t>
            </a:r>
          </a:p>
          <a:p>
            <a:r>
              <a:rPr lang="en-US" dirty="0"/>
              <a:t>Tue, 10:00 – 18:00</a:t>
            </a:r>
          </a:p>
          <a:p>
            <a:pPr lvl="1"/>
            <a:r>
              <a:rPr lang="en-US" dirty="0"/>
              <a:t>P802.1CQ contributions</a:t>
            </a:r>
          </a:p>
          <a:p>
            <a:pPr lvl="1"/>
            <a:r>
              <a:rPr lang="en-US" dirty="0"/>
              <a:t>NEND ICA related contributions review</a:t>
            </a:r>
          </a:p>
          <a:p>
            <a:pPr lvl="1"/>
            <a:r>
              <a:rPr lang="en-US" dirty="0"/>
              <a:t>Comment resolution of P802.1CF sponsor ballot</a:t>
            </a:r>
          </a:p>
          <a:p>
            <a:r>
              <a:rPr lang="en-US" dirty="0"/>
              <a:t>Wed, 11:00 – 18:00</a:t>
            </a:r>
          </a:p>
          <a:p>
            <a:pPr lvl="1"/>
            <a:r>
              <a:rPr lang="en-US" dirty="0"/>
              <a:t>Potential new project for OmniRAN TG</a:t>
            </a:r>
          </a:p>
          <a:p>
            <a:pPr lvl="1"/>
            <a:r>
              <a:rPr lang="en-US" dirty="0"/>
              <a:t>Comment resolution of P802.1CF sponsor ballot</a:t>
            </a:r>
          </a:p>
          <a:p>
            <a:r>
              <a:rPr lang="en-US" dirty="0"/>
              <a:t>Thu, 08:30 – 13:00</a:t>
            </a:r>
          </a:p>
          <a:p>
            <a:pPr lvl="1"/>
            <a:r>
              <a:rPr lang="en-US" dirty="0"/>
              <a:t>Conference calls until November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7500" lnSpcReduction="20000"/>
          </a:bodyPr>
          <a:lstStyle/>
          <a:p>
            <a:r>
              <a:rPr lang="en-US" dirty="0"/>
              <a:t>Agenda approval</a:t>
            </a:r>
          </a:p>
          <a:p>
            <a:pPr lvl="1"/>
            <a:r>
              <a:rPr lang="en-US" dirty="0"/>
              <a:t>..</a:t>
            </a:r>
          </a:p>
          <a:p>
            <a:r>
              <a:rPr lang="en-US" dirty="0"/>
              <a:t>Review of minutes</a:t>
            </a:r>
          </a:p>
          <a:p>
            <a:pPr lvl="1"/>
            <a:r>
              <a:rPr lang="en-US" dirty="0">
                <a:hlinkClick r:id="rId2"/>
              </a:rPr>
              <a:t>https://mentor.ieee.org/omniran/dcn/18/omniran-18-0064-00-00TG-jul-2018-f2f-meeting-minutes.docx</a:t>
            </a:r>
            <a:endParaRPr lang="en-US" dirty="0"/>
          </a:p>
          <a:p>
            <a:pPr lvl="1"/>
            <a:r>
              <a:rPr lang="en-US" dirty="0">
                <a:hlinkClick r:id="rId3"/>
              </a:rPr>
              <a:t>https://mentor.ieee.org/omniran/dcn/18/omniran-18-0068-00-00TG-jul-30th-confcall-minutes.docx</a:t>
            </a:r>
            <a:endParaRPr lang="en-US" dirty="0"/>
          </a:p>
          <a:p>
            <a:pPr lvl="1"/>
            <a:endParaRPr lang="en-US" dirty="0"/>
          </a:p>
          <a:p>
            <a:r>
              <a:rPr lang="en-US" dirty="0"/>
              <a:t>Reports</a:t>
            </a:r>
          </a:p>
          <a:p>
            <a:pPr lvl="1"/>
            <a:r>
              <a:rPr lang="en-US" dirty="0"/>
              <a:t>..</a:t>
            </a:r>
          </a:p>
          <a:p>
            <a:r>
              <a:rPr lang="en-US" dirty="0"/>
              <a:t>Result of P802.1CF sponsor ballot</a:t>
            </a:r>
          </a:p>
          <a:p>
            <a:pPr lvl="1"/>
            <a:r>
              <a:rPr lang="en-US" dirty="0"/>
              <a:t>76 votes received (80%), 95% approval, </a:t>
            </a:r>
          </a:p>
          <a:p>
            <a:pPr lvl="1"/>
            <a:r>
              <a:rPr lang="en-US" dirty="0"/>
              <a:t>53 comments, 16 must be satisfied</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5E56-322C-4E20-BEE1-C3AA74701471}"/>
              </a:ext>
            </a:extLst>
          </p:cNvPr>
          <p:cNvSpPr>
            <a:spLocks noGrp="1"/>
          </p:cNvSpPr>
          <p:nvPr>
            <p:ph type="title"/>
          </p:nvPr>
        </p:nvSpPr>
        <p:spPr/>
        <p:txBody>
          <a:bodyPr/>
          <a:lstStyle/>
          <a:p>
            <a:r>
              <a:rPr lang="en-US" dirty="0"/>
              <a:t>P802.1CF-D2.2 Sponsor ballot</a:t>
            </a:r>
            <a:br>
              <a:rPr lang="en-US" dirty="0"/>
            </a:br>
            <a:r>
              <a:rPr lang="en-US" dirty="0"/>
              <a:t>Jul 31</a:t>
            </a:r>
            <a:r>
              <a:rPr lang="en-US" baseline="30000" dirty="0"/>
              <a:t>st</a:t>
            </a:r>
            <a:r>
              <a:rPr lang="en-US" dirty="0"/>
              <a:t> – Aug 30</a:t>
            </a:r>
            <a:r>
              <a:rPr lang="en-US" baseline="30000" dirty="0"/>
              <a:t>th</a:t>
            </a:r>
            <a:r>
              <a:rPr lang="en-US" dirty="0"/>
              <a:t>, 2018</a:t>
            </a:r>
          </a:p>
        </p:txBody>
      </p:sp>
      <p:sp>
        <p:nvSpPr>
          <p:cNvPr id="3" name="Text Placeholder 2">
            <a:extLst>
              <a:ext uri="{FF2B5EF4-FFF2-40B4-BE49-F238E27FC236}">
                <a16:creationId xmlns:a16="http://schemas.microsoft.com/office/drawing/2014/main" id="{A330C24F-D596-40DB-929E-C58BC632A4FA}"/>
              </a:ext>
            </a:extLst>
          </p:cNvPr>
          <p:cNvSpPr>
            <a:spLocks noGrp="1"/>
          </p:cNvSpPr>
          <p:nvPr>
            <p:ph type="body" idx="1"/>
          </p:nvPr>
        </p:nvSpPr>
        <p:spPr/>
        <p:txBody>
          <a:bodyPr/>
          <a:lstStyle/>
          <a:p>
            <a:r>
              <a:rPr lang="en-US" dirty="0"/>
              <a:t>Response rate</a:t>
            </a:r>
          </a:p>
        </p:txBody>
      </p:sp>
      <p:sp>
        <p:nvSpPr>
          <p:cNvPr id="4" name="Content Placeholder 3">
            <a:extLst>
              <a:ext uri="{FF2B5EF4-FFF2-40B4-BE49-F238E27FC236}">
                <a16:creationId xmlns:a16="http://schemas.microsoft.com/office/drawing/2014/main" id="{C56C728F-C719-4E3B-B388-CF46232BDEF1}"/>
              </a:ext>
            </a:extLst>
          </p:cNvPr>
          <p:cNvSpPr>
            <a:spLocks noGrp="1"/>
          </p:cNvSpPr>
          <p:nvPr>
            <p:ph sz="half" idx="2"/>
          </p:nvPr>
        </p:nvSpPr>
        <p:spPr>
          <a:xfrm>
            <a:off x="457200" y="2174874"/>
            <a:ext cx="4040188" cy="4302126"/>
          </a:xfrm>
        </p:spPr>
        <p:txBody>
          <a:bodyPr>
            <a:normAutofit fontScale="85000" lnSpcReduction="20000"/>
          </a:bodyPr>
          <a:lstStyle/>
          <a:p>
            <a:r>
              <a:rPr lang="en-US" dirty="0"/>
              <a:t>This ballot has met the 75% returned ballot requirement.</a:t>
            </a:r>
          </a:p>
          <a:p>
            <a:r>
              <a:rPr lang="en-US" dirty="0"/>
              <a:t>94 eligible people in ballot group</a:t>
            </a:r>
          </a:p>
          <a:p>
            <a:r>
              <a:rPr lang="en-US" dirty="0"/>
              <a:t>70 affirmative votes</a:t>
            </a:r>
          </a:p>
          <a:p>
            <a:pPr lvl="1"/>
            <a:r>
              <a:rPr lang="en-US" dirty="0"/>
              <a:t>3 total negative votes with comments</a:t>
            </a:r>
          </a:p>
          <a:p>
            <a:pPr lvl="1"/>
            <a:r>
              <a:rPr lang="en-US" dirty="0"/>
              <a:t>3 negative votes with new comments</a:t>
            </a:r>
          </a:p>
          <a:p>
            <a:pPr lvl="1"/>
            <a:r>
              <a:rPr lang="en-US" dirty="0"/>
              <a:t>0 negative votes without comments</a:t>
            </a:r>
          </a:p>
          <a:p>
            <a:pPr lvl="1"/>
            <a:r>
              <a:rPr lang="en-US" dirty="0"/>
              <a:t>3 abstention votes: (Lack of expertise: 2, Lack of time: 1)</a:t>
            </a:r>
          </a:p>
          <a:p>
            <a:r>
              <a:rPr lang="en-US" dirty="0"/>
              <a:t>76 votes received</a:t>
            </a:r>
          </a:p>
          <a:p>
            <a:pPr lvl="1"/>
            <a:r>
              <a:rPr lang="en-US" dirty="0"/>
              <a:t>80% returned</a:t>
            </a:r>
          </a:p>
          <a:p>
            <a:pPr lvl="1"/>
            <a:r>
              <a:rPr lang="en-US" dirty="0"/>
              <a:t>3% abstention</a:t>
            </a:r>
          </a:p>
        </p:txBody>
      </p:sp>
      <p:sp>
        <p:nvSpPr>
          <p:cNvPr id="5" name="Text Placeholder 4">
            <a:extLst>
              <a:ext uri="{FF2B5EF4-FFF2-40B4-BE49-F238E27FC236}">
                <a16:creationId xmlns:a16="http://schemas.microsoft.com/office/drawing/2014/main" id="{B0C9DCA5-645B-474F-A03D-3723260708C1}"/>
              </a:ext>
            </a:extLst>
          </p:cNvPr>
          <p:cNvSpPr>
            <a:spLocks noGrp="1"/>
          </p:cNvSpPr>
          <p:nvPr>
            <p:ph type="body" sz="quarter" idx="3"/>
          </p:nvPr>
        </p:nvSpPr>
        <p:spPr/>
        <p:txBody>
          <a:bodyPr/>
          <a:lstStyle/>
          <a:p>
            <a:r>
              <a:rPr lang="en-US" dirty="0"/>
              <a:t>Approval rate</a:t>
            </a:r>
          </a:p>
        </p:txBody>
      </p:sp>
      <p:sp>
        <p:nvSpPr>
          <p:cNvPr id="6" name="Content Placeholder 5">
            <a:extLst>
              <a:ext uri="{FF2B5EF4-FFF2-40B4-BE49-F238E27FC236}">
                <a16:creationId xmlns:a16="http://schemas.microsoft.com/office/drawing/2014/main" id="{C9FFB8DD-38CE-4A1D-ABE1-6F32A269696A}"/>
              </a:ext>
            </a:extLst>
          </p:cNvPr>
          <p:cNvSpPr>
            <a:spLocks noGrp="1"/>
          </p:cNvSpPr>
          <p:nvPr>
            <p:ph sz="quarter" idx="4"/>
          </p:nvPr>
        </p:nvSpPr>
        <p:spPr>
          <a:xfrm>
            <a:off x="4645025" y="2174875"/>
            <a:ext cx="4041775" cy="2701925"/>
          </a:xfrm>
        </p:spPr>
        <p:txBody>
          <a:bodyPr>
            <a:normAutofit fontScale="85000" lnSpcReduction="20000"/>
          </a:bodyPr>
          <a:lstStyle/>
          <a:p>
            <a:r>
              <a:rPr lang="en-US" dirty="0"/>
              <a:t>The 75% affirmation requirement is being met.</a:t>
            </a:r>
          </a:p>
          <a:p>
            <a:r>
              <a:rPr lang="en-US" dirty="0"/>
              <a:t>70 affirmative votes</a:t>
            </a:r>
          </a:p>
          <a:p>
            <a:r>
              <a:rPr lang="en-US" dirty="0"/>
              <a:t>3 negative votes with comments</a:t>
            </a:r>
          </a:p>
          <a:p>
            <a:pPr lvl="1"/>
            <a:r>
              <a:rPr lang="en-US" dirty="0"/>
              <a:t>95% affirmative</a:t>
            </a:r>
          </a:p>
          <a:p>
            <a:pPr lvl="1"/>
            <a:endParaRPr lang="en-US" dirty="0"/>
          </a:p>
          <a:p>
            <a:r>
              <a:rPr lang="en-US" dirty="0"/>
              <a:t>53 comments</a:t>
            </a:r>
          </a:p>
          <a:p>
            <a:pPr lvl="1"/>
            <a:r>
              <a:rPr lang="en-US" dirty="0"/>
              <a:t>16 must be </a:t>
            </a:r>
            <a:r>
              <a:rPr lang="en-US" dirty="0" err="1"/>
              <a:t>satified</a:t>
            </a:r>
            <a:endParaRPr lang="en-US" dirty="0"/>
          </a:p>
        </p:txBody>
      </p:sp>
    </p:spTree>
    <p:extLst>
      <p:ext uri="{BB962C8B-B14F-4D97-AF65-F5344CB8AC3E}">
        <p14:creationId xmlns:p14="http://schemas.microsoft.com/office/powerpoint/2010/main" val="741308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a:bodyPr>
          <a:lstStyle/>
          <a:p>
            <a:r>
              <a:rPr lang="en-US" dirty="0"/>
              <a:t>Comment resolution of P802.1CF sponsor ballot</a:t>
            </a:r>
          </a:p>
          <a:p>
            <a:pPr lvl="1"/>
            <a:r>
              <a:rPr lang="en-US" dirty="0">
                <a:hlinkClick r:id="rId2"/>
              </a:rPr>
              <a:t>https://mentor.ieee.org/omniran/dcn/18/omniran-18-0070-00-CF00-d2-2-initial-sponsor-ballot-comments.xlsx</a:t>
            </a:r>
            <a:endParaRPr lang="en-US" dirty="0"/>
          </a:p>
          <a:p>
            <a:pPr lvl="1"/>
            <a:endParaRPr lang="en-US" dirty="0"/>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P802.1CQ contributions</a:t>
            </a:r>
          </a:p>
          <a:p>
            <a:pPr lvl="1"/>
            <a:r>
              <a:rPr lang="en-US" dirty="0">
                <a:hlinkClick r:id="rId2"/>
              </a:rPr>
              <a:t>https://mentor.ieee.org/omniran/dcn/18/omniran-18-0071-00-CQ00-proposal-for-mac-address-distribution-in-ieee-802-11-networks-using-the-mechanisms-of-ieee-802-11aq-pre-association-discovery.pdf</a:t>
            </a:r>
            <a:endParaRPr lang="en-US" dirty="0"/>
          </a:p>
          <a:p>
            <a:pPr lvl="1"/>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5715000"/>
          </a:xfrm>
        </p:spPr>
        <p:txBody>
          <a:bodyPr>
            <a:normAutofit/>
          </a:bodyPr>
          <a:lstStyle/>
          <a:p>
            <a:r>
              <a:rPr lang="en-US" dirty="0"/>
              <a:t>NEND ICA related contributions review</a:t>
            </a:r>
          </a:p>
          <a:p>
            <a:pPr lvl="1"/>
            <a:r>
              <a:rPr lang="en-US" dirty="0"/>
              <a:t>..</a:t>
            </a:r>
          </a:p>
          <a:p>
            <a:r>
              <a:rPr lang="en-US" dirty="0"/>
              <a:t>Discussions about potential future work in OmniRAN</a:t>
            </a:r>
          </a:p>
          <a:p>
            <a:pPr lvl="1"/>
            <a:r>
              <a:rPr lang="en-US" dirty="0"/>
              <a:t>..</a:t>
            </a:r>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7500" lnSpcReduction="20000"/>
          </a:bodyPr>
          <a:lstStyle/>
          <a:p>
            <a:r>
              <a:rPr lang="en-US" dirty="0"/>
              <a:t>Plan for sponsor ballot recirculation</a:t>
            </a:r>
          </a:p>
          <a:p>
            <a:pPr lvl="1"/>
            <a:r>
              <a:rPr lang="en-US" dirty="0"/>
              <a:t>..</a:t>
            </a:r>
          </a:p>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Thon Hotel Opera, Oslo</a:t>
            </a:r>
          </a:p>
          <a:p>
            <a:pPr lvl="2"/>
            <a:r>
              <a:rPr lang="en-US" dirty="0" err="1"/>
              <a:t>Dronning</a:t>
            </a:r>
            <a:r>
              <a:rPr lang="en-US" dirty="0"/>
              <a:t> </a:t>
            </a:r>
            <a:r>
              <a:rPr lang="en-US" dirty="0" err="1"/>
              <a:t>Eufemias</a:t>
            </a:r>
            <a:r>
              <a:rPr lang="en-US" dirty="0"/>
              <a:t> gate 4</a:t>
            </a:r>
          </a:p>
          <a:p>
            <a:pPr lvl="2"/>
            <a:r>
              <a:rPr lang="en-US" dirty="0"/>
              <a:t>0191 Oslo, Norway</a:t>
            </a:r>
          </a:p>
          <a:p>
            <a:pPr lvl="2"/>
            <a:r>
              <a:rPr lang="en-US" dirty="0"/>
              <a:t>Phone: +47 24 10 30 00</a:t>
            </a:r>
          </a:p>
          <a:p>
            <a:pPr lvl="1"/>
            <a:endParaRPr lang="en-US" dirty="0"/>
          </a:p>
          <a:p>
            <a:r>
              <a:rPr lang="en-US" dirty="0"/>
              <a:t>OmniRAN TG sessions:</a:t>
            </a:r>
          </a:p>
          <a:p>
            <a:pPr lvl="1"/>
            <a:r>
              <a:rPr lang="en-US" dirty="0"/>
              <a:t>Mon, 	Sep 10</a:t>
            </a:r>
            <a:r>
              <a:rPr lang="en-US" baseline="30000" dirty="0"/>
              <a:t>th</a:t>
            </a:r>
            <a:r>
              <a:rPr lang="en-US" dirty="0"/>
              <a:t> ,	16:30-18:00</a:t>
            </a:r>
          </a:p>
          <a:p>
            <a:pPr lvl="2"/>
            <a:r>
              <a:rPr lang="en-US" dirty="0"/>
              <a:t>Meeting room: Fidelio</a:t>
            </a:r>
          </a:p>
          <a:p>
            <a:pPr lvl="1"/>
            <a:r>
              <a:rPr lang="en-US" dirty="0"/>
              <a:t>Tue, 	Sep 11</a:t>
            </a:r>
            <a:r>
              <a:rPr lang="en-US" baseline="30000" dirty="0"/>
              <a:t>th</a:t>
            </a:r>
            <a:r>
              <a:rPr lang="en-US" dirty="0"/>
              <a:t> , 	10:00-18:00</a:t>
            </a:r>
          </a:p>
          <a:p>
            <a:pPr lvl="2"/>
            <a:r>
              <a:rPr lang="en-US" dirty="0"/>
              <a:t>Meeting room: Fidelio</a:t>
            </a:r>
          </a:p>
          <a:p>
            <a:pPr lvl="1"/>
            <a:r>
              <a:rPr lang="en-US" dirty="0"/>
              <a:t>Wed,	Sep 12</a:t>
            </a:r>
            <a:r>
              <a:rPr lang="en-US" baseline="30000" dirty="0"/>
              <a:t>th</a:t>
            </a:r>
            <a:r>
              <a:rPr lang="en-US" dirty="0"/>
              <a:t> ,	11:00-18:00</a:t>
            </a:r>
          </a:p>
          <a:p>
            <a:pPr lvl="2"/>
            <a:r>
              <a:rPr lang="en-US" dirty="0"/>
              <a:t>Meeting room: Fidelio</a:t>
            </a:r>
          </a:p>
          <a:p>
            <a:pPr lvl="1"/>
            <a:r>
              <a:rPr lang="en-US" dirty="0"/>
              <a:t>Thu,	Sep 13</a:t>
            </a:r>
            <a:r>
              <a:rPr lang="en-US" baseline="30000" dirty="0"/>
              <a:t>th</a:t>
            </a:r>
            <a:r>
              <a:rPr lang="en-US" dirty="0"/>
              <a:t> ,	08:30-13:00</a:t>
            </a:r>
          </a:p>
          <a:p>
            <a:pPr lvl="2"/>
            <a:r>
              <a:rPr lang="en-US" dirty="0"/>
              <a:t>Meeting room: Fidelio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September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003588818"/>
              </p:ext>
            </p:extLst>
          </p:nvPr>
        </p:nvGraphicFramePr>
        <p:xfrm>
          <a:off x="457200" y="897833"/>
          <a:ext cx="8305800" cy="5655367"/>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306091">
                <a:tc>
                  <a:txBody>
                    <a:bodyPr/>
                    <a:lstStyle/>
                    <a:p>
                      <a:pPr algn="ctr"/>
                      <a:endParaRPr lang="en-US" sz="1800" dirty="0">
                        <a:solidFill>
                          <a:schemeClr val="tx2"/>
                        </a:solidFill>
                      </a:endParaRPr>
                    </a:p>
                  </a:txBody>
                  <a:tcPr marL="18288" marR="18288" marT="18288" marB="18288">
                    <a:solidFill>
                      <a:schemeClr val="bg1"/>
                    </a:solidFill>
                  </a:tcPr>
                </a:tc>
                <a:tc>
                  <a:txBody>
                    <a:bodyPr/>
                    <a:lstStyle/>
                    <a:p>
                      <a:pPr algn="ctr"/>
                      <a:r>
                        <a:rPr lang="en-US" sz="1800" dirty="0">
                          <a:solidFill>
                            <a:schemeClr val="tx2"/>
                          </a:solidFill>
                        </a:rPr>
                        <a:t>Mon 9/10</a:t>
                      </a:r>
                    </a:p>
                  </a:txBody>
                  <a:tcPr marL="18288" marR="18288" marT="18288" marB="18288">
                    <a:solidFill>
                      <a:schemeClr val="bg1"/>
                    </a:solidFill>
                  </a:tcPr>
                </a:tc>
                <a:tc>
                  <a:txBody>
                    <a:bodyPr/>
                    <a:lstStyle/>
                    <a:p>
                      <a:pPr algn="ctr"/>
                      <a:r>
                        <a:rPr lang="en-US" sz="1800" dirty="0">
                          <a:solidFill>
                            <a:schemeClr val="tx2"/>
                          </a:solidFill>
                        </a:rPr>
                        <a:t>Tue 9/11</a:t>
                      </a:r>
                    </a:p>
                  </a:txBody>
                  <a:tcPr marL="18288" marR="18288" marT="18288" marB="18288">
                    <a:solidFill>
                      <a:schemeClr val="bg1"/>
                    </a:solidFill>
                  </a:tcPr>
                </a:tc>
                <a:tc>
                  <a:txBody>
                    <a:bodyPr/>
                    <a:lstStyle/>
                    <a:p>
                      <a:pPr algn="ctr"/>
                      <a:r>
                        <a:rPr lang="en-US" sz="1800" dirty="0">
                          <a:solidFill>
                            <a:schemeClr val="tx2"/>
                          </a:solidFill>
                        </a:rPr>
                        <a:t>Wed 9/12</a:t>
                      </a:r>
                    </a:p>
                  </a:txBody>
                  <a:tcPr marL="18288" marR="18288" marT="18288" marB="18288">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/13</a:t>
                      </a:r>
                    </a:p>
                  </a:txBody>
                  <a:tcPr marL="18288" marR="18288" marT="18288" marB="18288">
                    <a:solidFill>
                      <a:schemeClr val="bg1"/>
                    </a:solidFill>
                  </a:tcPr>
                </a:tc>
                <a:tc>
                  <a:txBody>
                    <a:bodyPr/>
                    <a:lstStyle/>
                    <a:p>
                      <a:pPr algn="ctr"/>
                      <a:r>
                        <a:rPr lang="en-US" sz="1800" dirty="0">
                          <a:solidFill>
                            <a:schemeClr val="tx2"/>
                          </a:solidFill>
                        </a:rPr>
                        <a:t>Fri 9/14</a:t>
                      </a:r>
                    </a:p>
                  </a:txBody>
                  <a:tcPr marL="18288" marR="18288" marT="18288" marB="18288">
                    <a:solidFill>
                      <a:schemeClr val="bg1"/>
                    </a:solidFill>
                  </a:tcPr>
                </a:tc>
                <a:extLst>
                  <a:ext uri="{0D108BD9-81ED-4DB2-BD59-A6C34878D82A}">
                    <a16:rowId xmlns:a16="http://schemas.microsoft.com/office/drawing/2014/main" val="10000"/>
                  </a:ext>
                </a:extLst>
              </a:tr>
              <a:tr h="391471">
                <a:tc rowSpan="3">
                  <a:txBody>
                    <a:bodyPr/>
                    <a:lstStyle/>
                    <a:p>
                      <a:pPr algn="r"/>
                      <a:r>
                        <a:rPr lang="en-US" sz="1200" dirty="0"/>
                        <a:t>07:30</a:t>
                      </a:r>
                    </a:p>
                    <a:p>
                      <a:pPr algn="r"/>
                      <a:endParaRPr lang="en-US" sz="1200" dirty="0"/>
                    </a:p>
                    <a:p>
                      <a:pPr algn="r"/>
                      <a:r>
                        <a:rPr lang="en-US" sz="1200" dirty="0"/>
                        <a:t>08:30</a:t>
                      </a:r>
                    </a:p>
                    <a:p>
                      <a:pPr algn="r"/>
                      <a:endParaRPr lang="en-US" sz="1200" dirty="0"/>
                    </a:p>
                    <a:p>
                      <a:pPr algn="r"/>
                      <a:endParaRPr lang="en-US" sz="1200" dirty="0"/>
                    </a:p>
                    <a:p>
                      <a:pPr algn="r"/>
                      <a:r>
                        <a:rPr lang="en-US" sz="1200" dirty="0"/>
                        <a:t>10:00</a:t>
                      </a:r>
                    </a:p>
                    <a:p>
                      <a:pPr algn="r"/>
                      <a:r>
                        <a:rPr lang="en-US" sz="1200" dirty="0"/>
                        <a:t>10:30</a:t>
                      </a:r>
                    </a:p>
                  </a:txBody>
                  <a:tcPr marL="18288" marR="18288" marT="18288" marB="18288">
                    <a:solidFill>
                      <a:schemeClr val="accent1">
                        <a:lumMod val="40000"/>
                        <a:lumOff val="60000"/>
                      </a:schemeClr>
                    </a:solidFill>
                  </a:tcPr>
                </a:tc>
                <a:tc rowSpan="3">
                  <a:txBody>
                    <a:bodyPr/>
                    <a:lstStyle/>
                    <a:p>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rowSpan="3">
                  <a:txBody>
                    <a:bodyPr/>
                    <a:lstStyle/>
                    <a:p>
                      <a:pPr marL="85725" indent="-85725">
                        <a:buFont typeface="Arial" panose="020B0604020202020204" pitchFamily="34" charset="0"/>
                        <a:buNone/>
                      </a:pPr>
                      <a:r>
                        <a:rPr lang="en-US" sz="1200" i="1" dirty="0"/>
                        <a:t>Possibility for remote participation in NEND ICA session at Wireless Interim</a:t>
                      </a:r>
                      <a:endParaRPr lang="en-US" sz="1200" dirty="0"/>
                    </a:p>
                  </a:txBody>
                  <a:tcPr marL="18288" marR="18288" marT="18288" marB="18288">
                    <a:solidFill>
                      <a:schemeClr val="bg1">
                        <a:lumMod val="85000"/>
                      </a:schemeClr>
                    </a:solidFill>
                  </a:tcPr>
                </a:tc>
                <a:tc>
                  <a:txBody>
                    <a:bodyPr/>
                    <a:lstStyle/>
                    <a:p>
                      <a:endParaRPr lang="en-US" sz="1200" dirty="0"/>
                    </a:p>
                  </a:txBody>
                  <a:tcPr marL="18288" marR="18288" marT="18288" marB="18288">
                    <a:noFill/>
                  </a:tcPr>
                </a:tc>
                <a:tc rowSpan="5">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1"/>
                  </a:ext>
                </a:extLst>
              </a:tr>
              <a:tr h="6096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endParaRPr lang="en-US" sz="1200" dirty="0"/>
                    </a:p>
                  </a:txBody>
                  <a:tcPr marL="18288" marR="18288" marT="18288" marB="18288">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2884114103"/>
                  </a:ext>
                </a:extLst>
              </a:tr>
              <a:tr h="228600">
                <a:tc vMerge="1">
                  <a:txBody>
                    <a:bodyPr/>
                    <a:lstStyle/>
                    <a:p>
                      <a:endParaRPr lang="en-US"/>
                    </a:p>
                  </a:txBody>
                  <a:tcPr/>
                </a:tc>
                <a:tc vMerge="1">
                  <a:txBody>
                    <a:bodyPr/>
                    <a:lstStyle/>
                    <a:p>
                      <a:endParaRPr lang="en-US"/>
                    </a:p>
                  </a:txBody>
                  <a:tcPr/>
                </a:tc>
                <a:tc>
                  <a:txBody>
                    <a:bodyPr/>
                    <a:lstStyle/>
                    <a:p>
                      <a:endParaRPr lang="en-US" sz="1200" dirty="0"/>
                    </a:p>
                  </a:txBody>
                  <a:tcPr marL="18288" marR="18288" marT="18288" marB="18288">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83121375"/>
                  </a:ext>
                </a:extLst>
              </a:tr>
              <a:tr h="120574">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61255">
                <a:tc>
                  <a:txBody>
                    <a:bodyPr/>
                    <a:lstStyle/>
                    <a:p>
                      <a:pPr algn="r"/>
                      <a:r>
                        <a:rPr lang="en-US" sz="1200" dirty="0"/>
                        <a:t>11:00</a:t>
                      </a:r>
                      <a:br>
                        <a:rPr lang="en-US" sz="1200" dirty="0"/>
                      </a:br>
                      <a:endParaRPr lang="en-US" sz="1200" dirty="0"/>
                    </a:p>
                    <a:p>
                      <a:pPr algn="r"/>
                      <a:endParaRPr lang="en-US" sz="1200" dirty="0"/>
                    </a:p>
                    <a:p>
                      <a:pPr algn="r"/>
                      <a:endParaRPr lang="en-US" sz="1200" dirty="0"/>
                    </a:p>
                    <a:p>
                      <a:pPr algn="r"/>
                      <a:r>
                        <a:rPr lang="en-US" sz="1200" dirty="0"/>
                        <a:t>13:00</a:t>
                      </a:r>
                    </a:p>
                  </a:txBody>
                  <a:tcPr marL="18288" marR="18288" marT="18288" marB="18288">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18288" marR="18288" marT="18288" marB="18288">
                    <a:solidFill>
                      <a:schemeClr val="bg1"/>
                    </a:solidFill>
                  </a:tcPr>
                </a:tc>
                <a:tc>
                  <a:txBody>
                    <a:bodyPr/>
                    <a:lstStyle/>
                    <a:p>
                      <a:pPr marL="82550" indent="-82550">
                        <a:buFont typeface="Arial" pitchFamily="34" charset="0"/>
                        <a:buNone/>
                      </a:pPr>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 closing</a:t>
                      </a:r>
                    </a:p>
                    <a:p>
                      <a:pPr marL="85725" indent="-85725">
                        <a:buFont typeface="Arial" pitchFamily="34" charset="0"/>
                        <a:buNone/>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28449">
                <a:tc rowSpan="2">
                  <a:txBody>
                    <a:bodyPr/>
                    <a:lstStyle/>
                    <a:p>
                      <a:pPr algn="r"/>
                      <a:endParaRPr lang="en-US" sz="1200" dirty="0"/>
                    </a:p>
                    <a:p>
                      <a:pPr algn="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4"/>
                  </a:ext>
                </a:extLst>
              </a:tr>
              <a:tr h="44174">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5"/>
                  </a:ext>
                </a:extLst>
              </a:tr>
              <a:tr h="861255">
                <a:tc>
                  <a:txBody>
                    <a:bodyPr/>
                    <a:lstStyle/>
                    <a:p>
                      <a:pPr algn="r"/>
                      <a:r>
                        <a:rPr lang="en-US" sz="1200" dirty="0"/>
                        <a:t>14:00</a:t>
                      </a:r>
                    </a:p>
                    <a:p>
                      <a:pPr algn="r"/>
                      <a:br>
                        <a:rPr lang="en-US" sz="1200" dirty="0"/>
                      </a:br>
                      <a:endParaRPr lang="en-US" sz="1200" dirty="0"/>
                    </a:p>
                    <a:p>
                      <a:pPr algn="r"/>
                      <a:endParaRPr lang="en-US" sz="1200" dirty="0"/>
                    </a:p>
                    <a:p>
                      <a:pPr algn="r"/>
                      <a:r>
                        <a:rPr lang="en-US" sz="1200" dirty="0"/>
                        <a:t>16:00</a:t>
                      </a:r>
                    </a:p>
                  </a:txBody>
                  <a:tcPr marL="18288" marR="18288" marT="18288" marB="18288">
                    <a:solidFill>
                      <a:schemeClr val="tx2">
                        <a:lumMod val="20000"/>
                        <a:lumOff val="80000"/>
                      </a:schemeClr>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rowSpan="3">
                  <a:txBody>
                    <a:bodyPr/>
                    <a:lstStyle/>
                    <a:p>
                      <a:endParaRPr lang="en-US" sz="1200" dirty="0"/>
                    </a:p>
                  </a:txBody>
                  <a:tcPr marL="18288" marR="18288" marT="18288" marB="18288">
                    <a:solidFill>
                      <a:schemeClr val="bg1"/>
                    </a:solidFill>
                  </a:tcPr>
                </a:tc>
                <a:tc vMerge="1">
                  <a:txBody>
                    <a:bodyPr/>
                    <a:lstStyle/>
                    <a:p>
                      <a:endParaRPr lang="en-US"/>
                    </a:p>
                  </a:txBody>
                  <a:tcPr/>
                </a:tc>
                <a:extLst>
                  <a:ext uri="{0D108BD9-81ED-4DB2-BD59-A6C34878D82A}">
                    <a16:rowId xmlns:a16="http://schemas.microsoft.com/office/drawing/2014/main" val="10006"/>
                  </a:ext>
                </a:extLst>
              </a:tr>
              <a:tr h="174738">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96206">
                <a:tc>
                  <a:txBody>
                    <a:bodyPr/>
                    <a:lstStyle/>
                    <a:p>
                      <a:pPr algn="r"/>
                      <a:r>
                        <a:rPr lang="en-US" sz="1200" dirty="0"/>
                        <a:t>16:30</a:t>
                      </a:r>
                    </a:p>
                    <a:p>
                      <a:pPr algn="r"/>
                      <a:endParaRPr lang="en-US" sz="1200" dirty="0"/>
                    </a:p>
                    <a:p>
                      <a:pPr algn="r"/>
                      <a:endParaRPr lang="en-US" sz="1200" dirty="0"/>
                    </a:p>
                    <a:p>
                      <a:pPr algn="r"/>
                      <a:r>
                        <a:rPr lang="en-US" sz="1200" dirty="0"/>
                        <a:t>18:00</a:t>
                      </a:r>
                    </a:p>
                  </a:txBody>
                  <a:tcPr marL="18288" marR="18288" marT="18288" marB="18288">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18288" marR="18288" marT="18288" marB="18288">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53553">
                <a:tc>
                  <a:txBody>
                    <a:bodyPr/>
                    <a:lstStyle/>
                    <a:p>
                      <a:pPr algn="r"/>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10010"/>
                  </a:ext>
                </a:extLst>
              </a:tr>
              <a:tr h="296983">
                <a:tc>
                  <a:txBody>
                    <a:bodyPr/>
                    <a:lstStyle/>
                    <a:p>
                      <a:pPr algn="r"/>
                      <a:r>
                        <a:rPr lang="en-US" sz="1200" dirty="0"/>
                        <a:t>19:00</a:t>
                      </a:r>
                    </a:p>
                  </a:txBody>
                  <a:tcPr marL="18288" marR="18288" marT="18288" marB="18288">
                    <a:solidFill>
                      <a:schemeClr val="accent1">
                        <a:lumMod val="20000"/>
                        <a:lumOff val="80000"/>
                      </a:schemeClr>
                    </a:solidFill>
                  </a:tcPr>
                </a:tc>
                <a:tc>
                  <a:txBody>
                    <a:bodyPr/>
                    <a:lstStyle/>
                    <a:p>
                      <a:pPr algn="l"/>
                      <a:endParaRPr lang="en-US" sz="1200" dirty="0"/>
                    </a:p>
                  </a:txBody>
                  <a:tcPr marL="18288" marR="18288" marT="18288" marB="18288">
                    <a:solidFill>
                      <a:schemeClr val="bg1"/>
                    </a:solidFill>
                  </a:tcPr>
                </a:tc>
                <a:tc>
                  <a:txBody>
                    <a:bodyPr/>
                    <a:lstStyle/>
                    <a:p>
                      <a:pPr algn="l"/>
                      <a:r>
                        <a:rPr lang="en-US" sz="1200" dirty="0"/>
                        <a:t>Social event</a:t>
                      </a:r>
                    </a:p>
                  </a:txBody>
                  <a:tcPr marL="18288" marR="18288" marT="18288" marB="18288">
                    <a:solidFill>
                      <a:schemeClr val="accent3"/>
                    </a:solid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3051705488"/>
                  </a:ext>
                </a:extLst>
              </a:tr>
            </a:tbl>
          </a:graphicData>
        </a:graphic>
      </p:graphicFrame>
    </p:spTree>
    <p:extLst>
      <p:ext uri="{BB962C8B-B14F-4D97-AF65-F5344CB8AC3E}">
        <p14:creationId xmlns:p14="http://schemas.microsoft.com/office/powerpoint/2010/main" val="42147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49778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3758</TotalTime>
  <Words>1277</Words>
  <Application>Microsoft Office PowerPoint</Application>
  <PresentationFormat>On-screen Show (4:3)</PresentationFormat>
  <Paragraphs>222</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September 2018 F2F Meeting Oslo, Norway</vt:lpstr>
      <vt:lpstr>September 2018 F2F Meeting</vt:lpstr>
      <vt:lpstr>September 2018 Agenda Graphics</vt:lpstr>
      <vt:lpstr>Agenda proposal for September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September 2018 F2F</vt:lpstr>
      <vt:lpstr>Schedules</vt:lpstr>
      <vt:lpstr>Business #2</vt:lpstr>
      <vt:lpstr>P802.1CF-D2.2 Sponsor ballot Jul 31st – Aug 30th, 2018</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433</cp:revision>
  <cp:lastPrinted>1998-02-10T13:28:06Z</cp:lastPrinted>
  <dcterms:created xsi:type="dcterms:W3CDTF">2011-12-30T17:06:23Z</dcterms:created>
  <dcterms:modified xsi:type="dcterms:W3CDTF">2018-09-07T14:40:24Z</dcterms:modified>
</cp:coreProperties>
</file>