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2" r:id="rId2"/>
    <p:sldId id="265" r:id="rId3"/>
    <p:sldId id="266" r:id="rId4"/>
    <p:sldId id="315" r:id="rId5"/>
    <p:sldId id="316" r:id="rId6"/>
    <p:sldId id="317" r:id="rId7"/>
    <p:sldId id="318" r:id="rId8"/>
    <p:sldId id="319" r:id="rId9"/>
    <p:sldId id="320" r:id="rId10"/>
    <p:sldId id="297" r:id="rId11"/>
    <p:sldId id="309" r:id="rId12"/>
    <p:sldId id="323" r:id="rId13"/>
    <p:sldId id="322" r:id="rId14"/>
    <p:sldId id="327" r:id="rId15"/>
    <p:sldId id="328"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882" autoAdjust="0"/>
    <p:restoredTop sz="95673" autoAdjust="0"/>
  </p:normalViewPr>
  <p:slideViewPr>
    <p:cSldViewPr>
      <p:cViewPr varScale="1">
        <p:scale>
          <a:sx n="80" d="100"/>
          <a:sy n="80" d="100"/>
        </p:scale>
        <p:origin x="81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a:t>
            </a:fld>
            <a:endParaRPr lang="en-US"/>
          </a:p>
        </p:txBody>
      </p:sp>
    </p:spTree>
    <p:extLst>
      <p:ext uri="{BB962C8B-B14F-4D97-AF65-F5344CB8AC3E}">
        <p14:creationId xmlns:p14="http://schemas.microsoft.com/office/powerpoint/2010/main" val="1877772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7</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52180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9513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05151" y="76200"/>
            <a:ext cx="2310249" cy="307777"/>
          </a:xfrm>
          <a:prstGeom prst="rect">
            <a:avLst/>
          </a:prstGeom>
        </p:spPr>
        <p:txBody>
          <a:bodyPr wrap="none">
            <a:spAutoFit/>
          </a:bodyPr>
          <a:lstStyle/>
          <a:p>
            <a:pPr algn="r"/>
            <a:r>
              <a:rPr lang="en-US" sz="1400" b="0" dirty="0">
                <a:latin typeface="+mj-lt"/>
              </a:rPr>
              <a:t>omniran-18-0065-01-00TG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omniran/dcn/18/omniran-18-0064-00-00TG-jul-2018-f2f-meeting-minutes.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omniran/dcn/18/omniran-18-0066-00-CF00-d2-2-wg-ballot-recirc-disposition-table.xls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2daf584a6a2dd250ba064bcef9410ec6"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533523267&amp;tollFree=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July 30</a:t>
            </a:r>
            <a:r>
              <a:rPr lang="en-US" baseline="30000" dirty="0"/>
              <a:t>th</a:t>
            </a:r>
            <a:r>
              <a:rPr lang="en-US" dirty="0"/>
              <a:t> , 2018 Conference Call</a:t>
            </a:r>
          </a:p>
        </p:txBody>
      </p:sp>
      <p:sp>
        <p:nvSpPr>
          <p:cNvPr id="3" name="Subtitle 2"/>
          <p:cNvSpPr>
            <a:spLocks noGrp="1"/>
          </p:cNvSpPr>
          <p:nvPr>
            <p:ph type="subTitle" idx="1"/>
          </p:nvPr>
        </p:nvSpPr>
        <p:spPr/>
        <p:txBody>
          <a:bodyPr/>
          <a:lstStyle/>
          <a:p>
            <a:r>
              <a:rPr lang="en-US" dirty="0"/>
              <a:t>2018-07-30</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a:t>
            </a:r>
          </a:p>
        </p:txBody>
      </p:sp>
      <p:sp>
        <p:nvSpPr>
          <p:cNvPr id="4104" name="Rectangle 5"/>
          <p:cNvSpPr>
            <a:spLocks noGrp="1" noChangeArrowheads="1"/>
          </p:cNvSpPr>
          <p:nvPr>
            <p:ph type="body" idx="1"/>
          </p:nvPr>
        </p:nvSpPr>
        <p:spPr>
          <a:xfrm>
            <a:off x="457200" y="1524000"/>
            <a:ext cx="8229600" cy="4876800"/>
          </a:xfrm>
        </p:spPr>
        <p:txBody>
          <a:bodyPr>
            <a:normAutofit fontScale="92500" lnSpcReduction="20000"/>
          </a:bodyPr>
          <a:lstStyle/>
          <a:p>
            <a:r>
              <a:rPr lang="en-US" dirty="0"/>
              <a:t>Minutes</a:t>
            </a:r>
          </a:p>
          <a:p>
            <a:r>
              <a:rPr lang="en-US" dirty="0"/>
              <a:t>Reports</a:t>
            </a:r>
          </a:p>
          <a:p>
            <a:r>
              <a:rPr lang="en-US" dirty="0"/>
              <a:t>P802.1CF/D2.2 recirculation result</a:t>
            </a:r>
          </a:p>
          <a:p>
            <a:r>
              <a:rPr lang="en-US" dirty="0"/>
              <a:t>P802.1CF/D2.2 comment resolution</a:t>
            </a:r>
          </a:p>
          <a:p>
            <a:r>
              <a:rPr lang="en-US" dirty="0"/>
              <a:t>Decision about going forward with P802.1CF/D2.2</a:t>
            </a:r>
          </a:p>
          <a:p>
            <a:r>
              <a:rPr lang="en-US" dirty="0"/>
              <a:t>P802.1CQ discussions depending on input</a:t>
            </a:r>
          </a:p>
          <a:p>
            <a:r>
              <a:rPr lang="en-US" dirty="0"/>
              <a:t>Plan and schedules of Oslo interim meeting</a:t>
            </a:r>
          </a:p>
          <a:p>
            <a:r>
              <a:rPr lang="en-US" dirty="0"/>
              <a:t>Next meeting</a:t>
            </a:r>
          </a:p>
          <a:p>
            <a:r>
              <a:rPr lang="en-US" dirty="0"/>
              <a:t>AOB</a:t>
            </a:r>
          </a:p>
        </p:txBody>
      </p:sp>
    </p:spTree>
    <p:extLst>
      <p:ext uri="{BB962C8B-B14F-4D97-AF65-F5344CB8AC3E}">
        <p14:creationId xmlns:p14="http://schemas.microsoft.com/office/powerpoint/2010/main" val="283237095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#2</a:t>
            </a:r>
          </a:p>
        </p:txBody>
      </p:sp>
      <p:sp>
        <p:nvSpPr>
          <p:cNvPr id="3" name="Content Placeholder 2"/>
          <p:cNvSpPr>
            <a:spLocks noGrp="1"/>
          </p:cNvSpPr>
          <p:nvPr>
            <p:ph idx="1"/>
          </p:nvPr>
        </p:nvSpPr>
        <p:spPr/>
        <p:txBody>
          <a:bodyPr>
            <a:normAutofit lnSpcReduction="10000"/>
          </a:bodyPr>
          <a:lstStyle/>
          <a:p>
            <a:r>
              <a:rPr lang="en-US" dirty="0"/>
              <a:t>Minutes</a:t>
            </a:r>
          </a:p>
          <a:p>
            <a:pPr lvl="1"/>
            <a:r>
              <a:rPr lang="en-US" dirty="0">
                <a:hlinkClick r:id="rId2"/>
              </a:rPr>
              <a:t>https://mentor.ieee.org/omniran/dcn/18/omniran-18-0064-00-00TG-jul-2018-f2f-meeting-minutes.docx</a:t>
            </a:r>
            <a:endParaRPr lang="en-US" dirty="0"/>
          </a:p>
          <a:p>
            <a:pPr lvl="2"/>
            <a:r>
              <a:rPr lang="en-US" dirty="0"/>
              <a:t>Review postponed to next F2F meeting</a:t>
            </a:r>
          </a:p>
          <a:p>
            <a:r>
              <a:rPr lang="en-US" dirty="0"/>
              <a:t>Reports</a:t>
            </a:r>
          </a:p>
          <a:p>
            <a:pPr lvl="1"/>
            <a:r>
              <a:rPr lang="en-US" dirty="0"/>
              <a:t>Chair reported about the approval of the P802.1CF PAR extension and the conditional approval of forwarding P802.1CF to sponsor ballot.</a:t>
            </a:r>
          </a:p>
          <a:p>
            <a:pPr lvl="2"/>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4226266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#3</a:t>
            </a:r>
          </a:p>
        </p:txBody>
      </p:sp>
      <p:sp>
        <p:nvSpPr>
          <p:cNvPr id="3" name="Content Placeholder 2"/>
          <p:cNvSpPr>
            <a:spLocks noGrp="1"/>
          </p:cNvSpPr>
          <p:nvPr>
            <p:ph idx="1"/>
          </p:nvPr>
        </p:nvSpPr>
        <p:spPr>
          <a:xfrm>
            <a:off x="457200" y="1600200"/>
            <a:ext cx="8229600" cy="4876800"/>
          </a:xfrm>
        </p:spPr>
        <p:txBody>
          <a:bodyPr>
            <a:normAutofit fontScale="62500" lnSpcReduction="20000"/>
          </a:bodyPr>
          <a:lstStyle/>
          <a:p>
            <a:r>
              <a:rPr lang="en-US" dirty="0"/>
              <a:t>P802.1CF/D2.2 recirculation result</a:t>
            </a:r>
          </a:p>
          <a:p>
            <a:pPr lvl="1"/>
            <a:r>
              <a:rPr lang="en-US" dirty="0">
                <a:hlinkClick r:id="rId2"/>
              </a:rPr>
              <a:t>https://mentor.ieee.org/omniran/dcn/18/omniran-18-0066-00-CF00-d2-2-wg-ballot-recirc-disposition-table.xlsx</a:t>
            </a:r>
            <a:endParaRPr lang="en-US" dirty="0"/>
          </a:p>
          <a:p>
            <a:pPr lvl="1"/>
            <a:r>
              <a:rPr lang="en-US" dirty="0"/>
              <a:t>Total of 7 votes received, all reconfirming previous votes.</a:t>
            </a:r>
          </a:p>
          <a:p>
            <a:pPr lvl="1"/>
            <a:r>
              <a:rPr lang="en-US" dirty="0"/>
              <a:t>No DISAPPROVE vote, no comments received.</a:t>
            </a:r>
          </a:p>
          <a:p>
            <a:pPr lvl="2"/>
            <a:r>
              <a:rPr lang="en-US" dirty="0"/>
              <a:t>100% APPROVAL with a participation rate of 80%, exactly as for D2.1 recirculation.</a:t>
            </a:r>
          </a:p>
          <a:p>
            <a:r>
              <a:rPr lang="en-US" dirty="0"/>
              <a:t>P802.1CF/D2.2 comment resolution</a:t>
            </a:r>
          </a:p>
          <a:p>
            <a:pPr lvl="1"/>
            <a:r>
              <a:rPr lang="en-US" dirty="0"/>
              <a:t>Skipped, as there are no new comments to be resolved.</a:t>
            </a:r>
          </a:p>
          <a:p>
            <a:r>
              <a:rPr lang="en-US" dirty="0"/>
              <a:t>Decision about going forward with P802.1CF/D2.2</a:t>
            </a:r>
          </a:p>
          <a:p>
            <a:pPr lvl="1"/>
            <a:r>
              <a:rPr lang="en-US" dirty="0"/>
              <a:t>Group agreed to put the specification forward to sponsor ballot.</a:t>
            </a:r>
          </a:p>
          <a:p>
            <a:pPr lvl="1"/>
            <a:r>
              <a:rPr lang="en-US" dirty="0"/>
              <a:t>As no change is introduced to the text, the revision number should stay at D2.2. No issue to run the sponsor ballot on the same revision number as the WG ballot recirculation.</a:t>
            </a:r>
          </a:p>
          <a:p>
            <a:r>
              <a:rPr lang="en-US" dirty="0"/>
              <a:t>P802.1CQ discussions depending on input</a:t>
            </a:r>
          </a:p>
          <a:p>
            <a:pPr lvl="1"/>
            <a:r>
              <a:rPr lang="en-US" dirty="0"/>
              <a:t>No input received, but potential topics and scheduling of the session at Oslo interim with possibility for remote participation discussed. Results captured in planning for Oslo interim (following agenda item).</a:t>
            </a:r>
          </a:p>
          <a:p>
            <a:pPr lvl="1"/>
            <a:endParaRPr lang="de-DE" dirty="0"/>
          </a:p>
          <a:p>
            <a:pPr lvl="1"/>
            <a:endParaRPr lang="de-DE" dirty="0"/>
          </a:p>
          <a:p>
            <a:pPr lvl="1"/>
            <a:endParaRPr lang="en-US" dirty="0"/>
          </a:p>
          <a:p>
            <a:pPr lvl="1"/>
            <a:endParaRPr lang="en-US" dirty="0"/>
          </a:p>
        </p:txBody>
      </p:sp>
    </p:spTree>
    <p:extLst>
      <p:ext uri="{BB962C8B-B14F-4D97-AF65-F5344CB8AC3E}">
        <p14:creationId xmlns:p14="http://schemas.microsoft.com/office/powerpoint/2010/main" val="4008895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#4</a:t>
            </a:r>
          </a:p>
        </p:txBody>
      </p:sp>
      <p:sp>
        <p:nvSpPr>
          <p:cNvPr id="3" name="Content Placeholder 2"/>
          <p:cNvSpPr>
            <a:spLocks noGrp="1"/>
          </p:cNvSpPr>
          <p:nvPr>
            <p:ph idx="1"/>
          </p:nvPr>
        </p:nvSpPr>
        <p:spPr/>
        <p:txBody>
          <a:bodyPr>
            <a:normAutofit fontScale="55000" lnSpcReduction="20000"/>
          </a:bodyPr>
          <a:lstStyle/>
          <a:p>
            <a:pPr lvl="1"/>
            <a:endParaRPr lang="en-US" dirty="0"/>
          </a:p>
          <a:p>
            <a:r>
              <a:rPr lang="en-US" dirty="0"/>
              <a:t>Plan and schedules of Oslo interim meeting</a:t>
            </a:r>
          </a:p>
          <a:p>
            <a:pPr lvl="1"/>
            <a:r>
              <a:rPr lang="en-US" dirty="0"/>
              <a:t>See following two slides</a:t>
            </a:r>
          </a:p>
          <a:p>
            <a:pPr lvl="1"/>
            <a:r>
              <a:rPr lang="en-US" dirty="0"/>
              <a:t>Open slot on Wednesday morning for remote participation in NEND ICA</a:t>
            </a:r>
          </a:p>
          <a:p>
            <a:pPr lvl="1"/>
            <a:r>
              <a:rPr lang="en-US" dirty="0"/>
              <a:t>802.1CQ discussions with possibility for remote participation on Tuesday morning. Chair will inform 802.11 about arrangements to invite participation of 802.11aq experts.</a:t>
            </a:r>
          </a:p>
          <a:p>
            <a:pPr lvl="1"/>
            <a:r>
              <a:rPr lang="en-US" dirty="0"/>
              <a:t>Slides were discussed, amended and agreed in the conference call.</a:t>
            </a:r>
          </a:p>
          <a:p>
            <a:r>
              <a:rPr lang="en-US" dirty="0"/>
              <a:t>Next meeting</a:t>
            </a:r>
          </a:p>
          <a:p>
            <a:pPr lvl="1"/>
            <a:r>
              <a:rPr lang="en-US" dirty="0"/>
              <a:t>September 10</a:t>
            </a:r>
            <a:r>
              <a:rPr lang="en-US" baseline="30000" dirty="0"/>
              <a:t>th</a:t>
            </a:r>
            <a:r>
              <a:rPr lang="en-US" dirty="0"/>
              <a:t>, 16:00 at the Oslo interim meeting</a:t>
            </a:r>
          </a:p>
          <a:p>
            <a:pPr lvl="2"/>
            <a:r>
              <a:rPr lang="en-US" dirty="0"/>
              <a:t>Late afternoon opening session scheduled to allow the P802.1CF editor to participate remotely for initial review of sponsor ballot results and planning of comment resolution.</a:t>
            </a:r>
          </a:p>
          <a:p>
            <a:r>
              <a:rPr lang="en-US" dirty="0" err="1"/>
              <a:t>AoB</a:t>
            </a:r>
            <a:endParaRPr lang="en-US" dirty="0"/>
          </a:p>
          <a:p>
            <a:pPr lvl="1"/>
            <a:r>
              <a:rPr lang="en-US" dirty="0"/>
              <a:t>Chair thanked P802.1CF editor Walter Pienciak for willingness to continue engagement. The mode of operation with remote participation was excellent during the WG ballot phase and should be continued until the end of the project.</a:t>
            </a:r>
          </a:p>
          <a:p>
            <a:endParaRPr lang="en-US" dirty="0"/>
          </a:p>
          <a:p>
            <a:pPr marL="0" indent="0">
              <a:buNone/>
            </a:pPr>
            <a:r>
              <a:rPr lang="en-US" dirty="0"/>
              <a:t>Adjourned by chair at 10:22 AM ET.</a:t>
            </a:r>
          </a:p>
        </p:txBody>
      </p:sp>
    </p:spTree>
    <p:extLst>
      <p:ext uri="{BB962C8B-B14F-4D97-AF65-F5344CB8AC3E}">
        <p14:creationId xmlns:p14="http://schemas.microsoft.com/office/powerpoint/2010/main" val="8563334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September 2018 F2F</a:t>
            </a:r>
          </a:p>
        </p:txBody>
      </p:sp>
      <p:sp>
        <p:nvSpPr>
          <p:cNvPr id="3" name="Content Placeholder 2"/>
          <p:cNvSpPr>
            <a:spLocks noGrp="1"/>
          </p:cNvSpPr>
          <p:nvPr>
            <p:ph idx="1"/>
          </p:nvPr>
        </p:nvSpPr>
        <p:spPr/>
        <p:txBody>
          <a:bodyPr>
            <a:normAutofit fontScale="70000" lnSpcReduction="20000"/>
          </a:bodyPr>
          <a:lstStyle/>
          <a:p>
            <a:r>
              <a:rPr lang="en-US" dirty="0"/>
              <a:t>Review of minutes</a:t>
            </a:r>
          </a:p>
          <a:p>
            <a:r>
              <a:rPr lang="en-US" dirty="0"/>
              <a:t>Reports</a:t>
            </a:r>
          </a:p>
          <a:p>
            <a:r>
              <a:rPr lang="en-US" dirty="0"/>
              <a:t>Result of P802.1CF sponsor ballot</a:t>
            </a:r>
          </a:p>
          <a:p>
            <a:r>
              <a:rPr lang="en-US" dirty="0"/>
              <a:t>Comment resolution of P802.1CF sponsor ballot</a:t>
            </a:r>
          </a:p>
          <a:p>
            <a:r>
              <a:rPr lang="en-US" dirty="0"/>
              <a:t>Plan for sponsor ballot recirculation</a:t>
            </a:r>
          </a:p>
          <a:p>
            <a:r>
              <a:rPr lang="en-US" dirty="0"/>
              <a:t>P802.1CQ contributions</a:t>
            </a:r>
          </a:p>
          <a:p>
            <a:r>
              <a:rPr lang="en-US" dirty="0"/>
              <a:t>NEND ICA related contributions review</a:t>
            </a:r>
          </a:p>
          <a:p>
            <a:r>
              <a:rPr lang="en-US" dirty="0"/>
              <a:t>Potential new project for OmniRAN TG</a:t>
            </a:r>
          </a:p>
          <a:p>
            <a:r>
              <a:rPr lang="en-US" dirty="0"/>
              <a:t>Conference calls until November 2018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3690765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September 2018 Agenda Graphics</a:t>
            </a:r>
          </a:p>
        </p:txBody>
      </p:sp>
      <p:graphicFrame>
        <p:nvGraphicFramePr>
          <p:cNvPr id="3" name="Table 2"/>
          <p:cNvGraphicFramePr>
            <a:graphicFrameLocks noGrp="1"/>
          </p:cNvGraphicFramePr>
          <p:nvPr>
            <p:extLst>
              <p:ext uri="{D42A27DB-BD31-4B8C-83A1-F6EECF244321}">
                <p14:modId xmlns:p14="http://schemas.microsoft.com/office/powerpoint/2010/main" val="2642939805"/>
              </p:ext>
            </p:extLst>
          </p:nvPr>
        </p:nvGraphicFramePr>
        <p:xfrm>
          <a:off x="457200" y="988828"/>
          <a:ext cx="8305800" cy="5303991"/>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290874">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9/10</a:t>
                      </a:r>
                    </a:p>
                  </a:txBody>
                  <a:tcPr marL="0" marR="0" marT="0" marB="0">
                    <a:solidFill>
                      <a:schemeClr val="bg1"/>
                    </a:solidFill>
                  </a:tcPr>
                </a:tc>
                <a:tc>
                  <a:txBody>
                    <a:bodyPr/>
                    <a:lstStyle/>
                    <a:p>
                      <a:pPr algn="ctr"/>
                      <a:r>
                        <a:rPr lang="en-US" sz="1800" dirty="0">
                          <a:solidFill>
                            <a:schemeClr val="tx2"/>
                          </a:solidFill>
                        </a:rPr>
                        <a:t>Tue 9/11</a:t>
                      </a:r>
                    </a:p>
                  </a:txBody>
                  <a:tcPr marL="0" marR="0" marT="0" marB="0">
                    <a:solidFill>
                      <a:schemeClr val="bg1"/>
                    </a:solidFill>
                  </a:tcPr>
                </a:tc>
                <a:tc>
                  <a:txBody>
                    <a:bodyPr/>
                    <a:lstStyle/>
                    <a:p>
                      <a:pPr algn="ctr"/>
                      <a:r>
                        <a:rPr lang="en-US" sz="1800" dirty="0">
                          <a:solidFill>
                            <a:schemeClr val="tx2"/>
                          </a:solidFill>
                        </a:rPr>
                        <a:t>Wed 9/12</a:t>
                      </a:r>
                    </a:p>
                  </a:txBody>
                  <a:tcPr marL="0" marR="0" marT="0" marB="0">
                    <a:solidFill>
                      <a:schemeClr val="bg1"/>
                    </a:solidFill>
                  </a:tcPr>
                </a:tc>
                <a:tc>
                  <a:txBody>
                    <a:bodyPr/>
                    <a:lstStyle/>
                    <a:p>
                      <a:pPr algn="ctr"/>
                      <a:r>
                        <a:rPr lang="en-US" sz="1800" dirty="0">
                          <a:solidFill>
                            <a:schemeClr val="tx2"/>
                          </a:solidFill>
                        </a:rPr>
                        <a:t>Thu</a:t>
                      </a:r>
                      <a:r>
                        <a:rPr lang="en-US" sz="1800" baseline="0" dirty="0">
                          <a:solidFill>
                            <a:schemeClr val="tx2"/>
                          </a:solidFill>
                        </a:rPr>
                        <a:t> 9</a:t>
                      </a:r>
                      <a:r>
                        <a:rPr lang="en-US" sz="1800" dirty="0">
                          <a:solidFill>
                            <a:schemeClr val="tx2"/>
                          </a:solidFill>
                        </a:rPr>
                        <a:t>/13</a:t>
                      </a:r>
                    </a:p>
                  </a:txBody>
                  <a:tcPr marL="0" marR="0" marT="0" marB="0">
                    <a:solidFill>
                      <a:schemeClr val="bg1"/>
                    </a:solidFill>
                  </a:tcPr>
                </a:tc>
                <a:tc>
                  <a:txBody>
                    <a:bodyPr/>
                    <a:lstStyle/>
                    <a:p>
                      <a:pPr algn="ctr"/>
                      <a:r>
                        <a:rPr lang="en-US" sz="1800" dirty="0">
                          <a:solidFill>
                            <a:schemeClr val="tx2"/>
                          </a:solidFill>
                        </a:rPr>
                        <a:t>Fri 9/14</a:t>
                      </a:r>
                    </a:p>
                  </a:txBody>
                  <a:tcPr marL="0" marR="0" marT="0" marB="0">
                    <a:solidFill>
                      <a:schemeClr val="bg1"/>
                    </a:solidFill>
                  </a:tcPr>
                </a:tc>
                <a:extLst>
                  <a:ext uri="{0D108BD9-81ED-4DB2-BD59-A6C34878D82A}">
                    <a16:rowId xmlns:a16="http://schemas.microsoft.com/office/drawing/2014/main" val="10000"/>
                  </a:ext>
                </a:extLst>
              </a:tr>
              <a:tr h="654102">
                <a:tc>
                  <a:txBody>
                    <a:bodyPr/>
                    <a:lstStyle/>
                    <a:p>
                      <a:pPr algn="r"/>
                      <a:r>
                        <a:rPr lang="en-US" sz="1500" dirty="0"/>
                        <a:t>08:00</a:t>
                      </a:r>
                    </a:p>
                    <a:p>
                      <a:pPr algn="r"/>
                      <a:endParaRPr lang="en-US" sz="1500" dirty="0"/>
                    </a:p>
                    <a:p>
                      <a:pPr algn="r"/>
                      <a:endParaRPr lang="en-US" sz="1500" dirty="0"/>
                    </a:p>
                    <a:p>
                      <a:pPr algn="r"/>
                      <a:r>
                        <a:rPr lang="en-US" sz="1500" dirty="0"/>
                        <a:t>10:00</a:t>
                      </a:r>
                    </a:p>
                  </a:txBody>
                  <a:tcPr marL="0" marR="0" marT="0" marB="0">
                    <a:solidFill>
                      <a:schemeClr val="accent1">
                        <a:lumMod val="40000"/>
                        <a:lumOff val="60000"/>
                      </a:schemeClr>
                    </a:solidFill>
                  </a:tcPr>
                </a:tc>
                <a:tc>
                  <a:txBody>
                    <a:bodyPr/>
                    <a:lstStyle/>
                    <a:p>
                      <a:endParaRPr lang="en-US" sz="1200" dirty="0"/>
                    </a:p>
                  </a:txBody>
                  <a:tcPr marL="36000" marR="36000" marT="36000" marB="36000">
                    <a:solidFill>
                      <a:schemeClr val="bg1"/>
                    </a:solidFill>
                  </a:tcPr>
                </a:tc>
                <a:tc>
                  <a:txBody>
                    <a:bodyPr/>
                    <a:lstStyle/>
                    <a:p>
                      <a:r>
                        <a:rPr lang="en-US" sz="1200" b="1" dirty="0"/>
                        <a:t>802.1CQ</a:t>
                      </a:r>
                      <a:r>
                        <a:rPr lang="en-US" sz="1200" dirty="0"/>
                        <a:t> discussions with possibility for remote participation</a:t>
                      </a:r>
                    </a:p>
                  </a:txBody>
                  <a:tcPr marL="36000" marR="36000" marT="36000" marB="36000">
                    <a:solidFill>
                      <a:schemeClr val="tx2">
                        <a:lumMod val="60000"/>
                        <a:lumOff val="40000"/>
                      </a:schemeClr>
                    </a:solidFill>
                  </a:tcPr>
                </a:tc>
                <a:tc rowSpan="2">
                  <a:txBody>
                    <a:bodyPr/>
                    <a:lstStyle/>
                    <a:p>
                      <a:pPr marL="85725" indent="-85725">
                        <a:buFont typeface="Arial" panose="020B0604020202020204" pitchFamily="34" charset="0"/>
                        <a:buNone/>
                      </a:pPr>
                      <a:r>
                        <a:rPr lang="en-US" sz="1200" i="1" dirty="0"/>
                        <a:t>Starting 7:30 </a:t>
                      </a:r>
                    </a:p>
                    <a:p>
                      <a:pPr marL="85725" indent="-85725">
                        <a:buFont typeface="Arial" panose="020B0604020202020204" pitchFamily="34" charset="0"/>
                        <a:buNone/>
                      </a:pPr>
                      <a:r>
                        <a:rPr lang="en-US" sz="1200" i="1" dirty="0"/>
                        <a:t>	Possibility for remote participation in NEND ICA at Wireless Interim</a:t>
                      </a:r>
                    </a:p>
                  </a:txBody>
                  <a:tcPr marL="36000" marR="36000" marT="36000" marB="36000">
                    <a:solidFill>
                      <a:schemeClr val="bg1">
                        <a:lumMod val="65000"/>
                      </a:schemeClr>
                    </a:solidFill>
                  </a:tcPr>
                </a:tc>
                <a:tc>
                  <a:txBody>
                    <a:bodyPr/>
                    <a:lstStyle/>
                    <a:p>
                      <a:endParaRPr lang="en-US" sz="1100" dirty="0"/>
                    </a:p>
                  </a:txBody>
                  <a:tcPr marL="36000" marR="36000" marT="36000" marB="36000">
                    <a:solidFill>
                      <a:schemeClr val="tx2">
                        <a:lumMod val="60000"/>
                        <a:lumOff val="40000"/>
                      </a:schemeClr>
                    </a:solidFill>
                  </a:tcPr>
                </a:tc>
                <a:tc rowSpan="4">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1"/>
                  </a:ext>
                </a:extLst>
              </a:tr>
              <a:tr h="163525">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85000"/>
                      </a:schemeClr>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244298">
                <a:tc rowSpan="2">
                  <a:txBody>
                    <a:bodyPr/>
                    <a:lstStyle/>
                    <a:p>
                      <a:pPr algn="r"/>
                      <a:r>
                        <a:rPr lang="en-US" sz="1500" dirty="0"/>
                        <a:t>10:30</a:t>
                      </a:r>
                      <a:br>
                        <a:rPr lang="en-US" sz="1500" dirty="0"/>
                      </a:br>
                      <a:r>
                        <a:rPr lang="en-US" sz="900" dirty="0"/>
                        <a:t>11:00</a:t>
                      </a:r>
                    </a:p>
                    <a:p>
                      <a:pPr algn="r"/>
                      <a:endParaRPr lang="en-US" sz="1500" dirty="0"/>
                    </a:p>
                    <a:p>
                      <a:pPr algn="r"/>
                      <a:r>
                        <a:rPr lang="en-US" sz="1500" dirty="0"/>
                        <a:t>12:30</a:t>
                      </a:r>
                    </a:p>
                  </a:txBody>
                  <a:tcPr marL="0" marR="0" marT="0" marB="0">
                    <a:solidFill>
                      <a:schemeClr val="tx2">
                        <a:lumMod val="20000"/>
                        <a:lumOff val="80000"/>
                      </a:schemeClr>
                    </a:solidFill>
                  </a:tcPr>
                </a:tc>
                <a:tc rowSpan="2">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rowSpan="2">
                  <a:txBody>
                    <a:bodyPr/>
                    <a:lstStyle/>
                    <a:p>
                      <a:pPr marL="82550" indent="-82550">
                        <a:buFont typeface="Arial" pitchFamily="34" charset="0"/>
                        <a:buNone/>
                      </a:pPr>
                      <a:endParaRPr lang="en-US" sz="11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noFill/>
                  </a:tcPr>
                </a:tc>
                <a:tc rowSpan="2">
                  <a:txBody>
                    <a:bodyPr/>
                    <a:lstStyle/>
                    <a:p>
                      <a:pPr marL="85725" marR="0" lvl="0" indent="-85725" algn="l" defTabSz="457200" rtl="0" eaLnBrk="1" fontAlgn="auto" latinLnBrk="0" hangingPunct="1">
                        <a:lnSpc>
                          <a:spcPct val="100000"/>
                        </a:lnSpc>
                        <a:spcBef>
                          <a:spcPts val="0"/>
                        </a:spcBef>
                        <a:spcAft>
                          <a:spcPts val="0"/>
                        </a:spcAft>
                        <a:buClrTx/>
                        <a:buSzTx/>
                        <a:buFont typeface="Arial" pitchFamily="34" charset="0"/>
                        <a:buNone/>
                        <a:tabLst/>
                        <a:defRPr/>
                      </a:pPr>
                      <a:r>
                        <a:rPr lang="en-US" sz="1200" b="1" dirty="0"/>
                        <a:t>OmniRAN closing</a:t>
                      </a:r>
                    </a:p>
                    <a:p>
                      <a:pPr marL="85725" indent="-85725">
                        <a:buFont typeface="Arial" pitchFamily="34" charset="0"/>
                        <a:buNone/>
                      </a:pP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val="10003"/>
                  </a:ext>
                </a:extLst>
              </a:tr>
              <a:tr h="45720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solidFill>
                      <a:schemeClr val="tx2">
                        <a:lumMod val="60000"/>
                        <a:lumOff val="40000"/>
                      </a:schemeClr>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531102012"/>
                  </a:ext>
                </a:extLst>
              </a:tr>
              <a:tr h="182324">
                <a:tc rowSpan="2">
                  <a:txBody>
                    <a:bodyPr/>
                    <a:lstStyle/>
                    <a:p>
                      <a:pPr algn="r"/>
                      <a:endParaRPr lang="en-US" sz="1500" dirty="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4"/>
                  </a:ext>
                </a:extLst>
              </a:tr>
              <a:tr h="255597">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5"/>
                  </a:ext>
                </a:extLst>
              </a:tr>
              <a:tr h="632298">
                <a:tc>
                  <a:txBody>
                    <a:bodyPr/>
                    <a:lstStyle/>
                    <a:p>
                      <a:pPr algn="r"/>
                      <a:r>
                        <a:rPr lang="en-US" sz="1500" dirty="0"/>
                        <a:t>13:30</a:t>
                      </a:r>
                    </a:p>
                    <a:p>
                      <a:pPr algn="r"/>
                      <a:br>
                        <a:rPr lang="en-US" sz="900" dirty="0"/>
                      </a:br>
                      <a:endParaRPr lang="en-US" sz="700" dirty="0"/>
                    </a:p>
                    <a:p>
                      <a:pPr algn="r"/>
                      <a:endParaRPr lang="en-US" sz="1200" dirty="0"/>
                    </a:p>
                    <a:p>
                      <a:pPr algn="r"/>
                      <a:r>
                        <a:rPr lang="en-US" sz="1500" dirty="0"/>
                        <a:t>15:30</a:t>
                      </a:r>
                    </a:p>
                  </a:txBody>
                  <a:tcPr marL="0" marR="0" marT="0" marB="0">
                    <a:solidFill>
                      <a:schemeClr val="tx2">
                        <a:lumMod val="20000"/>
                        <a:lumOff val="80000"/>
                      </a:schemeClr>
                    </a:solidFill>
                  </a:tcPr>
                </a:tc>
                <a:tc>
                  <a:txBody>
                    <a:bodyPr/>
                    <a:lstStyle/>
                    <a:p>
                      <a:endParaRPr lang="en-US" dirty="0"/>
                    </a:p>
                  </a:txBody>
                  <a:tcPr marL="36000" marR="36000" marT="36000" marB="36000">
                    <a:solidFill>
                      <a:schemeClr val="bg1"/>
                    </a:solidFill>
                  </a:tcPr>
                </a:tc>
                <a:tc>
                  <a:txBody>
                    <a:bodyPr/>
                    <a:lstStyle/>
                    <a:p>
                      <a:endParaRPr lang="en-US" sz="1100" dirty="0"/>
                    </a:p>
                  </a:txBody>
                  <a:tcPr marL="36000" marR="36000" marT="36000" marB="36000">
                    <a:solidFill>
                      <a:schemeClr val="tx2">
                        <a:lumMod val="60000"/>
                        <a:lumOff val="40000"/>
                      </a:schemeClr>
                    </a:solidFill>
                  </a:tcPr>
                </a:tc>
                <a:tc>
                  <a:txBody>
                    <a:bodyPr/>
                    <a:lstStyle/>
                    <a:p>
                      <a:endParaRPr lang="en-US" dirty="0"/>
                    </a:p>
                  </a:txBody>
                  <a:tcPr marL="36000" marR="36000" marT="36000" marB="36000">
                    <a:solidFill>
                      <a:schemeClr val="tx2">
                        <a:lumMod val="60000"/>
                        <a:lumOff val="40000"/>
                      </a:schemeClr>
                    </a:solidFill>
                  </a:tcPr>
                </a:tc>
                <a:tc rowSpan="3">
                  <a:txBody>
                    <a:bodyPr/>
                    <a:lstStyle/>
                    <a:p>
                      <a:endParaRPr lang="en-US" sz="1400" dirty="0"/>
                    </a:p>
                  </a:txBody>
                  <a:tcPr marL="36000" marR="36000" marT="36000" marB="36000">
                    <a:solidFill>
                      <a:schemeClr val="bg1"/>
                    </a:solidFill>
                  </a:tcPr>
                </a:tc>
                <a:tc vMerge="1">
                  <a:txBody>
                    <a:bodyPr/>
                    <a:lstStyle/>
                    <a:p>
                      <a:endParaRPr lang="en-US"/>
                    </a:p>
                  </a:txBody>
                  <a:tcPr/>
                </a:tc>
                <a:extLst>
                  <a:ext uri="{0D108BD9-81ED-4DB2-BD59-A6C34878D82A}">
                    <a16:rowId xmlns:a16="http://schemas.microsoft.com/office/drawing/2014/main" val="10006"/>
                  </a:ext>
                </a:extLst>
              </a:tr>
              <a:tr h="163525">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639904">
                <a:tc>
                  <a:txBody>
                    <a:bodyPr/>
                    <a:lstStyle/>
                    <a:p>
                      <a:pPr algn="r"/>
                      <a:r>
                        <a:rPr lang="en-US" sz="1500" dirty="0"/>
                        <a:t>16:00</a:t>
                      </a:r>
                    </a:p>
                    <a:p>
                      <a:pPr algn="r"/>
                      <a:endParaRPr lang="en-US" sz="1500" dirty="0"/>
                    </a:p>
                    <a:p>
                      <a:pPr algn="r"/>
                      <a:endParaRPr lang="en-US" sz="1500" dirty="0"/>
                    </a:p>
                    <a:p>
                      <a:pPr algn="r"/>
                      <a:r>
                        <a:rPr lang="en-US" sz="1500" dirty="0"/>
                        <a:t>18:00</a:t>
                      </a:r>
                    </a:p>
                  </a:txBody>
                  <a:tcPr marL="0" marR="0" marT="0" marB="0">
                    <a:solidFill>
                      <a:schemeClr val="tx2">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200" b="1" dirty="0"/>
                        <a:t>OmniRAN </a:t>
                      </a:r>
                      <a:r>
                        <a:rPr lang="en-US" sz="1200" b="1" noProof="0" dirty="0"/>
                        <a:t>opening</a:t>
                      </a:r>
                    </a:p>
                    <a:p>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0">
                <a:tc rowSpan="2">
                  <a:txBody>
                    <a:bodyPr/>
                    <a:lstStyle/>
                    <a:p>
                      <a:pPr algn="r"/>
                      <a:endParaRPr lang="en-US" sz="1500" dirty="0"/>
                    </a:p>
                  </a:txBody>
                  <a:tcPr marL="0" marR="0" marT="0" marB="0" anchor="b">
                    <a:solidFill>
                      <a:schemeClr val="accent1">
                        <a:lumMod val="20000"/>
                        <a:lumOff val="80000"/>
                      </a:schemeClr>
                    </a:solidFill>
                  </a:tcPr>
                </a:tc>
                <a:tc rowSpan="2">
                  <a:txBody>
                    <a:bodyPr/>
                    <a:lstStyle/>
                    <a:p>
                      <a:endParaRPr lang="en-US" sz="1200" dirty="0"/>
                    </a:p>
                  </a:txBody>
                  <a:tcPr marL="36000" marR="36000" marT="36000" marB="36000">
                    <a:solidFill>
                      <a:schemeClr val="bg1"/>
                    </a:solidFill>
                  </a:tcPr>
                </a:tc>
                <a:tc rowSpan="2">
                  <a:txBody>
                    <a:bodyPr/>
                    <a:lstStyle/>
                    <a:p>
                      <a:r>
                        <a:rPr lang="en-US" sz="1200" dirty="0"/>
                        <a:t>Social event</a:t>
                      </a:r>
                    </a:p>
                  </a:txBody>
                  <a:tcPr marL="36000" marR="36000" marT="36000" marB="36000">
                    <a:solidFill>
                      <a:schemeClr val="accent3"/>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noFill/>
                  </a:tcPr>
                </a:tc>
                <a:tc>
                  <a:txBody>
                    <a:bodyPr/>
                    <a:lstStyle/>
                    <a:p>
                      <a:endParaRPr lang="en-US" sz="1200" dirty="0"/>
                    </a:p>
                  </a:txBody>
                  <a:tcPr marL="36000" marR="36000" marT="36000" marB="36000">
                    <a:noFill/>
                  </a:tcPr>
                </a:tc>
                <a:extLst>
                  <a:ext uri="{0D108BD9-81ED-4DB2-BD59-A6C34878D82A}">
                    <a16:rowId xmlns:a16="http://schemas.microsoft.com/office/drawing/2014/main" val="10010"/>
                  </a:ext>
                </a:extLst>
              </a:tr>
              <a:tr h="182324">
                <a:tc vMerge="1">
                  <a:txBody>
                    <a:bodyPr/>
                    <a:lstStyle/>
                    <a:p>
                      <a:endParaRPr lang="en-US"/>
                    </a:p>
                  </a:txBody>
                  <a:tcPr/>
                </a:tc>
                <a:tc vMerge="1">
                  <a:txBody>
                    <a:bodyPr/>
                    <a:lstStyle/>
                    <a:p>
                      <a:endParaRPr lang="en-US" sz="1200" dirty="0"/>
                    </a:p>
                  </a:txBody>
                  <a:tcPr marL="36000" marR="36000" marT="36000" marB="36000">
                    <a:solidFill>
                      <a:schemeClr val="tx2">
                        <a:lumMod val="40000"/>
                        <a:lumOff val="60000"/>
                      </a:schemeClr>
                    </a:solidFill>
                  </a:tcPr>
                </a:tc>
                <a:tc vMerge="1">
                  <a:txBody>
                    <a:bodyPr/>
                    <a:lstStyle/>
                    <a:p>
                      <a:endParaRPr lang="en-US" sz="1200" dirty="0"/>
                    </a:p>
                  </a:txBody>
                  <a:tcPr marL="36000" marR="36000" marT="36000" marB="36000">
                    <a:no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61086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Conference Call</a:t>
            </a:r>
          </a:p>
        </p:txBody>
      </p:sp>
      <p:sp>
        <p:nvSpPr>
          <p:cNvPr id="3078" name="Rectangle 3"/>
          <p:cNvSpPr>
            <a:spLocks noGrp="1" noChangeArrowheads="1"/>
          </p:cNvSpPr>
          <p:nvPr>
            <p:ph type="body" idx="1"/>
          </p:nvPr>
        </p:nvSpPr>
        <p:spPr/>
        <p:txBody>
          <a:bodyPr>
            <a:normAutofit fontScale="62500" lnSpcReduction="20000"/>
          </a:bodyPr>
          <a:lstStyle/>
          <a:p>
            <a:r>
              <a:rPr lang="en-GB" dirty="0"/>
              <a:t>Monday, July 30</a:t>
            </a:r>
            <a:r>
              <a:rPr lang="en-GB" baseline="30000" dirty="0"/>
              <a:t>th</a:t>
            </a:r>
            <a:r>
              <a:rPr lang="en-GB" dirty="0"/>
              <a:t> </a:t>
            </a:r>
            <a:r>
              <a:rPr lang="en-US" dirty="0"/>
              <a:t>, 2018 at 09:30-10:30am ET</a:t>
            </a:r>
          </a:p>
          <a:p>
            <a:endParaRPr lang="en-US" dirty="0"/>
          </a:p>
          <a:p>
            <a:r>
              <a:rPr lang="en-US" dirty="0"/>
              <a:t>Join WebEx meeting</a:t>
            </a:r>
          </a:p>
          <a:p>
            <a:pPr lvl="1"/>
            <a:r>
              <a:rPr lang="en-US" u="sng" dirty="0">
                <a:hlinkClick r:id="rId3"/>
              </a:rPr>
              <a:t>https://nokiameetings.webex.com/nokiameetings/j.php?MTID=m2daf584a6a2dd250ba064bcef9410ec6</a:t>
            </a:r>
            <a:endParaRPr lang="en-US" u="sng" dirty="0"/>
          </a:p>
          <a:p>
            <a:pPr lvl="1"/>
            <a:r>
              <a:rPr lang="en-US" dirty="0"/>
              <a:t>Meeting number: 956 931 106 </a:t>
            </a:r>
          </a:p>
          <a:p>
            <a:pPr lvl="1"/>
            <a:r>
              <a:rPr lang="en-US" dirty="0"/>
              <a:t>Meeting password: OmniRAN</a:t>
            </a:r>
          </a:p>
          <a:p>
            <a:pPr lvl="1"/>
            <a:endParaRPr lang="en-US" dirty="0"/>
          </a:p>
          <a:p>
            <a:r>
              <a:rPr lang="en-US" dirty="0"/>
              <a:t>Join by phone </a:t>
            </a:r>
          </a:p>
          <a:p>
            <a:pPr lvl="1"/>
            <a:r>
              <a:rPr lang="en-US" dirty="0"/>
              <a:t>+1 972 445 9814 US Dallas </a:t>
            </a:r>
          </a:p>
          <a:p>
            <a:pPr lvl="1"/>
            <a:r>
              <a:rPr lang="en-US" dirty="0"/>
              <a:t>+44 2036087616 UK London </a:t>
            </a:r>
          </a:p>
          <a:p>
            <a:pPr lvl="1"/>
            <a:r>
              <a:rPr lang="en-US" dirty="0"/>
              <a:t>+86 1084056120, +86 1058965333 China Beijing</a:t>
            </a:r>
          </a:p>
          <a:p>
            <a:pPr lvl="1"/>
            <a:r>
              <a:rPr lang="en-US" dirty="0"/>
              <a:t>Access code: 956 931 106 </a:t>
            </a:r>
          </a:p>
          <a:p>
            <a:pPr lvl="1"/>
            <a:r>
              <a:rPr lang="en-US" dirty="0"/>
              <a:t>Global call-in numbers</a:t>
            </a:r>
          </a:p>
          <a:p>
            <a:pPr lvl="2"/>
            <a:r>
              <a:rPr lang="en-US" dirty="0">
                <a:hlinkClick r:id="rId4"/>
              </a:rPr>
              <a:t>https://nokiameetings.webex.com/nokiameetings/globalcallin.php?serviceType=MC&amp;ED=533523267&amp;tollFree=0</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p>
        </p:txBody>
      </p:sp>
      <p:sp>
        <p:nvSpPr>
          <p:cNvPr id="4104" name="Rectangle 5"/>
          <p:cNvSpPr>
            <a:spLocks noGrp="1" noChangeArrowheads="1"/>
          </p:cNvSpPr>
          <p:nvPr>
            <p:ph type="body" idx="1"/>
          </p:nvPr>
        </p:nvSpPr>
        <p:spPr/>
        <p:txBody>
          <a:bodyPr>
            <a:normAutofit fontScale="92500" lnSpcReduction="20000"/>
          </a:bodyPr>
          <a:lstStyle/>
          <a:p>
            <a:r>
              <a:rPr lang="en-US" dirty="0"/>
              <a:t>Minutes</a:t>
            </a:r>
          </a:p>
          <a:p>
            <a:r>
              <a:rPr lang="en-US" dirty="0"/>
              <a:t>Reports</a:t>
            </a:r>
          </a:p>
          <a:p>
            <a:r>
              <a:rPr lang="en-US" dirty="0"/>
              <a:t>P802.1CF/D2.2 recirculation result</a:t>
            </a:r>
          </a:p>
          <a:p>
            <a:r>
              <a:rPr lang="en-US" dirty="0"/>
              <a:t>P802.1CF/D2.2 comment resolution</a:t>
            </a:r>
          </a:p>
          <a:p>
            <a:r>
              <a:rPr lang="en-US" dirty="0"/>
              <a:t>Decision about going forward with P802.1CF/D2.2</a:t>
            </a:r>
          </a:p>
          <a:p>
            <a:r>
              <a:rPr lang="en-US" dirty="0"/>
              <a:t>P802.1CQ discussions depending on input</a:t>
            </a:r>
          </a:p>
          <a:p>
            <a:r>
              <a:rPr lang="en-US" dirty="0"/>
              <a:t>Plan and schedules of Oslo interim meeting</a:t>
            </a:r>
          </a:p>
          <a:p>
            <a:r>
              <a:rPr lang="en-US" dirty="0"/>
              <a:t>Next meeting</a:t>
            </a:r>
          </a:p>
          <a:p>
            <a:r>
              <a:rPr lang="en-US" dirty="0"/>
              <a:t>AOB</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a:t>Participants </a:t>
            </a:r>
            <a:r>
              <a:rPr lang="en-US" altLang="en-US" u="sng"/>
              <a:t>shall</a:t>
            </a:r>
            <a:r>
              <a:rPr lang="en-US" altLang="en-US"/>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a:br>
            <a:endParaRPr lang="en-US" altLang="en-US"/>
          </a:p>
          <a:p>
            <a:r>
              <a:rPr lang="en-US" altLang="en-US"/>
              <a:t>Participants </a:t>
            </a:r>
            <a:r>
              <a:rPr lang="en-US" altLang="en-US" u="sng"/>
              <a:t>should</a:t>
            </a:r>
            <a:r>
              <a:rPr lang="en-US" altLang="en-US"/>
              <a:t> inform the IEEE (or cause the IEEE to be informed) of the identity of any other holders of potential Essential Patent Claims</a:t>
            </a:r>
            <a:br>
              <a:rPr lang="en-US" altLang="en-US"/>
            </a:br>
            <a:endParaRPr lang="en-US" altLang="en-US"/>
          </a:p>
          <a:p>
            <a:pPr marL="0" indent="0">
              <a:buNone/>
            </a:pPr>
            <a:r>
              <a:rPr lang="en-US" altLang="en-US" sz="4100"/>
              <a:t>Early identification of holders of potential Essential Patent Claims is encouraged</a:t>
            </a:r>
          </a:p>
        </p:txBody>
      </p:sp>
    </p:spTree>
    <p:extLst>
      <p:ext uri="{BB962C8B-B14F-4D97-AF65-F5344CB8AC3E}">
        <p14:creationId xmlns:p14="http://schemas.microsoft.com/office/powerpoint/2010/main" val="3856850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a:t>Cause an LOA to be submitted to the IEEE-SA (patcom@ieee.org); or</a:t>
            </a:r>
          </a:p>
          <a:p>
            <a:pPr lvl="1">
              <a:lnSpc>
                <a:spcPct val="110000"/>
              </a:lnSpc>
              <a:spcBef>
                <a:spcPts val="1200"/>
              </a:spcBef>
            </a:pPr>
            <a:r>
              <a:rPr lang="en-US" altLang="en-US"/>
              <a:t>Provide the chair of this group with the identity of the holder(s) of any and all such claims as soon as possible; or</a:t>
            </a:r>
          </a:p>
          <a:p>
            <a:pPr lvl="1">
              <a:lnSpc>
                <a:spcPct val="110000"/>
              </a:lnSpc>
              <a:spcBef>
                <a:spcPts val="1200"/>
              </a:spcBef>
            </a:pPr>
            <a:r>
              <a:rPr lang="en-US" altLang="en-US"/>
              <a:t>Speak up now and respond to this Call for Potentially Essential Patents</a:t>
            </a:r>
          </a:p>
          <a:p>
            <a:pPr>
              <a:lnSpc>
                <a:spcPct val="110000"/>
              </a:lnSpc>
              <a:spcBef>
                <a:spcPts val="1200"/>
              </a:spcBef>
            </a:pPr>
            <a:r>
              <a:rPr lang="en-US" altLang="en-US"/>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3497563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a:t>All IEEE-SA standards meetings shall be conducted in compliance with all applicable laws, including antitrust and competition laws. </a:t>
            </a:r>
          </a:p>
          <a:p>
            <a:pPr lvl="1">
              <a:lnSpc>
                <a:spcPct val="110000"/>
              </a:lnSpc>
              <a:spcBef>
                <a:spcPts val="600"/>
              </a:spcBef>
            </a:pPr>
            <a:r>
              <a:rPr lang="en-US" altLang="en-US"/>
              <a:t>Don’t discuss the interpretation, validity, or essentiality of patents/patent claims. </a:t>
            </a:r>
          </a:p>
          <a:p>
            <a:pPr lvl="1">
              <a:lnSpc>
                <a:spcPct val="110000"/>
              </a:lnSpc>
              <a:spcBef>
                <a:spcPts val="600"/>
              </a:spcBef>
            </a:pPr>
            <a:r>
              <a:rPr lang="en-US" altLang="en-US"/>
              <a:t>Don’t discuss specific license rates, terms, or conditions.</a:t>
            </a:r>
          </a:p>
          <a:p>
            <a:pPr lvl="2">
              <a:lnSpc>
                <a:spcPct val="110000"/>
              </a:lnSpc>
              <a:spcBef>
                <a:spcPts val="600"/>
              </a:spcBef>
            </a:pPr>
            <a:r>
              <a:rPr lang="en-US" altLang="en-US"/>
              <a:t>Relative costs of different technical approaches that include relative costs of patent licensing terms may be discussed in standards development meetings. </a:t>
            </a:r>
          </a:p>
          <a:p>
            <a:pPr lvl="3">
              <a:lnSpc>
                <a:spcPct val="110000"/>
              </a:lnSpc>
              <a:spcBef>
                <a:spcPts val="600"/>
              </a:spcBef>
            </a:pPr>
            <a:r>
              <a:rPr lang="en-GB" altLang="en-US"/>
              <a:t>Technical considerations remain the primary focus</a:t>
            </a:r>
            <a:endParaRPr lang="en-US" altLang="en-US"/>
          </a:p>
          <a:p>
            <a:pPr lvl="1">
              <a:lnSpc>
                <a:spcPct val="110000"/>
              </a:lnSpc>
              <a:spcBef>
                <a:spcPts val="600"/>
              </a:spcBef>
            </a:pPr>
            <a:r>
              <a:rPr lang="en-US" altLang="en-US"/>
              <a:t>Don’t discuss or engage in the fixing of product prices, allocation of customers, or division of sales markets.</a:t>
            </a:r>
          </a:p>
          <a:p>
            <a:pPr lvl="1">
              <a:lnSpc>
                <a:spcPct val="110000"/>
              </a:lnSpc>
              <a:spcBef>
                <a:spcPts val="600"/>
              </a:spcBef>
            </a:pPr>
            <a:r>
              <a:rPr lang="en-US" altLang="en-US"/>
              <a:t>Don’t discuss the status or substance of ongoing or threatened litigation.</a:t>
            </a:r>
          </a:p>
          <a:p>
            <a:pPr lvl="1">
              <a:lnSpc>
                <a:spcPct val="110000"/>
              </a:lnSpc>
              <a:spcBef>
                <a:spcPts val="600"/>
              </a:spcBef>
            </a:pPr>
            <a:r>
              <a:rPr lang="en-US" altLang="en-US"/>
              <a:t>Don’t be silent if inappropriate topics are discussed … do formally object.</a:t>
            </a:r>
          </a:p>
          <a:p>
            <a:pPr lvl="1">
              <a:lnSpc>
                <a:spcPct val="110000"/>
              </a:lnSpc>
              <a:spcBef>
                <a:spcPts val="600"/>
              </a:spcBef>
            </a:pPr>
            <a:endParaRPr lang="en-US" altLang="en-US"/>
          </a:p>
          <a:p>
            <a:pPr>
              <a:lnSpc>
                <a:spcPct val="110000"/>
              </a:lnSpc>
              <a:spcBef>
                <a:spcPts val="600"/>
              </a:spcBef>
            </a:pPr>
            <a:r>
              <a:rPr lang="en-US" altLang="en-US"/>
              <a:t>For more details, see IEEE-SA Standards Board Operations Manual, clause 5.3.10 and Antitrust and Competition Policy: </a:t>
            </a:r>
            <a:br>
              <a:rPr lang="en-US" altLang="en-US"/>
            </a:br>
            <a:r>
              <a:rPr lang="en-US" altLang="en-US"/>
              <a:t>What You Need to Know at </a:t>
            </a:r>
            <a:r>
              <a:rPr lang="en-US" altLang="en-US">
                <a:hlinkClick r:id="rId2"/>
              </a:rPr>
              <a:t>http://standards.ieee.org/develop/policies/antitrust.pdf</a:t>
            </a:r>
            <a:endParaRPr lang="en-US" altLang="en-US"/>
          </a:p>
          <a:p>
            <a:endParaRPr lang="en-US" altLang="en-US"/>
          </a:p>
        </p:txBody>
      </p:sp>
    </p:spTree>
    <p:extLst>
      <p:ext uri="{BB962C8B-B14F-4D97-AF65-F5344CB8AC3E}">
        <p14:creationId xmlns:p14="http://schemas.microsoft.com/office/powerpoint/2010/main" val="1343510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a:t>Patent-related information</a:t>
            </a:r>
            <a:endParaRPr lang="en-US" altLang="en-US"/>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a:t>The patent policy and the procedures used to execute that policy are documented in the:</a:t>
            </a:r>
          </a:p>
          <a:p>
            <a:endParaRPr lang="en-US" altLang="en-US"/>
          </a:p>
          <a:p>
            <a:pPr lvl="1"/>
            <a:r>
              <a:rPr lang="en-US" altLang="en-US"/>
              <a:t>IEEE-SA Standards Board Bylaws </a:t>
            </a:r>
            <a:r>
              <a:rPr lang="en-US" altLang="en-US" sz="2600">
                <a:hlinkClick r:id="rId3"/>
              </a:rPr>
              <a:t>http://standards.ieee.org/develop/policies/bylaws/sect6-7.html#6</a:t>
            </a:r>
            <a:br>
              <a:rPr lang="en-US" altLang="en-US" sz="2600"/>
            </a:br>
            <a:endParaRPr lang="en-US" altLang="en-US" sz="2600"/>
          </a:p>
          <a:p>
            <a:pPr lvl="1"/>
            <a:r>
              <a:rPr lang="en-US" altLang="en-US"/>
              <a:t>IEEE-SA Standards Board Operations Manual </a:t>
            </a:r>
            <a:r>
              <a:rPr lang="en-US" altLang="en-US" sz="2600">
                <a:hlinkClick r:id="rId4"/>
              </a:rPr>
              <a:t>http://standards.ieee.org/develop/policies/opman/sect6.html#6.3</a:t>
            </a:r>
            <a:endParaRPr lang="en-US" altLang="en-US" sz="2600"/>
          </a:p>
          <a:p>
            <a:endParaRPr lang="en-US" altLang="en-US"/>
          </a:p>
          <a:p>
            <a:r>
              <a:rPr lang="en-US" altLang="en-US"/>
              <a:t>Material about the patent policy is available at </a:t>
            </a:r>
            <a:r>
              <a:rPr lang="en-US" altLang="en-US" sz="2600">
                <a:hlinkClick r:id="rId5"/>
              </a:rPr>
              <a:t>http://standards.ieee.org/about/sasb/patcom/materials.html</a:t>
            </a:r>
            <a:br>
              <a:rPr lang="en-US" altLang="en-US"/>
            </a:br>
            <a:endParaRPr lang="en-US" altLang="en-US"/>
          </a:p>
          <a:p>
            <a:r>
              <a:rPr lang="en-US" altLang="en-US" sz="4000"/>
              <a:t>If you have questions, contact the IEEE-SA Standards Board Patent Committee Administrator at </a:t>
            </a:r>
            <a:r>
              <a:rPr lang="en-US" altLang="en-US" sz="4000">
                <a:hlinkClick r:id="rId6"/>
              </a:rPr>
              <a:t>patcom@ieee.org</a:t>
            </a:r>
            <a:endParaRPr lang="en-US" altLang="en-US" sz="400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268786514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a:t>All participation in IEEE 802 Working Group meetings is on an individual basis</a:t>
            </a:r>
          </a:p>
          <a:p>
            <a:pPr lvl="1"/>
            <a:r>
              <a:rPr lang="en-GB"/>
              <a:t>Participants in the IEEE standards development individual process shall act based on their qualifications and experience. (</a:t>
            </a:r>
            <a:r>
              <a:rPr lang="en-GB">
                <a:hlinkClick r:id="rId3"/>
              </a:rPr>
              <a:t>https://standards.ieee.org/develop/policies/bylaws/sb_bylaws.pdf</a:t>
            </a:r>
            <a:r>
              <a:rPr lang="en-GB"/>
              <a:t>  section 5.2.1)</a:t>
            </a:r>
            <a:endParaRPr lang="en-US"/>
          </a:p>
          <a:p>
            <a:pPr lvl="1"/>
            <a:r>
              <a:rPr lang="en-US"/>
              <a:t>IEEE 802 </a:t>
            </a:r>
            <a:r>
              <a:rPr lang="en-GB"/>
              <a:t>Working Group membership is by individual; “Working Group members shall participate in the consensus process in a manner consistent with their professional expert opinion as individuals, and not as organizational representatives”. (</a:t>
            </a:r>
            <a:r>
              <a:rPr lang="en-GB">
                <a:hlinkClick r:id="rId4"/>
              </a:rPr>
              <a:t>http://ieee802.org/PNP/approved/IEEE_802_WG_PandP_v19.pdf</a:t>
            </a:r>
            <a:r>
              <a:rPr lang="en-GB"/>
              <a:t> section 4.2.1)</a:t>
            </a:r>
            <a:endParaRPr lang="en-US"/>
          </a:p>
          <a:p>
            <a:r>
              <a:rPr lang="en-US"/>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t>You shall not direct the actions or votes of any other member of an IEEE 802 Working Group or retaliate against any other member for their actions or votes within IEEE 802 Working Group meetings, see</a:t>
            </a:r>
          </a:p>
          <a:p>
            <a:pPr lvl="1"/>
            <a:r>
              <a:rPr lang="en-US">
                <a:hlinkClick r:id="rId5" invalidUrl="https://standards.ieee.org/develop/policies/bylaws/sb_bylaws.pdf section 5.2.1.3"/>
              </a:rPr>
              <a:t>https://standards.ieee.org/develop/policies/bylaws/sb_bylaws.pdf </a:t>
            </a:r>
            <a:r>
              <a:rPr lang="en-US"/>
              <a:t> section 5.2.1.3 and</a:t>
            </a:r>
          </a:p>
          <a:p>
            <a:pPr lvl="1"/>
            <a:r>
              <a:rPr lang="en-GB">
                <a:hlinkClick r:id="rId4"/>
              </a:rPr>
              <a:t>http://ieee802.org/PNP/approved/IEEE_802_WG_PandP_v19.pdf</a:t>
            </a:r>
            <a:r>
              <a:rPr lang="en-GB"/>
              <a:t>  section 3.4.1, list item x</a:t>
            </a:r>
            <a:endParaRPr lang="en-US"/>
          </a:p>
          <a:p>
            <a:r>
              <a:rPr lang="en-US"/>
              <a:t>By participating in IEEE 802 meetings, you accept these requirements.  If you do not agree to these policies then you shall not participate.</a:t>
            </a:r>
          </a:p>
          <a:p>
            <a:endParaRPr lang="en-US"/>
          </a:p>
        </p:txBody>
      </p:sp>
    </p:spTree>
    <p:extLst>
      <p:ext uri="{BB962C8B-B14F-4D97-AF65-F5344CB8AC3E}">
        <p14:creationId xmlns:p14="http://schemas.microsoft.com/office/powerpoint/2010/main" val="26150864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a:t>Business #1</a:t>
            </a:r>
          </a:p>
        </p:txBody>
      </p:sp>
      <p:sp>
        <p:nvSpPr>
          <p:cNvPr id="3" name="Content Placeholder 2"/>
          <p:cNvSpPr>
            <a:spLocks noGrp="1"/>
          </p:cNvSpPr>
          <p:nvPr>
            <p:ph idx="1"/>
          </p:nvPr>
        </p:nvSpPr>
        <p:spPr>
          <a:xfrm>
            <a:off x="457200" y="979170"/>
            <a:ext cx="8229600" cy="2983230"/>
          </a:xfrm>
        </p:spPr>
        <p:txBody>
          <a:bodyPr>
            <a:normAutofit lnSpcReduction="10000"/>
          </a:bodyPr>
          <a:lstStyle/>
          <a:p>
            <a:r>
              <a:rPr lang="en-GB" sz="2400" dirty="0"/>
              <a:t>Call Meeting to Order</a:t>
            </a:r>
          </a:p>
          <a:p>
            <a:pPr lvl="1"/>
            <a:r>
              <a:rPr lang="en-GB" sz="2000" dirty="0"/>
              <a:t>Chair called meeting to order at 09:32 AM ET</a:t>
            </a:r>
          </a:p>
          <a:p>
            <a:r>
              <a:rPr lang="en-GB" sz="2400" dirty="0"/>
              <a:t>Minutes taker:</a:t>
            </a:r>
          </a:p>
          <a:p>
            <a:pPr lvl="1"/>
            <a:r>
              <a:rPr lang="en-GB" sz="2000" dirty="0"/>
              <a:t>Hao is taking notes.</a:t>
            </a:r>
          </a:p>
          <a:p>
            <a:r>
              <a:rPr lang="en-GB" sz="2400" dirty="0"/>
              <a:t>Mandatory slides</a:t>
            </a:r>
          </a:p>
          <a:p>
            <a:pPr lvl="1"/>
            <a:r>
              <a:rPr lang="en-GB" sz="2000" dirty="0"/>
              <a:t>Mandatory slides were presented, no IPR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166094905"/>
              </p:ext>
            </p:extLst>
          </p:nvPr>
        </p:nvGraphicFramePr>
        <p:xfrm>
          <a:off x="914400" y="3810000"/>
          <a:ext cx="7620001" cy="21336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tx1"/>
                          </a:solidFill>
                          <a:effectLst/>
                          <a:latin typeface="+mn-lt"/>
                        </a:rPr>
                        <a:t>Hao</a:t>
                      </a:r>
                      <a:r>
                        <a:rPr lang="en-US" sz="1400">
                          <a:solidFill>
                            <a:schemeClr val="tx1"/>
                          </a:solidFill>
                          <a:effectLst/>
                          <a:latin typeface="+mn-lt"/>
                        </a:rPr>
                        <a:t> Wang</a:t>
                      </a:r>
                    </a:p>
                  </a:txBody>
                  <a:tcPr marL="73025" marR="73025" marT="0" marB="0" anchor="ctr"/>
                </a:tc>
                <a:tc>
                  <a:txBody>
                    <a:bodyPr/>
                    <a:lstStyle/>
                    <a:p>
                      <a:pPr algn="just">
                        <a:spcAft>
                          <a:spcPts val="300"/>
                        </a:spcAft>
                      </a:pPr>
                      <a:r>
                        <a:rPr lang="en-US" sz="1400" dirty="0">
                          <a:solidFill>
                            <a:schemeClr val="tx1"/>
                          </a:solidFill>
                          <a:effectLst/>
                          <a:latin typeface="+mn-lt"/>
                        </a:rPr>
                        <a:t>Fujitsu</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2"/>
                  </a:ext>
                </a:extLst>
              </a:tr>
              <a:tr h="292100">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a:solidFill>
                            <a:schemeClr val="tx1"/>
                          </a:solidFill>
                          <a:effectLst/>
                          <a:latin typeface="+mn-lt"/>
                        </a:rPr>
                        <a:t>Walter Pienciak</a:t>
                      </a:r>
                    </a:p>
                  </a:txBody>
                  <a:tcPr marL="73025" marR="73025" marT="0" marB="0" anchor="ctr"/>
                </a:tc>
                <a:tc>
                  <a:txBody>
                    <a:bodyPr/>
                    <a:lstStyle/>
                    <a:p>
                      <a:pPr algn="just">
                        <a:spcAft>
                          <a:spcPts val="300"/>
                        </a:spcAft>
                      </a:pPr>
                      <a:r>
                        <a:rPr lang="en-US" sz="1400" dirty="0">
                          <a:solidFill>
                            <a:schemeClr val="tx1"/>
                          </a:solidFill>
                          <a:effectLst/>
                          <a:latin typeface="+mn-lt"/>
                        </a:rPr>
                        <a:t>Adv. Cog. Arch.</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dirty="0">
                          <a:solidFill>
                            <a:schemeClr val="tx1"/>
                          </a:solidFill>
                          <a:effectLst/>
                          <a:latin typeface="+mn-lt"/>
                        </a:rPr>
                        <a:t>Antonio de la Oliva</a:t>
                      </a:r>
                    </a:p>
                  </a:txBody>
                  <a:tcPr marL="73025" marR="73025" marT="0" marB="0" anchor="ctr"/>
                </a:tc>
                <a:tc>
                  <a:txBody>
                    <a:bodyPr/>
                    <a:lstStyle/>
                    <a:p>
                      <a:pPr algn="just">
                        <a:spcAft>
                          <a:spcPts val="300"/>
                        </a:spcAft>
                      </a:pPr>
                      <a:r>
                        <a:rPr lang="en-US" sz="1400" dirty="0">
                          <a:solidFill>
                            <a:schemeClr val="tx1"/>
                          </a:solidFill>
                          <a:effectLst/>
                          <a:latin typeface="+mn-lt"/>
                        </a:rPr>
                        <a:t>UC3M</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r>
                        <a:rPr lang="en-US" sz="1400" dirty="0">
                          <a:solidFill>
                            <a:schemeClr val="tx1"/>
                          </a:solidFill>
                          <a:effectLst/>
                          <a:latin typeface="+mn-lt"/>
                        </a:rPr>
                        <a:t>Roger Marks</a:t>
                      </a:r>
                    </a:p>
                  </a:txBody>
                  <a:tcPr marL="73025" marR="73025" marT="0" marB="0" anchor="ctr"/>
                </a:tc>
                <a:tc>
                  <a:txBody>
                    <a:bodyPr/>
                    <a:lstStyle/>
                    <a:p>
                      <a:pPr algn="just">
                        <a:spcAft>
                          <a:spcPts val="300"/>
                        </a:spcAft>
                      </a:pPr>
                      <a:r>
                        <a:rPr lang="en-US" sz="1400" dirty="0" err="1">
                          <a:solidFill>
                            <a:schemeClr val="tx1"/>
                          </a:solidFill>
                          <a:effectLst/>
                          <a:latin typeface="+mn-lt"/>
                        </a:rPr>
                        <a:t>EthAirNet</a:t>
                      </a:r>
                      <a:r>
                        <a:rPr lang="en-US" sz="1400" dirty="0">
                          <a:solidFill>
                            <a:schemeClr val="tx1"/>
                          </a:solidFill>
                          <a:effectLst/>
                          <a:latin typeface="+mn-lt"/>
                        </a:rPr>
                        <a:t> Assoc.</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3858499741"/>
                  </a:ext>
                </a:extLst>
              </a:tr>
              <a:tr h="292100">
                <a:tc>
                  <a:txBody>
                    <a:bodyPr/>
                    <a:lstStyle/>
                    <a:p>
                      <a:pPr algn="just">
                        <a:spcAft>
                          <a:spcPts val="300"/>
                        </a:spcAft>
                      </a:pPr>
                      <a:r>
                        <a:rPr lang="en-US" sz="1400" dirty="0">
                          <a:solidFill>
                            <a:schemeClr val="tx1"/>
                          </a:solidFill>
                          <a:effectLst/>
                          <a:latin typeface="+mn-lt"/>
                        </a:rPr>
                        <a:t>Nader </a:t>
                      </a:r>
                      <a:r>
                        <a:rPr lang="en-US" sz="1400" dirty="0" err="1">
                          <a:solidFill>
                            <a:schemeClr val="tx1"/>
                          </a:solidFill>
                          <a:effectLst/>
                          <a:latin typeface="+mn-lt"/>
                        </a:rPr>
                        <a:t>Zein</a:t>
                      </a:r>
                      <a:r>
                        <a:rPr lang="en-US" sz="1400" dirty="0">
                          <a:solidFill>
                            <a:schemeClr val="tx1"/>
                          </a:solidFill>
                          <a:effectLst/>
                          <a:latin typeface="+mn-lt"/>
                        </a:rPr>
                        <a:t> </a:t>
                      </a:r>
                    </a:p>
                  </a:txBody>
                  <a:tcPr marL="73025" marR="73025" marT="0" marB="0" anchor="ctr"/>
                </a:tc>
                <a:tc>
                  <a:txBody>
                    <a:bodyPr/>
                    <a:lstStyle/>
                    <a:p>
                      <a:pPr algn="just">
                        <a:spcAft>
                          <a:spcPts val="300"/>
                        </a:spcAft>
                      </a:pPr>
                      <a:r>
                        <a:rPr lang="en-US" sz="1400" dirty="0">
                          <a:solidFill>
                            <a:schemeClr val="tx1"/>
                          </a:solidFill>
                          <a:effectLst/>
                          <a:latin typeface="+mn-lt"/>
                        </a:rPr>
                        <a:t>NEC</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3581377084"/>
                  </a:ext>
                </a:extLst>
              </a:tr>
            </a:tbl>
          </a:graphicData>
        </a:graphic>
      </p:graphicFrame>
    </p:spTree>
    <p:extLst>
      <p:ext uri="{BB962C8B-B14F-4D97-AF65-F5344CB8AC3E}">
        <p14:creationId xmlns:p14="http://schemas.microsoft.com/office/powerpoint/2010/main" val="2339049820"/>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2902</TotalTime>
  <Words>1402</Words>
  <Application>Microsoft Office PowerPoint</Application>
  <PresentationFormat>On-screen Show (4:3)</PresentationFormat>
  <Paragraphs>194</Paragraphs>
  <Slides>15</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ＭＳ Ｐゴシック</vt:lpstr>
      <vt:lpstr>Arial</vt:lpstr>
      <vt:lpstr>Helvetica</vt:lpstr>
      <vt:lpstr>Times</vt:lpstr>
      <vt:lpstr>Times New Roman</vt:lpstr>
      <vt:lpstr>Template</vt:lpstr>
      <vt:lpstr>IEEE 802.1 OmniRAN TG July 30th , 2018 Conference Call</vt:lpstr>
      <vt:lpstr>Conference Call</vt:lpstr>
      <vt:lpstr>Agenda proposal</vt:lpstr>
      <vt:lpstr>Participants have a duty to inform the IEEE</vt:lpstr>
      <vt:lpstr>Ways to inform IEEE</vt:lpstr>
      <vt:lpstr>Other guidelines for IEEE WG meetings</vt:lpstr>
      <vt:lpstr>Patent-related information</vt:lpstr>
      <vt:lpstr>Participation in IEEE 802 Meetings</vt:lpstr>
      <vt:lpstr>Business #1</vt:lpstr>
      <vt:lpstr>Agenda</vt:lpstr>
      <vt:lpstr>Business #2</vt:lpstr>
      <vt:lpstr>Business #3</vt:lpstr>
      <vt:lpstr>Business #4</vt:lpstr>
      <vt:lpstr>Agenda proposal for September 2018 F2F</vt:lpstr>
      <vt:lpstr>September 2018 Agenda Graphics</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468</cp:revision>
  <cp:lastPrinted>1998-02-10T13:28:06Z</cp:lastPrinted>
  <dcterms:created xsi:type="dcterms:W3CDTF">2011-12-30T17:06:23Z</dcterms:created>
  <dcterms:modified xsi:type="dcterms:W3CDTF">2018-07-31T06:57:20Z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1aa2129-79ec-42c0-bfac-e5b7a0374572_Enabled">
    <vt:lpwstr>True</vt:lpwstr>
  </property>
  <property fmtid="{D5CDD505-2E9C-101B-9397-08002B2CF9AE}" pid="3" name="MSIP_Label_b1aa2129-79ec-42c0-bfac-e5b7a0374572_SiteId">
    <vt:lpwstr>5d471751-9675-428d-917b-70f44f9630b0</vt:lpwstr>
  </property>
  <property fmtid="{D5CDD505-2E9C-101B-9397-08002B2CF9AE}" pid="4" name="MSIP_Label_b1aa2129-79ec-42c0-bfac-e5b7a0374572_Ref">
    <vt:lpwstr>https://api.informationprotection.azure.com/api/5d471751-9675-428d-917b-70f44f9630b0</vt:lpwstr>
  </property>
  <property fmtid="{D5CDD505-2E9C-101B-9397-08002B2CF9AE}" pid="5" name="MSIP_Label_b1aa2129-79ec-42c0-bfac-e5b7a0374572_Owner">
    <vt:lpwstr>maximilian.riegel@nokia.com</vt:lpwstr>
  </property>
  <property fmtid="{D5CDD505-2E9C-101B-9397-08002B2CF9AE}" pid="6" name="MSIP_Label_b1aa2129-79ec-42c0-bfac-e5b7a0374572_SetDate">
    <vt:lpwstr>2018-04-12T22:20:24.4853183+02:00</vt:lpwstr>
  </property>
  <property fmtid="{D5CDD505-2E9C-101B-9397-08002B2CF9AE}" pid="7" name="MSIP_Label_b1aa2129-79ec-42c0-bfac-e5b7a0374572_Name">
    <vt:lpwstr>Public</vt:lpwstr>
  </property>
  <property fmtid="{D5CDD505-2E9C-101B-9397-08002B2CF9AE}" pid="8" name="MSIP_Label_b1aa2129-79ec-42c0-bfac-e5b7a0374572_Application">
    <vt:lpwstr>Microsoft Azure Information Protection</vt:lpwstr>
  </property>
  <property fmtid="{D5CDD505-2E9C-101B-9397-08002B2CF9AE}" pid="9" name="MSIP_Label_b1aa2129-79ec-42c0-bfac-e5b7a0374572_Extended_MSFT_Method">
    <vt:lpwstr>Manual</vt:lpwstr>
  </property>
  <property fmtid="{D5CDD505-2E9C-101B-9397-08002B2CF9AE}" pid="10" name="Sensitivity">
    <vt:lpwstr>Public</vt:lpwstr>
  </property>
</Properties>
</file>