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 id="327" r:id="rId15"/>
    <p:sldId id="32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82" autoAdjust="0"/>
    <p:restoredTop sz="95673" autoAdjust="0"/>
  </p:normalViewPr>
  <p:slideViewPr>
    <p:cSldViewPr>
      <p:cViewPr varScale="1">
        <p:scale>
          <a:sx n="80" d="100"/>
          <a:sy n="80" d="100"/>
        </p:scale>
        <p:origin x="8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omniran-18-0065-01-00TG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8/omniran-18-0064-00-00TG-jul-2018-f2f-meeting-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8/omniran-18-0066-00-CF00-d2-2-wg-ballot-recirc-disposition-table.xls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2daf584a6a2dd250ba064bcef9410ec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July 30</a:t>
            </a:r>
            <a:r>
              <a:rPr lang="en-US" baseline="30000" dirty="0"/>
              <a:t>th</a:t>
            </a:r>
            <a:r>
              <a:rPr lang="en-US" dirty="0"/>
              <a:t> , 2018 Conference Call</a:t>
            </a:r>
          </a:p>
        </p:txBody>
      </p:sp>
      <p:sp>
        <p:nvSpPr>
          <p:cNvPr id="3" name="Subtitle 2"/>
          <p:cNvSpPr>
            <a:spLocks noGrp="1"/>
          </p:cNvSpPr>
          <p:nvPr>
            <p:ph type="subTitle" idx="1"/>
          </p:nvPr>
        </p:nvSpPr>
        <p:spPr/>
        <p:txBody>
          <a:bodyPr/>
          <a:lstStyle/>
          <a:p>
            <a:r>
              <a:rPr lang="en-US" dirty="0"/>
              <a:t>2018-07-30</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fontScale="92500" lnSpcReduction="20000"/>
          </a:bodyPr>
          <a:lstStyle/>
          <a:p>
            <a:r>
              <a:rPr lang="en-US" dirty="0"/>
              <a:t>Minutes</a:t>
            </a:r>
          </a:p>
          <a:p>
            <a:r>
              <a:rPr lang="en-US" dirty="0"/>
              <a:t>Reports</a:t>
            </a:r>
          </a:p>
          <a:p>
            <a:r>
              <a:rPr lang="en-US" dirty="0"/>
              <a:t>P802.1CF/D2.2 recirculation result</a:t>
            </a:r>
          </a:p>
          <a:p>
            <a:r>
              <a:rPr lang="en-US" dirty="0"/>
              <a:t>P802.1CF/D2.2 comment resolution</a:t>
            </a:r>
          </a:p>
          <a:p>
            <a:r>
              <a:rPr lang="en-US" dirty="0"/>
              <a:t>Decision about going forward with P802.1CF/D2.2</a:t>
            </a:r>
          </a:p>
          <a:p>
            <a:r>
              <a:rPr lang="en-US" dirty="0"/>
              <a:t>P802.1CQ discussions depending on input</a:t>
            </a:r>
          </a:p>
          <a:p>
            <a:r>
              <a:rPr lang="en-US" dirty="0"/>
              <a:t>Plan and schedules of Oslo interim meeting</a:t>
            </a:r>
          </a:p>
          <a:p>
            <a:r>
              <a:rPr lang="en-US" dirty="0"/>
              <a:t>Next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lnSpcReduction="10000"/>
          </a:bodyPr>
          <a:lstStyle/>
          <a:p>
            <a:r>
              <a:rPr lang="en-US" dirty="0"/>
              <a:t>Minutes</a:t>
            </a:r>
          </a:p>
          <a:p>
            <a:pPr lvl="1"/>
            <a:r>
              <a:rPr lang="en-US" dirty="0">
                <a:hlinkClick r:id="rId2"/>
              </a:rPr>
              <a:t>https://mentor.ieee.org/omniran/dcn/18/omniran-18-0064-00-00TG-jul-2018-f2f-meeting-minutes.docx</a:t>
            </a:r>
            <a:endParaRPr lang="en-US" dirty="0"/>
          </a:p>
          <a:p>
            <a:pPr lvl="2"/>
            <a:r>
              <a:rPr lang="en-US" dirty="0"/>
              <a:t>Review postponed to next F2F meeting</a:t>
            </a:r>
          </a:p>
          <a:p>
            <a:r>
              <a:rPr lang="en-US" dirty="0"/>
              <a:t>Reports</a:t>
            </a:r>
          </a:p>
          <a:p>
            <a:pPr lvl="1"/>
            <a:r>
              <a:rPr lang="en-US" dirty="0"/>
              <a:t>Chair reported about the approval of the P802.1CF PAR extension and the conditional approval of forwarding P802.1CF to sponsor ballot.</a:t>
            </a:r>
          </a:p>
          <a:p>
            <a:pPr lvl="2"/>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r>
              <a:rPr lang="en-US" dirty="0"/>
              <a:t>P802.1CF/D2.2 recirculation result</a:t>
            </a:r>
          </a:p>
          <a:p>
            <a:pPr lvl="1"/>
            <a:r>
              <a:rPr lang="en-US" dirty="0">
                <a:hlinkClick r:id="rId2"/>
              </a:rPr>
              <a:t>https://mentor.ieee.org/omniran/dcn/18/omniran-18-0066-00-CF00-d2-2-wg-ballot-recirc-disposition-table.xlsx</a:t>
            </a:r>
            <a:endParaRPr lang="en-US" dirty="0"/>
          </a:p>
          <a:p>
            <a:pPr lvl="1"/>
            <a:r>
              <a:rPr lang="en-US" dirty="0"/>
              <a:t>Total of 7 votes received, all reconfirming previous votes.</a:t>
            </a:r>
          </a:p>
          <a:p>
            <a:pPr lvl="1"/>
            <a:r>
              <a:rPr lang="en-US" dirty="0"/>
              <a:t>No DISAPPROVE vote, no comments received.</a:t>
            </a:r>
          </a:p>
          <a:p>
            <a:pPr lvl="2"/>
            <a:r>
              <a:rPr lang="en-US" dirty="0"/>
              <a:t>100% APPROVAL with a participation rate of 80%, exactly as for D2.1 recirculation.</a:t>
            </a:r>
          </a:p>
          <a:p>
            <a:r>
              <a:rPr lang="en-US" dirty="0"/>
              <a:t>P802.1CF/D2.2 comment resolution</a:t>
            </a:r>
          </a:p>
          <a:p>
            <a:pPr lvl="1"/>
            <a:r>
              <a:rPr lang="en-US" dirty="0"/>
              <a:t>Skipped, as there are no new comments to be resolved.</a:t>
            </a:r>
          </a:p>
          <a:p>
            <a:r>
              <a:rPr lang="en-US" dirty="0"/>
              <a:t>Decision about going forward with P802.1CF/D2.2</a:t>
            </a:r>
          </a:p>
          <a:p>
            <a:pPr lvl="1"/>
            <a:r>
              <a:rPr lang="en-US" dirty="0"/>
              <a:t>Group agreed to put the specification forward to sponsor ballot.</a:t>
            </a:r>
          </a:p>
          <a:p>
            <a:pPr lvl="1"/>
            <a:r>
              <a:rPr lang="en-US" dirty="0"/>
              <a:t>As no change is introduced to the text, the revision number should stay at D2.2. No issue to run the sponsor ballot on the same revision number as the WG ballot recirculation.</a:t>
            </a:r>
          </a:p>
          <a:p>
            <a:r>
              <a:rPr lang="en-US" dirty="0"/>
              <a:t>P802.1CQ discussions depending on input</a:t>
            </a:r>
          </a:p>
          <a:p>
            <a:pPr lvl="1"/>
            <a:r>
              <a:rPr lang="en-US" dirty="0"/>
              <a:t>No input received, but potential topics and scheduling of the session at Oslo interim with possibility for remote participation discussed. Results captured in planning for Oslo interim (following agenda item).</a:t>
            </a:r>
          </a:p>
          <a:p>
            <a:pPr lvl="1"/>
            <a:endParaRPr lang="de-DE" dirty="0"/>
          </a:p>
          <a:p>
            <a:pPr lvl="1"/>
            <a:endParaRPr lang="de-DE" dirty="0"/>
          </a:p>
          <a:p>
            <a:pPr lvl="1"/>
            <a:endParaRPr lang="en-US" dirty="0"/>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fontScale="55000" lnSpcReduction="20000"/>
          </a:bodyPr>
          <a:lstStyle/>
          <a:p>
            <a:pPr lvl="1"/>
            <a:endParaRPr lang="en-US" dirty="0"/>
          </a:p>
          <a:p>
            <a:r>
              <a:rPr lang="en-US" dirty="0"/>
              <a:t>Plan and schedules of Oslo interim meeting</a:t>
            </a:r>
          </a:p>
          <a:p>
            <a:pPr lvl="1"/>
            <a:r>
              <a:rPr lang="en-US" dirty="0"/>
              <a:t>See following two slides</a:t>
            </a:r>
          </a:p>
          <a:p>
            <a:pPr lvl="1"/>
            <a:r>
              <a:rPr lang="en-US" dirty="0"/>
              <a:t>Open slot on Wednesday morning for remote participation in NEND ICA</a:t>
            </a:r>
          </a:p>
          <a:p>
            <a:pPr lvl="1"/>
            <a:r>
              <a:rPr lang="en-US" dirty="0"/>
              <a:t>802.1CQ discussions with possibility for remote participation on Tuesday morning. Chair will inform 802.11 about arrangements to invite participation of 802.11aq experts.</a:t>
            </a:r>
          </a:p>
          <a:p>
            <a:pPr lvl="1"/>
            <a:r>
              <a:rPr lang="en-US" dirty="0"/>
              <a:t>Slides were discussed, amended and agreed in the conference call.</a:t>
            </a:r>
          </a:p>
          <a:p>
            <a:r>
              <a:rPr lang="en-US" dirty="0"/>
              <a:t>Next meeting</a:t>
            </a:r>
          </a:p>
          <a:p>
            <a:pPr lvl="1"/>
            <a:r>
              <a:rPr lang="en-US" dirty="0"/>
              <a:t>September 10</a:t>
            </a:r>
            <a:r>
              <a:rPr lang="en-US" baseline="30000" dirty="0"/>
              <a:t>th</a:t>
            </a:r>
            <a:r>
              <a:rPr lang="en-US" dirty="0"/>
              <a:t>, 16:00 at the Oslo interim meeting</a:t>
            </a:r>
          </a:p>
          <a:p>
            <a:pPr lvl="2"/>
            <a:r>
              <a:rPr lang="en-US" dirty="0"/>
              <a:t>Late afternoon opening session scheduled to allow the P802.1CF editor to participate remotely for initial review of sponsor ballot results and planning of comment resolution.</a:t>
            </a:r>
          </a:p>
          <a:p>
            <a:r>
              <a:rPr lang="en-US" dirty="0" err="1"/>
              <a:t>AoB</a:t>
            </a:r>
            <a:endParaRPr lang="en-US" dirty="0"/>
          </a:p>
          <a:p>
            <a:pPr lvl="1"/>
            <a:r>
              <a:rPr lang="en-US" dirty="0"/>
              <a:t>Chair thanked P802.1CF editor Walter Pienciak for willingness to continue engagement. The mode of operation with remote participation was excellent during the WG ballot phase and should be continued until the end of the project.</a:t>
            </a:r>
          </a:p>
          <a:p>
            <a:endParaRPr lang="en-US" dirty="0"/>
          </a:p>
          <a:p>
            <a:pPr marL="0" indent="0">
              <a:buNone/>
            </a:pPr>
            <a:r>
              <a:rPr lang="en-US" dirty="0"/>
              <a:t>Adjourned by chair at 10:22 AM ET.</a:t>
            </a:r>
          </a:p>
        </p:txBody>
      </p:sp>
    </p:spTree>
    <p:extLst>
      <p:ext uri="{BB962C8B-B14F-4D97-AF65-F5344CB8AC3E}">
        <p14:creationId xmlns:p14="http://schemas.microsoft.com/office/powerpoint/2010/main" val="85633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September 2018 F2F</a:t>
            </a:r>
          </a:p>
        </p:txBody>
      </p:sp>
      <p:sp>
        <p:nvSpPr>
          <p:cNvPr id="3" name="Content Placeholder 2"/>
          <p:cNvSpPr>
            <a:spLocks noGrp="1"/>
          </p:cNvSpPr>
          <p:nvPr>
            <p:ph idx="1"/>
          </p:nvPr>
        </p:nvSpPr>
        <p:spPr/>
        <p:txBody>
          <a:bodyPr>
            <a:normAutofit fontScale="70000" lnSpcReduction="20000"/>
          </a:bodyPr>
          <a:lstStyle/>
          <a:p>
            <a:r>
              <a:rPr lang="en-US" dirty="0"/>
              <a:t>Review of minutes</a:t>
            </a:r>
          </a:p>
          <a:p>
            <a:r>
              <a:rPr lang="en-US" dirty="0"/>
              <a:t>Reports</a:t>
            </a:r>
          </a:p>
          <a:p>
            <a:r>
              <a:rPr lang="en-US" dirty="0"/>
              <a:t>Result of P802.1CF sponsor ballot</a:t>
            </a:r>
          </a:p>
          <a:p>
            <a:r>
              <a:rPr lang="en-US" dirty="0"/>
              <a:t>Comment resolution of P802.1CF sponsor ballot</a:t>
            </a:r>
          </a:p>
          <a:p>
            <a:r>
              <a:rPr lang="en-US" dirty="0"/>
              <a:t>Plan for sponsor ballot recirculation</a:t>
            </a:r>
          </a:p>
          <a:p>
            <a:r>
              <a:rPr lang="en-US" dirty="0"/>
              <a:t>P802.1CQ contributions</a:t>
            </a:r>
          </a:p>
          <a:p>
            <a:r>
              <a:rPr lang="en-US" dirty="0"/>
              <a:t>NEND ICA related contributions review</a:t>
            </a:r>
          </a:p>
          <a:p>
            <a:r>
              <a:rPr lang="en-US" dirty="0"/>
              <a:t>Potential new project for OmniRAN TG</a:t>
            </a:r>
          </a:p>
          <a:p>
            <a:r>
              <a:rPr lang="en-US" dirty="0"/>
              <a:t>Conference calls until November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69076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September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642939805"/>
              </p:ext>
            </p:extLst>
          </p:nvPr>
        </p:nvGraphicFramePr>
        <p:xfrm>
          <a:off x="457200" y="988828"/>
          <a:ext cx="8305800" cy="5303991"/>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9/10</a:t>
                      </a:r>
                    </a:p>
                  </a:txBody>
                  <a:tcPr marL="0" marR="0" marT="0" marB="0">
                    <a:solidFill>
                      <a:schemeClr val="bg1"/>
                    </a:solidFill>
                  </a:tcPr>
                </a:tc>
                <a:tc>
                  <a:txBody>
                    <a:bodyPr/>
                    <a:lstStyle/>
                    <a:p>
                      <a:pPr algn="ctr"/>
                      <a:r>
                        <a:rPr lang="en-US" sz="1800" dirty="0">
                          <a:solidFill>
                            <a:schemeClr val="tx2"/>
                          </a:solidFill>
                        </a:rPr>
                        <a:t>Tue 9/11</a:t>
                      </a:r>
                    </a:p>
                  </a:txBody>
                  <a:tcPr marL="0" marR="0" marT="0" marB="0">
                    <a:solidFill>
                      <a:schemeClr val="bg1"/>
                    </a:solidFill>
                  </a:tcPr>
                </a:tc>
                <a:tc>
                  <a:txBody>
                    <a:bodyPr/>
                    <a:lstStyle/>
                    <a:p>
                      <a:pPr algn="ctr"/>
                      <a:r>
                        <a:rPr lang="en-US" sz="1800" dirty="0">
                          <a:solidFill>
                            <a:schemeClr val="tx2"/>
                          </a:solidFill>
                        </a:rPr>
                        <a:t>Wed 9/12</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9</a:t>
                      </a:r>
                      <a:r>
                        <a:rPr lang="en-US" sz="1800" dirty="0">
                          <a:solidFill>
                            <a:schemeClr val="tx2"/>
                          </a:solidFill>
                        </a:rPr>
                        <a:t>/13</a:t>
                      </a:r>
                    </a:p>
                  </a:txBody>
                  <a:tcPr marL="0" marR="0" marT="0" marB="0">
                    <a:solidFill>
                      <a:schemeClr val="bg1"/>
                    </a:solidFill>
                  </a:tcPr>
                </a:tc>
                <a:tc>
                  <a:txBody>
                    <a:bodyPr/>
                    <a:lstStyle/>
                    <a:p>
                      <a:pPr algn="ctr"/>
                      <a:r>
                        <a:rPr lang="en-US" sz="1800" dirty="0">
                          <a:solidFill>
                            <a:schemeClr val="tx2"/>
                          </a:solidFill>
                        </a:rPr>
                        <a:t>Fri 9/14</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endParaRPr lang="en-US" sz="1200" dirty="0"/>
                    </a:p>
                  </a:txBody>
                  <a:tcPr marL="36000" marR="36000" marT="36000" marB="36000">
                    <a:solidFill>
                      <a:schemeClr val="bg1"/>
                    </a:solidFill>
                  </a:tcPr>
                </a:tc>
                <a:tc>
                  <a:txBody>
                    <a:bodyPr/>
                    <a:lstStyle/>
                    <a:p>
                      <a:r>
                        <a:rPr lang="en-US" sz="1200" b="1" dirty="0"/>
                        <a:t>802.1CQ</a:t>
                      </a:r>
                      <a:r>
                        <a:rPr lang="en-US" sz="1200" dirty="0"/>
                        <a:t> discussions with possibility for remote participation</a:t>
                      </a:r>
                    </a:p>
                  </a:txBody>
                  <a:tcPr marL="36000" marR="36000" marT="36000" marB="36000">
                    <a:solidFill>
                      <a:schemeClr val="tx2">
                        <a:lumMod val="60000"/>
                        <a:lumOff val="40000"/>
                      </a:schemeClr>
                    </a:solidFill>
                  </a:tcPr>
                </a:tc>
                <a:tc rowSpan="2">
                  <a:txBody>
                    <a:bodyPr/>
                    <a:lstStyle/>
                    <a:p>
                      <a:pPr marL="85725" indent="-85725">
                        <a:buFont typeface="Arial" panose="020B0604020202020204" pitchFamily="34" charset="0"/>
                        <a:buNone/>
                      </a:pPr>
                      <a:r>
                        <a:rPr lang="en-US" sz="1200" i="1" dirty="0"/>
                        <a:t>Starting 7:30 </a:t>
                      </a:r>
                    </a:p>
                    <a:p>
                      <a:pPr marL="85725" indent="-85725">
                        <a:buFont typeface="Arial" panose="020B0604020202020204" pitchFamily="34" charset="0"/>
                        <a:buNone/>
                      </a:pPr>
                      <a:r>
                        <a:rPr lang="en-US" sz="1200" i="1" dirty="0"/>
                        <a:t>	Possibility for remote participation in NEND ICA at Wireless Interim</a:t>
                      </a:r>
                    </a:p>
                  </a:txBody>
                  <a:tcPr marL="36000" marR="36000" marT="36000" marB="36000">
                    <a:solidFill>
                      <a:schemeClr val="bg1">
                        <a:lumMod val="65000"/>
                      </a:schemeClr>
                    </a:solidFill>
                  </a:tcPr>
                </a:tc>
                <a:tc>
                  <a:txBody>
                    <a:bodyPr/>
                    <a:lstStyle/>
                    <a:p>
                      <a:endParaRPr lang="en-US" sz="1100" dirty="0"/>
                    </a:p>
                  </a:txBody>
                  <a:tcPr marL="36000" marR="36000" marT="36000" marB="36000">
                    <a:solidFill>
                      <a:schemeClr val="tx2">
                        <a:lumMod val="60000"/>
                        <a:lumOff val="40000"/>
                      </a:schemeClr>
                    </a:solidFill>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163525">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85000"/>
                      </a:schemeClr>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244298">
                <a:tc rowSpan="2">
                  <a:txBody>
                    <a:bodyPr/>
                    <a:lstStyle/>
                    <a:p>
                      <a:pPr algn="r"/>
                      <a:r>
                        <a:rPr lang="en-US" sz="1500" dirty="0"/>
                        <a:t>10:30</a:t>
                      </a:r>
                      <a:br>
                        <a:rPr lang="en-US" sz="1500" dirty="0"/>
                      </a:br>
                      <a:r>
                        <a:rPr lang="en-US" sz="900" dirty="0"/>
                        <a:t>11:00</a:t>
                      </a:r>
                    </a:p>
                    <a:p>
                      <a:pPr algn="r"/>
                      <a:endParaRPr lang="en-US" sz="1500" dirty="0"/>
                    </a:p>
                    <a:p>
                      <a:pPr algn="r"/>
                      <a:r>
                        <a:rPr lang="en-US" sz="1500" dirty="0"/>
                        <a:t>12:30</a:t>
                      </a:r>
                    </a:p>
                  </a:txBody>
                  <a:tcPr marL="0" marR="0" marT="0" marB="0">
                    <a:solidFill>
                      <a:schemeClr val="tx2">
                        <a:lumMod val="20000"/>
                        <a:lumOff val="80000"/>
                      </a:schemeClr>
                    </a:solidFill>
                  </a:tcPr>
                </a:tc>
                <a:tc rowSpan="2">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1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noFill/>
                  </a:tcPr>
                </a:tc>
                <a:tc rowSpan="2">
                  <a:txBody>
                    <a:bodyPr/>
                    <a:lstStyle/>
                    <a:p>
                      <a:pPr marL="85725" marR="0" lvl="0" indent="-85725"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b="1" dirty="0"/>
                        <a:t>OmniRAN closing</a:t>
                      </a:r>
                    </a:p>
                    <a:p>
                      <a:pPr marL="85725" indent="-85725">
                        <a:buFont typeface="Arial" pitchFamily="34" charset="0"/>
                        <a:buNone/>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45720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531102012"/>
                  </a:ext>
                </a:extLst>
              </a:tr>
              <a:tr h="182324">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55597">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5"/>
                  </a:ext>
                </a:extLst>
              </a:tr>
              <a:tr h="632298">
                <a:tc>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endParaRPr lang="en-US" dirty="0"/>
                    </a:p>
                  </a:txBody>
                  <a:tcPr marL="36000" marR="36000" marT="36000" marB="36000">
                    <a:solidFill>
                      <a:schemeClr val="bg1"/>
                    </a:solidFill>
                  </a:tcPr>
                </a:tc>
                <a:tc>
                  <a:txBody>
                    <a:bodyPr/>
                    <a:lstStyle/>
                    <a:p>
                      <a:endParaRPr lang="en-US" sz="1100" dirty="0"/>
                    </a:p>
                  </a:txBody>
                  <a:tcPr marL="36000" marR="36000" marT="36000" marB="36000">
                    <a:solidFill>
                      <a:schemeClr val="tx2">
                        <a:lumMod val="60000"/>
                        <a:lumOff val="40000"/>
                      </a:schemeClr>
                    </a:solidFill>
                  </a:tcPr>
                </a:tc>
                <a:tc>
                  <a:txBody>
                    <a:bodyPr/>
                    <a:lstStyle/>
                    <a:p>
                      <a:endParaRPr lang="en-US" dirty="0"/>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val="10006"/>
                  </a:ext>
                </a:extLst>
              </a:tr>
              <a:tr h="163525">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39904">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dirty="0"/>
                        <a:t>OmniRAN </a:t>
                      </a:r>
                      <a:r>
                        <a:rPr lang="en-US" sz="1200" b="1" noProof="0" dirty="0"/>
                        <a:t>opening</a:t>
                      </a:r>
                    </a:p>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0">
                <a:tc rowSpan="2">
                  <a:txBody>
                    <a:bodyPr/>
                    <a:lstStyle/>
                    <a:p>
                      <a:pPr algn="r"/>
                      <a:endParaRPr lang="en-US" sz="1500" dirty="0"/>
                    </a:p>
                  </a:txBody>
                  <a:tcPr marL="0" marR="0" marT="0" marB="0" anchor="b">
                    <a:solidFill>
                      <a:schemeClr val="accent1">
                        <a:lumMod val="20000"/>
                        <a:lumOff val="80000"/>
                      </a:schemeClr>
                    </a:solidFill>
                  </a:tcPr>
                </a:tc>
                <a:tc rowSpan="2">
                  <a:txBody>
                    <a:bodyPr/>
                    <a:lstStyle/>
                    <a:p>
                      <a:endParaRPr lang="en-US" sz="1200" dirty="0"/>
                    </a:p>
                  </a:txBody>
                  <a:tcPr marL="36000" marR="36000" marT="36000" marB="36000">
                    <a:solidFill>
                      <a:schemeClr val="bg1"/>
                    </a:solidFill>
                  </a:tcPr>
                </a:tc>
                <a:tc rowSpan="2">
                  <a:txBody>
                    <a:bodyPr/>
                    <a:lstStyle/>
                    <a:p>
                      <a:r>
                        <a:rPr lang="en-US" sz="1200" dirty="0"/>
                        <a:t>Social event</a:t>
                      </a:r>
                    </a:p>
                  </a:txBody>
                  <a:tcPr marL="36000" marR="36000" marT="36000" marB="36000">
                    <a:solidFill>
                      <a:schemeClr val="accent3"/>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no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182324">
                <a:tc vMerge="1">
                  <a:txBody>
                    <a:bodyPr/>
                    <a:lstStyle/>
                    <a:p>
                      <a:endParaRPr lang="en-US"/>
                    </a:p>
                  </a:txBody>
                  <a:tcPr/>
                </a:tc>
                <a:tc vMerge="1">
                  <a:txBody>
                    <a:bodyPr/>
                    <a:lstStyle/>
                    <a:p>
                      <a:endParaRPr lang="en-US" sz="1200"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61086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Monday, July 30</a:t>
            </a:r>
            <a:r>
              <a:rPr lang="en-GB" baseline="30000" dirty="0"/>
              <a:t>th</a:t>
            </a:r>
            <a:r>
              <a:rPr lang="en-GB" dirty="0"/>
              <a:t> </a:t>
            </a:r>
            <a:r>
              <a:rPr lang="en-US" dirty="0"/>
              <a:t>, 2018 at 09:30-10:30am ET</a:t>
            </a:r>
          </a:p>
          <a:p>
            <a:endParaRPr lang="en-US" dirty="0"/>
          </a:p>
          <a:p>
            <a:r>
              <a:rPr lang="en-US" dirty="0"/>
              <a:t>Join WebEx meeting</a:t>
            </a:r>
          </a:p>
          <a:p>
            <a:pPr lvl="1"/>
            <a:r>
              <a:rPr lang="en-US" u="sng" dirty="0">
                <a:hlinkClick r:id="rId3"/>
              </a:rPr>
              <a:t>https://nokiameetings.webex.com/nokiameetings/j.php?MTID=m2daf584a6a2dd250ba064bcef9410ec6</a:t>
            </a:r>
            <a:endParaRPr lang="en-US" u="sng" dirty="0"/>
          </a:p>
          <a:p>
            <a:pPr lvl="1"/>
            <a:r>
              <a:rPr lang="en-US" dirty="0"/>
              <a:t>Meeting number: 956 931 106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956 931 106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92500" lnSpcReduction="20000"/>
          </a:bodyPr>
          <a:lstStyle/>
          <a:p>
            <a:r>
              <a:rPr lang="en-US" dirty="0"/>
              <a:t>Minutes</a:t>
            </a:r>
          </a:p>
          <a:p>
            <a:r>
              <a:rPr lang="en-US" dirty="0"/>
              <a:t>Reports</a:t>
            </a:r>
          </a:p>
          <a:p>
            <a:r>
              <a:rPr lang="en-US" dirty="0"/>
              <a:t>P802.1CF/D2.2 recirculation result</a:t>
            </a:r>
          </a:p>
          <a:p>
            <a:r>
              <a:rPr lang="en-US" dirty="0"/>
              <a:t>P802.1CF/D2.2 comment resolution</a:t>
            </a:r>
          </a:p>
          <a:p>
            <a:r>
              <a:rPr lang="en-US" dirty="0"/>
              <a:t>Decision about going forward with P802.1CF/D2.2</a:t>
            </a:r>
          </a:p>
          <a:p>
            <a:r>
              <a:rPr lang="en-US" dirty="0"/>
              <a:t>P802.1CQ discussions depending on input</a:t>
            </a:r>
          </a:p>
          <a:p>
            <a:r>
              <a:rPr lang="en-US" dirty="0"/>
              <a:t>Plan and schedules of Oslo interim meeting</a:t>
            </a:r>
          </a:p>
          <a:p>
            <a:r>
              <a:rPr lang="en-US" dirty="0"/>
              <a:t>Next meeting</a:t>
            </a:r>
          </a:p>
          <a:p>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a:t>All participation in IEEE 802 Working Group meetings is on an individual basis</a:t>
            </a:r>
          </a:p>
          <a:p>
            <a:pPr lvl="1"/>
            <a:r>
              <a:rPr lang="en-GB"/>
              <a:t>Participants in the IEEE standards development individual process shall act based on their qualifications and experience. (</a:t>
            </a:r>
            <a:r>
              <a:rPr lang="en-GB">
                <a:hlinkClick r:id="rId3"/>
              </a:rPr>
              <a:t>https://standards.ieee.org/develop/policies/bylaws/sb_bylaws.pdf</a:t>
            </a:r>
            <a:r>
              <a:rPr lang="en-GB"/>
              <a:t>  section 5.2.1)</a:t>
            </a:r>
            <a:endParaRPr lang="en-US"/>
          </a:p>
          <a:p>
            <a:pPr lvl="1"/>
            <a:r>
              <a:rPr lang="en-US"/>
              <a:t>IEEE 802 </a:t>
            </a:r>
            <a:r>
              <a:rPr lang="en-GB"/>
              <a:t>Working Group membership is by individual; “Working Group members shall participate in the consensus process in a manner consistent with their professional expert opinion as individuals, and not as organizational representatives”. (</a:t>
            </a:r>
            <a:r>
              <a:rPr lang="en-GB">
                <a:hlinkClick r:id="rId4"/>
              </a:rPr>
              <a:t>http://ieee802.org/PNP/approved/IEEE_802_WG_PandP_v19.pdf</a:t>
            </a:r>
            <a:r>
              <a:rPr lang="en-GB"/>
              <a:t> section 4.2.1)</a:t>
            </a:r>
            <a:endParaRPr lang="en-US"/>
          </a:p>
          <a:p>
            <a:r>
              <a:rPr lang="en-US"/>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t>You shall not direct the actions or votes of any other member of an IEEE 802 Working Group or retaliate against any other member for their actions or votes within IEEE 802 Working Group meetings, see</a:t>
            </a:r>
          </a:p>
          <a:p>
            <a:pPr lvl="1"/>
            <a:r>
              <a:rPr lang="en-US">
                <a:hlinkClick r:id="rId5" invalidUrl="https://standards.ieee.org/develop/policies/bylaws/sb_bylaws.pdf section 5.2.1.3"/>
              </a:rPr>
              <a:t>https://standards.ieee.org/develop/policies/bylaws/sb_bylaws.pdf </a:t>
            </a:r>
            <a:r>
              <a:rPr lang="en-US"/>
              <a:t> section 5.2.1.3 and</a:t>
            </a:r>
          </a:p>
          <a:p>
            <a:pPr lvl="1"/>
            <a:r>
              <a:rPr lang="en-GB">
                <a:hlinkClick r:id="rId4"/>
              </a:rPr>
              <a:t>http://ieee802.org/PNP/approved/IEEE_802_WG_PandP_v19.pdf</a:t>
            </a:r>
            <a:r>
              <a:rPr lang="en-GB"/>
              <a:t>  section 3.4.1, list item x</a:t>
            </a:r>
            <a:endParaRPr lang="en-US"/>
          </a:p>
          <a:p>
            <a:r>
              <a:rPr lang="en-US"/>
              <a:t>By participating in IEEE 802 meetings, you accept these requirements.  If you do not agree to these policies then you shall not participate.</a:t>
            </a:r>
          </a:p>
          <a:p>
            <a:endParaRPr lang="en-US"/>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lnSpcReduction="10000"/>
          </a:bodyPr>
          <a:lstStyle/>
          <a:p>
            <a:r>
              <a:rPr lang="en-GB" sz="2400" dirty="0"/>
              <a:t>Call Meeting to Order</a:t>
            </a:r>
          </a:p>
          <a:p>
            <a:pPr lvl="1"/>
            <a:r>
              <a:rPr lang="en-GB" sz="2000" dirty="0"/>
              <a:t>Chair called meeting to order at 09:32 AM ET</a:t>
            </a:r>
          </a:p>
          <a:p>
            <a:r>
              <a:rPr lang="en-GB" sz="2400" dirty="0"/>
              <a:t>Minutes taker:</a:t>
            </a:r>
          </a:p>
          <a:p>
            <a:pPr lvl="1"/>
            <a:r>
              <a:rPr lang="en-GB" sz="2000" dirty="0"/>
              <a:t>Hao is taking notes.</a:t>
            </a:r>
          </a:p>
          <a:p>
            <a:r>
              <a:rPr lang="en-GB" sz="2400" dirty="0"/>
              <a:t>Mandatory slides</a:t>
            </a:r>
          </a:p>
          <a:p>
            <a:pPr lvl="1"/>
            <a:r>
              <a:rPr lang="en-GB" sz="2000" dirty="0"/>
              <a:t>Mandatory slides were presented, no IPR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66094905"/>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Adv. Cog. Arch.</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algn="just">
                        <a:spcAft>
                          <a:spcPts val="300"/>
                        </a:spcAft>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r>
                        <a:rPr lang="en-US" sz="1400" dirty="0">
                          <a:solidFill>
                            <a:schemeClr val="tx1"/>
                          </a:solidFill>
                          <a:effectLst/>
                          <a:latin typeface="+mn-lt"/>
                        </a:rPr>
                        <a:t>Nader </a:t>
                      </a:r>
                      <a:r>
                        <a:rPr lang="en-US" sz="1400" dirty="0" err="1">
                          <a:solidFill>
                            <a:schemeClr val="tx1"/>
                          </a:solidFill>
                          <a:effectLst/>
                          <a:latin typeface="+mn-lt"/>
                        </a:rPr>
                        <a:t>Zein</a:t>
                      </a:r>
                      <a:r>
                        <a:rPr lang="en-US" sz="1400" dirty="0">
                          <a:solidFill>
                            <a:schemeClr val="tx1"/>
                          </a:solidFill>
                          <a:effectLst/>
                          <a:latin typeface="+mn-lt"/>
                        </a:rPr>
                        <a:t> </a:t>
                      </a:r>
                    </a:p>
                  </a:txBody>
                  <a:tcPr marL="73025" marR="73025" marT="0" marB="0" anchor="ctr"/>
                </a:tc>
                <a:tc>
                  <a:txBody>
                    <a:bodyPr/>
                    <a:lstStyle/>
                    <a:p>
                      <a:pPr algn="just">
                        <a:spcAft>
                          <a:spcPts val="300"/>
                        </a:spcAft>
                      </a:pPr>
                      <a:r>
                        <a:rPr lang="en-US" sz="1400" dirty="0">
                          <a:solidFill>
                            <a:schemeClr val="tx1"/>
                          </a:solidFill>
                          <a:effectLst/>
                          <a:latin typeface="+mn-lt"/>
                        </a:rPr>
                        <a:t>NEC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2902</TotalTime>
  <Words>1402</Words>
  <Application>Microsoft Office PowerPoint</Application>
  <PresentationFormat>On-screen Show (4:3)</PresentationFormat>
  <Paragraphs>194</Paragraphs>
  <Slides>15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Helvetica</vt:lpstr>
      <vt:lpstr>Times</vt:lpstr>
      <vt:lpstr>Times New Roman</vt:lpstr>
      <vt:lpstr>Template</vt:lpstr>
      <vt:lpstr>IEEE 802.1 OmniRAN TG July 30th ,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Agenda proposal for September 2018 F2F</vt:lpstr>
      <vt:lpstr>September 2018 Agenda Graphics</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468</cp:revision>
  <cp:lastPrinted>1998-02-10T13:28:06Z</cp:lastPrinted>
  <dcterms:created xsi:type="dcterms:W3CDTF">2011-12-30T17:06:23Z</dcterms:created>
  <dcterms:modified xsi:type="dcterms:W3CDTF">2018-07-31T06:57:20Z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