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98" r:id="rId3"/>
    <p:sldId id="360" r:id="rId4"/>
    <p:sldId id="361" r:id="rId5"/>
    <p:sldId id="346" r:id="rId6"/>
    <p:sldId id="347" r:id="rId7"/>
    <p:sldId id="348" r:id="rId8"/>
    <p:sldId id="349" r:id="rId9"/>
    <p:sldId id="320" r:id="rId10"/>
    <p:sldId id="331" r:id="rId11"/>
    <p:sldId id="362" r:id="rId12"/>
    <p:sldId id="309" r:id="rId13"/>
    <p:sldId id="332" r:id="rId14"/>
    <p:sldId id="344" r:id="rId15"/>
    <p:sldId id="351" r:id="rId16"/>
    <p:sldId id="345" r:id="rId17"/>
    <p:sldId id="33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12" autoAdjust="0"/>
    <p:restoredTop sz="96104" autoAdjust="0"/>
  </p:normalViewPr>
  <p:slideViewPr>
    <p:cSldViewPr>
      <p:cViewPr varScale="1">
        <p:scale>
          <a:sx n="92" d="100"/>
          <a:sy n="92" d="100"/>
        </p:scale>
        <p:origin x="77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8</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omniran-18-0054-00-00TG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8/omniran-18-0052-00-00TG-june-5th-confcall-minutes.docx" TargetMode="External"/><Relationship Id="rId2" Type="http://schemas.openxmlformats.org/officeDocument/2006/relationships/hyperlink" Target="https://mentor.ieee.org/omniran/dcn/18/omniran-18-0047-00-00TG-may-2018-f2f-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omniran/dcn/18/omniran-18-0045-06-CF00-d2-0-wg-ballot-disposition-table.xl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anchester.grand.hyatt.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July 2018 F2F Meeting</a:t>
            </a:r>
            <a:br>
              <a:rPr lang="en-US" dirty="0"/>
            </a:br>
            <a:r>
              <a:rPr lang="en-US" dirty="0"/>
              <a:t>San Diego, CA</a:t>
            </a:r>
          </a:p>
        </p:txBody>
      </p:sp>
      <p:sp>
        <p:nvSpPr>
          <p:cNvPr id="3" name="Subtitle 2"/>
          <p:cNvSpPr>
            <a:spLocks noGrp="1"/>
          </p:cNvSpPr>
          <p:nvPr>
            <p:ph type="subTitle" idx="1"/>
          </p:nvPr>
        </p:nvSpPr>
        <p:spPr/>
        <p:txBody>
          <a:bodyPr/>
          <a:lstStyle/>
          <a:p>
            <a:r>
              <a:rPr lang="en-US" dirty="0"/>
              <a:t>2018-07-01</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a:t>
            </a:r>
            <a:endParaRPr lang="en-GB" sz="1600" dirty="0"/>
          </a:p>
          <a:p>
            <a:r>
              <a:rPr lang="en-GB" sz="2400" dirty="0"/>
              <a:t>Minutes taker:</a:t>
            </a:r>
          </a:p>
          <a:p>
            <a:pPr lvl="1"/>
            <a:r>
              <a:rPr lang="en-GB" sz="2000" dirty="0"/>
              <a:t>.. volunteered to take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55608925"/>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tx2">
                              <a:lumMod val="20000"/>
                              <a:lumOff val="80000"/>
                            </a:schemeClr>
                          </a:solidFill>
                          <a:effectLst/>
                          <a:latin typeface="+mn-lt"/>
                        </a:rPr>
                        <a:t>Nader Zein</a:t>
                      </a:r>
                    </a:p>
                  </a:txBody>
                  <a:tcPr marL="73025" marR="73025" marT="0" marB="0" anchor="ctr"/>
                </a:tc>
                <a:tc>
                  <a:txBody>
                    <a:bodyPr/>
                    <a:lstStyle/>
                    <a:p>
                      <a:pPr algn="just">
                        <a:spcAft>
                          <a:spcPts val="300"/>
                        </a:spcAft>
                      </a:pPr>
                      <a:r>
                        <a:rPr lang="en-US" sz="1400">
                          <a:solidFill>
                            <a:schemeClr val="tx2">
                              <a:lumMod val="20000"/>
                              <a:lumOff val="80000"/>
                            </a:schemeClr>
                          </a:solidFill>
                          <a:effectLst/>
                          <a:latin typeface="+mn-lt"/>
                        </a:rPr>
                        <a:t>NEC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2">
                              <a:lumMod val="20000"/>
                              <a:lumOff val="80000"/>
                            </a:schemeClr>
                          </a:solidFill>
                          <a:effectLst/>
                          <a:latin typeface="+mn-lt"/>
                        </a:rPr>
                        <a:t>Glenn Parsons</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Ericsson</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2">
                              <a:lumMod val="20000"/>
                              <a:lumOff val="80000"/>
                            </a:schemeClr>
                          </a:solidFill>
                          <a:effectLst/>
                          <a:latin typeface="+mn-lt"/>
                        </a:rPr>
                        <a:t>Hajime Koto</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2">
                              <a:lumMod val="20000"/>
                              <a:lumOff val="80000"/>
                            </a:schemeClr>
                          </a:solidFill>
                          <a:effectLst/>
                          <a:latin typeface="+mn-lt"/>
                        </a:rPr>
                        <a:t>Walter </a:t>
                      </a:r>
                      <a:r>
                        <a:rPr lang="en-US" sz="1400" dirty="0" err="1">
                          <a:solidFill>
                            <a:schemeClr val="tx2">
                              <a:lumMod val="20000"/>
                              <a:lumOff val="80000"/>
                            </a:schemeClr>
                          </a:solidFill>
                          <a:effectLst/>
                          <a:latin typeface="+mn-lt"/>
                        </a:rPr>
                        <a:t>Pienciak</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IEEE</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a:solidFill>
                            <a:schemeClr val="tx2">
                              <a:lumMod val="20000"/>
                              <a:lumOff val="80000"/>
                            </a:schemeClr>
                          </a:solidFill>
                          <a:effectLst/>
                          <a:latin typeface="+mn-lt"/>
                        </a:rPr>
                        <a:t>Tomoki Ohsawa</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2">
                              <a:lumMod val="20000"/>
                              <a:lumOff val="80000"/>
                            </a:schemeClr>
                          </a:solidFill>
                          <a:effectLst/>
                          <a:latin typeface="+mn-lt"/>
                        </a:rPr>
                        <a:t>Fumiko </a:t>
                      </a:r>
                      <a:r>
                        <a:rPr lang="en-US" sz="1400" dirty="0" err="1">
                          <a:solidFill>
                            <a:schemeClr val="tx2">
                              <a:lumMod val="20000"/>
                              <a:lumOff val="80000"/>
                            </a:schemeClr>
                          </a:solidFill>
                          <a:effectLst/>
                          <a:latin typeface="+mn-lt"/>
                        </a:rPr>
                        <a:t>Ohori</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2">
                              <a:lumMod val="20000"/>
                              <a:lumOff val="80000"/>
                            </a:schemeClr>
                          </a:solidFill>
                          <a:effectLst/>
                          <a:latin typeface="+mn-lt"/>
                        </a:rPr>
                        <a:t>Akio Hasegawa</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ATR</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err="1">
                          <a:solidFill>
                            <a:schemeClr val="tx2">
                              <a:lumMod val="20000"/>
                              <a:lumOff val="80000"/>
                            </a:schemeClr>
                          </a:solidFill>
                          <a:latin typeface="+mn-lt"/>
                        </a:rPr>
                        <a:t>Ryoko</a:t>
                      </a:r>
                      <a:r>
                        <a:rPr lang="en-US" sz="1400" dirty="0">
                          <a:solidFill>
                            <a:schemeClr val="tx2">
                              <a:lumMod val="20000"/>
                              <a:lumOff val="80000"/>
                            </a:schemeClr>
                          </a:solidFill>
                          <a:latin typeface="+mn-lt"/>
                        </a:rPr>
                        <a:t> Matsuo</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Toshiba</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a:solidFill>
                            <a:schemeClr val="tx2">
                              <a:lumMod val="20000"/>
                              <a:lumOff val="80000"/>
                            </a:schemeClr>
                          </a:solidFill>
                          <a:effectLst/>
                          <a:latin typeface="+mn-lt"/>
                        </a:rPr>
                        <a:t>Kenichi Maruhashi</a:t>
                      </a:r>
                    </a:p>
                  </a:txBody>
                  <a:tcPr marL="73025" marR="73025" marT="0" marB="0" anchor="ctr"/>
                </a:tc>
                <a:tc>
                  <a:txBody>
                    <a:bodyPr/>
                    <a:lstStyle/>
                    <a:p>
                      <a:pPr algn="just">
                        <a:spcAft>
                          <a:spcPts val="300"/>
                        </a:spcAft>
                      </a:pPr>
                      <a:r>
                        <a:rPr lang="en-US" sz="1400">
                          <a:solidFill>
                            <a:schemeClr val="tx2">
                              <a:lumMod val="20000"/>
                              <a:lumOff val="80000"/>
                            </a:schemeClr>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Harry </a:t>
                      </a:r>
                      <a:r>
                        <a:rPr lang="en-US" sz="1400" dirty="0" err="1">
                          <a:solidFill>
                            <a:schemeClr val="tx2">
                              <a:lumMod val="20000"/>
                              <a:lumOff val="80000"/>
                            </a:schemeClr>
                          </a:solidFill>
                          <a:latin typeface="+mn-lt"/>
                        </a:rPr>
                        <a:t>Bims</a:t>
                      </a:r>
                      <a:endParaRPr lang="en-US" sz="1400" dirty="0">
                        <a:solidFill>
                          <a:schemeClr val="tx2">
                            <a:lumMod val="20000"/>
                            <a:lumOff val="80000"/>
                          </a:schemeClr>
                        </a:solidFill>
                        <a:latin typeface="+mn-lt"/>
                      </a:endParaRPr>
                    </a:p>
                  </a:txBody>
                  <a:tcPr anchor="ctr"/>
                </a:tc>
                <a:tc>
                  <a:txBody>
                    <a:bodyPr/>
                    <a:lstStyle/>
                    <a:p>
                      <a:r>
                        <a:rPr lang="en-US" sz="1400" dirty="0" err="1">
                          <a:solidFill>
                            <a:schemeClr val="tx2">
                              <a:lumMod val="20000"/>
                              <a:lumOff val="80000"/>
                            </a:schemeClr>
                          </a:solidFill>
                          <a:latin typeface="+mn-lt"/>
                        </a:rPr>
                        <a:t>Bims</a:t>
                      </a:r>
                      <a:r>
                        <a:rPr lang="en-US" sz="1400" dirty="0">
                          <a:solidFill>
                            <a:schemeClr val="tx2">
                              <a:lumMod val="20000"/>
                              <a:lumOff val="80000"/>
                            </a:schemeClr>
                          </a:solidFill>
                          <a:latin typeface="+mn-lt"/>
                        </a:rPr>
                        <a:t> Labs. Inc.</a:t>
                      </a: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a:solidFill>
                            <a:schemeClr val="tx2">
                              <a:lumMod val="20000"/>
                              <a:lumOff val="80000"/>
                            </a:schemeClr>
                          </a:solidFill>
                          <a:effectLst/>
                          <a:latin typeface="+mn-lt"/>
                        </a:rPr>
                        <a:t>Roger Marks</a:t>
                      </a:r>
                    </a:p>
                  </a:txBody>
                  <a:tcPr marL="73025" marR="73025" marT="0" marB="0" anchor="ctr"/>
                </a:tc>
                <a:tc>
                  <a:txBody>
                    <a:bodyPr/>
                    <a:lstStyle/>
                    <a:p>
                      <a:pPr algn="just">
                        <a:spcAft>
                          <a:spcPts val="300"/>
                        </a:spcAft>
                      </a:pPr>
                      <a:r>
                        <a:rPr lang="en-US" sz="1400" dirty="0" err="1">
                          <a:solidFill>
                            <a:schemeClr val="tx2">
                              <a:lumMod val="20000"/>
                              <a:lumOff val="80000"/>
                            </a:schemeClr>
                          </a:solidFill>
                          <a:effectLst/>
                          <a:latin typeface="+mn-lt"/>
                        </a:rPr>
                        <a:t>EthAirNet</a:t>
                      </a:r>
                      <a:r>
                        <a:rPr lang="en-US" sz="1400" dirty="0">
                          <a:solidFill>
                            <a:schemeClr val="tx2">
                              <a:lumMod val="20000"/>
                              <a:lumOff val="80000"/>
                            </a:schemeClr>
                          </a:solidFill>
                          <a:effectLst/>
                          <a:latin typeface="+mn-lt"/>
                        </a:rPr>
                        <a:t> Assoc.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Paul </a:t>
                      </a:r>
                      <a:r>
                        <a:rPr lang="en-US" sz="1400" dirty="0" err="1">
                          <a:solidFill>
                            <a:schemeClr val="tx2">
                              <a:lumMod val="20000"/>
                              <a:lumOff val="80000"/>
                            </a:schemeClr>
                          </a:solidFill>
                          <a:latin typeface="+mn-lt"/>
                        </a:rPr>
                        <a:t>Bottorf</a:t>
                      </a:r>
                      <a:endParaRPr lang="en-US" sz="1400" dirty="0">
                        <a:solidFill>
                          <a:schemeClr val="tx2">
                            <a:lumMod val="20000"/>
                            <a:lumOff val="80000"/>
                          </a:schemeClr>
                        </a:solidFill>
                        <a:latin typeface="+mn-lt"/>
                      </a:endParaRPr>
                    </a:p>
                  </a:txBody>
                  <a:tcPr anchor="ctr"/>
                </a:tc>
                <a:tc>
                  <a:txBody>
                    <a:bodyPr/>
                    <a:lstStyle/>
                    <a:p>
                      <a:r>
                        <a:rPr lang="en-US" sz="1400" dirty="0">
                          <a:solidFill>
                            <a:schemeClr val="tx2">
                              <a:lumMod val="20000"/>
                              <a:lumOff val="80000"/>
                            </a:schemeClr>
                          </a:solidFill>
                          <a:latin typeface="+mn-lt"/>
                        </a:rPr>
                        <a:t>Aruba HP</a:t>
                      </a:r>
                    </a:p>
                  </a:txBody>
                  <a:tcPr anchor="ctr"/>
                </a:tc>
                <a:extLst>
                  <a:ext uri="{0D108BD9-81ED-4DB2-BD59-A6C34878D82A}">
                    <a16:rowId xmlns:a16="http://schemas.microsoft.com/office/drawing/2014/main" val="10007"/>
                  </a:ext>
                </a:extLst>
              </a:tr>
              <a:tr h="292100">
                <a:tc>
                  <a:txBody>
                    <a:bodyPr/>
                    <a:lstStyle/>
                    <a:p>
                      <a:pPr algn="just">
                        <a:spcAft>
                          <a:spcPts val="300"/>
                        </a:spcAft>
                      </a:pPr>
                      <a:r>
                        <a:rPr lang="en-US" sz="1400" dirty="0" err="1">
                          <a:solidFill>
                            <a:schemeClr val="tx2">
                              <a:lumMod val="20000"/>
                              <a:lumOff val="80000"/>
                            </a:schemeClr>
                          </a:solidFill>
                          <a:effectLst/>
                          <a:latin typeface="+mn-lt"/>
                        </a:rPr>
                        <a:t>Radhakrishna</a:t>
                      </a:r>
                      <a:r>
                        <a:rPr lang="en-US" sz="1400" dirty="0">
                          <a:solidFill>
                            <a:schemeClr val="tx2">
                              <a:lumMod val="20000"/>
                              <a:lumOff val="80000"/>
                            </a:schemeClr>
                          </a:solidFill>
                          <a:effectLst/>
                          <a:latin typeface="+mn-lt"/>
                        </a:rPr>
                        <a:t> </a:t>
                      </a:r>
                      <a:r>
                        <a:rPr lang="en-US" sz="1400" dirty="0" err="1">
                          <a:solidFill>
                            <a:schemeClr val="tx2">
                              <a:lumMod val="20000"/>
                              <a:lumOff val="80000"/>
                            </a:schemeClr>
                          </a:solidFill>
                          <a:effectLst/>
                          <a:latin typeface="+mn-lt"/>
                        </a:rPr>
                        <a:t>Canchi</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err="1">
                          <a:solidFill>
                            <a:schemeClr val="tx2">
                              <a:lumMod val="20000"/>
                              <a:lumOff val="80000"/>
                            </a:schemeClr>
                          </a:solidFill>
                          <a:effectLst/>
                          <a:latin typeface="+mn-lt"/>
                        </a:rPr>
                        <a:t>Koyocera</a:t>
                      </a:r>
                      <a:endParaRPr lang="en-US" sz="1400" dirty="0">
                        <a:solidFill>
                          <a:schemeClr val="tx2">
                            <a:lumMod val="20000"/>
                            <a:lumOff val="80000"/>
                          </a:schemeClr>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Larry McMillan</a:t>
                      </a:r>
                    </a:p>
                  </a:txBody>
                  <a:tcPr anchor="ctr"/>
                </a:tc>
                <a:tc>
                  <a:txBody>
                    <a:bodyPr/>
                    <a:lstStyle/>
                    <a:p>
                      <a:r>
                        <a:rPr lang="en-US" sz="1400" dirty="0">
                          <a:solidFill>
                            <a:schemeClr val="tx2">
                              <a:lumMod val="20000"/>
                              <a:lumOff val="80000"/>
                            </a:schemeClr>
                          </a:solidFill>
                          <a:latin typeface="+mn-lt"/>
                        </a:rPr>
                        <a:t>Western Digital</a:t>
                      </a:r>
                    </a:p>
                  </a:txBody>
                  <a:tcPr anchor="ctr"/>
                </a:tc>
                <a:extLst>
                  <a:ext uri="{0D108BD9-81ED-4DB2-BD59-A6C34878D82A}">
                    <a16:rowId xmlns:a16="http://schemas.microsoft.com/office/drawing/2014/main" val="10008"/>
                  </a:ext>
                </a:extLst>
              </a:tr>
              <a:tr h="292100">
                <a:tc>
                  <a:txBody>
                    <a:bodyPr/>
                    <a:lstStyle/>
                    <a:p>
                      <a:pPr algn="just">
                        <a:spcAft>
                          <a:spcPts val="300"/>
                        </a:spcAft>
                      </a:pPr>
                      <a:r>
                        <a:rPr lang="en-US" sz="1400">
                          <a:solidFill>
                            <a:schemeClr val="tx2">
                              <a:lumMod val="20000"/>
                              <a:lumOff val="80000"/>
                            </a:schemeClr>
                          </a:solidFill>
                          <a:effectLst/>
                          <a:latin typeface="+mn-lt"/>
                        </a:rPr>
                        <a:t>Yonggang Fang</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ZTE TX</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Paul Congdon</a:t>
                      </a:r>
                    </a:p>
                  </a:txBody>
                  <a:tcPr anchor="ctr"/>
                </a:tc>
                <a:tc>
                  <a:txBody>
                    <a:bodyPr/>
                    <a:lstStyle/>
                    <a:p>
                      <a:r>
                        <a:rPr lang="en-US" sz="1400" dirty="0">
                          <a:solidFill>
                            <a:schemeClr val="tx2">
                              <a:lumMod val="20000"/>
                              <a:lumOff val="80000"/>
                            </a:schemeClr>
                          </a:solidFill>
                          <a:latin typeface="+mn-lt"/>
                        </a:rPr>
                        <a:t>Huawei</a:t>
                      </a: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Jul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pPr lvl="0"/>
            <a:r>
              <a:rPr lang="en-US" dirty="0"/>
              <a:t>Reports</a:t>
            </a:r>
          </a:p>
          <a:p>
            <a:r>
              <a:rPr lang="en-US" dirty="0"/>
              <a:t>IC NEND related contributions review</a:t>
            </a:r>
          </a:p>
          <a:p>
            <a:r>
              <a:rPr lang="en-US" dirty="0"/>
              <a:t>Comment resolution P802.1CF-D2.1</a:t>
            </a:r>
          </a:p>
          <a:p>
            <a:r>
              <a:rPr lang="en-US" dirty="0"/>
              <a:t>P802.1CF related motions to EC</a:t>
            </a:r>
          </a:p>
          <a:p>
            <a:r>
              <a:rPr lang="en-US" dirty="0"/>
              <a:t>Contributions to P802.1CQ</a:t>
            </a:r>
          </a:p>
          <a:p>
            <a:r>
              <a:rPr lang="en-US" dirty="0"/>
              <a:t>Plan for initial scope of P802.1CQ and going forward</a:t>
            </a:r>
          </a:p>
          <a:p>
            <a:r>
              <a:rPr lang="en-US" dirty="0"/>
              <a:t>Conference calls until Sept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181330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55000" lnSpcReduction="20000"/>
          </a:bodyPr>
          <a:lstStyle/>
          <a:p>
            <a:r>
              <a:rPr lang="en-US" dirty="0"/>
              <a:t>Mon, 14:00 – 18:00</a:t>
            </a:r>
          </a:p>
          <a:p>
            <a:pPr lvl="1"/>
            <a:r>
              <a:rPr lang="en-US" dirty="0"/>
              <a:t>Review of minutes</a:t>
            </a:r>
          </a:p>
          <a:p>
            <a:pPr lvl="1"/>
            <a:r>
              <a:rPr lang="en-US" dirty="0"/>
              <a:t>Reports</a:t>
            </a:r>
          </a:p>
          <a:p>
            <a:pPr lvl="1"/>
            <a:r>
              <a:rPr lang="en-US" dirty="0"/>
              <a:t>IC NEND related contributions review</a:t>
            </a:r>
          </a:p>
          <a:p>
            <a:pPr lvl="1"/>
            <a:r>
              <a:rPr lang="en-US" dirty="0"/>
              <a:t>Comment resolution P802.1CF-D2.1</a:t>
            </a:r>
          </a:p>
          <a:p>
            <a:pPr lvl="1"/>
            <a:r>
              <a:rPr lang="en-US" dirty="0"/>
              <a:t>P802.1CF related motions to EC</a:t>
            </a:r>
          </a:p>
          <a:p>
            <a:r>
              <a:rPr lang="en-US" dirty="0"/>
              <a:t>Tue, 13:30 – 15:30</a:t>
            </a:r>
          </a:p>
          <a:p>
            <a:pPr lvl="1"/>
            <a:r>
              <a:rPr lang="en-US" dirty="0"/>
              <a:t>Contributions to P802.1CQ</a:t>
            </a:r>
          </a:p>
          <a:p>
            <a:pPr lvl="1"/>
            <a:r>
              <a:rPr lang="en-US" dirty="0"/>
              <a:t>Plan for initial scope of P802.1CQ and going forward</a:t>
            </a:r>
          </a:p>
          <a:p>
            <a:r>
              <a:rPr lang="en-US" dirty="0"/>
              <a:t>Wed, 13:30 – 15:30</a:t>
            </a:r>
          </a:p>
          <a:p>
            <a:pPr lvl="1"/>
            <a:r>
              <a:rPr lang="en-US" dirty="0"/>
              <a:t>P802.1CQ continuation – if needed</a:t>
            </a:r>
          </a:p>
          <a:p>
            <a:pPr lvl="1"/>
            <a:r>
              <a:rPr lang="en-US" dirty="0"/>
              <a:t>Comment resolution on P802.1CF-D2.1 </a:t>
            </a:r>
          </a:p>
          <a:p>
            <a:r>
              <a:rPr lang="en-US" dirty="0"/>
              <a:t>Thu, 10:30 – 12:30</a:t>
            </a:r>
          </a:p>
          <a:p>
            <a:pPr lvl="1"/>
            <a:r>
              <a:rPr lang="en-US" dirty="0"/>
              <a:t>Comment resolution P802.1CF-D2.1</a:t>
            </a:r>
          </a:p>
          <a:p>
            <a:pPr lvl="1"/>
            <a:r>
              <a:rPr lang="en-US" dirty="0"/>
              <a:t>P802.1CF related motions to EC</a:t>
            </a:r>
          </a:p>
          <a:p>
            <a:pPr lvl="1"/>
            <a:r>
              <a:rPr lang="en-US" dirty="0"/>
              <a:t>Conference calls until Sept 2018 F2F</a:t>
            </a:r>
          </a:p>
          <a:p>
            <a:pPr lvl="1"/>
            <a:r>
              <a:rPr lang="en-US" dirty="0"/>
              <a:t>Status report to IEEE 802 WGs</a:t>
            </a:r>
          </a:p>
          <a:p>
            <a:pPr lvl="1"/>
            <a:r>
              <a:rPr lang="en-US" dirty="0"/>
              <a:t>Next meeting</a:t>
            </a:r>
          </a:p>
          <a:p>
            <a:pPr lvl="1"/>
            <a:r>
              <a:rPr lang="en-US" dirty="0"/>
              <a:t>AOB</a:t>
            </a:r>
          </a:p>
          <a:p>
            <a:pPr lvl="1"/>
            <a:endParaRPr lang="en-US" dirty="0"/>
          </a:p>
        </p:txBody>
      </p:sp>
    </p:spTree>
    <p:extLst>
      <p:ext uri="{BB962C8B-B14F-4D97-AF65-F5344CB8AC3E}">
        <p14:creationId xmlns:p14="http://schemas.microsoft.com/office/powerpoint/2010/main" val="191968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85000" lnSpcReduction="10000"/>
          </a:bodyPr>
          <a:lstStyle/>
          <a:p>
            <a:r>
              <a:rPr lang="en-US" dirty="0"/>
              <a:t>Agenda approval</a:t>
            </a:r>
          </a:p>
          <a:p>
            <a:pPr lvl="1"/>
            <a:r>
              <a:rPr lang="en-US" dirty="0"/>
              <a:t>..</a:t>
            </a:r>
          </a:p>
          <a:p>
            <a:r>
              <a:rPr lang="en-US" dirty="0"/>
              <a:t>Review of minutes</a:t>
            </a:r>
          </a:p>
          <a:p>
            <a:pPr lvl="1"/>
            <a:r>
              <a:rPr lang="en-US" dirty="0">
                <a:hlinkClick r:id="rId2"/>
              </a:rPr>
              <a:t>https://mentor.ieee.org/omniran/dcn/18/omniran-18-0047-00-00TG-may-2018-f2f-meeting-minutes.docx</a:t>
            </a:r>
            <a:endParaRPr lang="en-US" dirty="0"/>
          </a:p>
          <a:p>
            <a:pPr lvl="1"/>
            <a:r>
              <a:rPr lang="en-US" dirty="0">
                <a:hlinkClick r:id="rId3"/>
              </a:rPr>
              <a:t>https://mentor.ieee.org/omniran/dcn/18/omniran-18-0052-00-00TG-june-5th-confcall-minutes.docx</a:t>
            </a:r>
            <a:endParaRPr lang="en-US" dirty="0"/>
          </a:p>
          <a:p>
            <a:pPr lvl="1"/>
            <a:r>
              <a:rPr lang="en-US" dirty="0"/>
              <a:t>..</a:t>
            </a:r>
          </a:p>
          <a:p>
            <a:pPr lvl="2"/>
            <a:r>
              <a:rPr lang="en-US" dirty="0"/>
              <a:t>..</a:t>
            </a:r>
          </a:p>
          <a:p>
            <a:r>
              <a:rPr lang="en-US" dirty="0"/>
              <a:t>Reports</a:t>
            </a:r>
          </a:p>
          <a:p>
            <a:pPr lvl="1"/>
            <a:r>
              <a:rPr lang="en-US" dirty="0"/>
              <a:t>..</a:t>
            </a:r>
          </a:p>
          <a:p>
            <a:endParaRPr lang="en-US" dirty="0"/>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p:txBody>
          <a:bodyPr>
            <a:normAutofit fontScale="92500" lnSpcReduction="10000"/>
          </a:bodyPr>
          <a:lstStyle/>
          <a:p>
            <a:r>
              <a:rPr lang="en-US" dirty="0"/>
              <a:t>IC NEND related contributions review</a:t>
            </a:r>
          </a:p>
          <a:p>
            <a:pPr lvl="1"/>
            <a:r>
              <a:rPr lang="en-US" dirty="0"/>
              <a:t>..</a:t>
            </a:r>
          </a:p>
          <a:p>
            <a:r>
              <a:rPr lang="en-US" dirty="0"/>
              <a:t>Comment resolution P802.1CF/D2.1</a:t>
            </a:r>
          </a:p>
          <a:p>
            <a:pPr lvl="1"/>
            <a:r>
              <a:rPr lang="en-US" dirty="0"/>
              <a:t>Result of comment resolution P802.1CF/D2.0</a:t>
            </a:r>
          </a:p>
          <a:p>
            <a:pPr lvl="2"/>
            <a:r>
              <a:rPr lang="en-US" dirty="0">
                <a:hlinkClick r:id="rId2"/>
              </a:rPr>
              <a:t>https://mentor.ieee.org/omniran/dcn/18/omniran-18-0045-06-CF00-d2-0-wg-ballot-disposition-table.xlsx</a:t>
            </a:r>
            <a:endParaRPr lang="en-US" dirty="0"/>
          </a:p>
          <a:p>
            <a:pPr lvl="1"/>
            <a:r>
              <a:rPr lang="en-US" dirty="0"/>
              <a:t>Received comments P802.1CF/D2.1</a:t>
            </a:r>
          </a:p>
          <a:p>
            <a:pPr lvl="2"/>
            <a:r>
              <a:rPr lang="en-US" dirty="0"/>
              <a:t>..</a:t>
            </a:r>
          </a:p>
          <a:p>
            <a:r>
              <a:rPr lang="en-US" dirty="0"/>
              <a:t>P802.1CF related motions to EC</a:t>
            </a:r>
          </a:p>
          <a:p>
            <a:pPr lvl="1"/>
            <a:r>
              <a:rPr lang="en-US" dirty="0"/>
              <a:t>..</a:t>
            </a:r>
          </a:p>
          <a:p>
            <a:endParaRPr lang="en-US" dirty="0"/>
          </a:p>
        </p:txBody>
      </p:sp>
    </p:spTree>
    <p:extLst>
      <p:ext uri="{BB962C8B-B14F-4D97-AF65-F5344CB8AC3E}">
        <p14:creationId xmlns:p14="http://schemas.microsoft.com/office/powerpoint/2010/main" val="3177490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a:bodyPr>
          <a:lstStyle/>
          <a:p>
            <a:r>
              <a:rPr lang="en-US" dirty="0"/>
              <a:t>P802.1CQ contributions</a:t>
            </a:r>
          </a:p>
          <a:p>
            <a:pPr lvl="1"/>
            <a:r>
              <a:rPr lang="en-US" dirty="0"/>
              <a:t>..</a:t>
            </a:r>
          </a:p>
          <a:p>
            <a:r>
              <a:rPr lang="en-US" dirty="0"/>
              <a:t>Plan for initial scope of P802.1CQ and going forward</a:t>
            </a:r>
          </a:p>
          <a:p>
            <a:pPr lvl="1"/>
            <a:r>
              <a:rPr lang="en-US" dirty="0"/>
              <a:t>..</a:t>
            </a:r>
          </a:p>
          <a:p>
            <a:endParaRPr lang="en-US" dirty="0"/>
          </a:p>
          <a:p>
            <a:pPr lvl="1"/>
            <a:endParaRPr lang="en-US" dirty="0"/>
          </a:p>
          <a:p>
            <a:pPr marL="0" indent="0">
              <a:buNone/>
            </a:pPr>
            <a:endParaRPr lang="en-US" dirty="0"/>
          </a:p>
        </p:txBody>
      </p:sp>
    </p:spTree>
    <p:extLst>
      <p:ext uri="{BB962C8B-B14F-4D97-AF65-F5344CB8AC3E}">
        <p14:creationId xmlns:p14="http://schemas.microsoft.com/office/powerpoint/2010/main" val="2185324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990600"/>
            <a:ext cx="8229600" cy="5715000"/>
          </a:xfrm>
        </p:spPr>
        <p:txBody>
          <a:bodyPr>
            <a:normAutofit/>
          </a:bodyPr>
          <a:lstStyle/>
          <a:p>
            <a:endParaRPr lang="en-US" dirty="0"/>
          </a:p>
          <a:p>
            <a:r>
              <a:rPr lang="en-US" dirty="0"/>
              <a:t>Comment resolution on P802.1CF/D2.1</a:t>
            </a:r>
          </a:p>
          <a:p>
            <a:pPr lvl="1"/>
            <a:r>
              <a:rPr lang="en-US" dirty="0"/>
              <a:t>..</a:t>
            </a:r>
          </a:p>
          <a:p>
            <a:pPr lvl="1"/>
            <a:endParaRPr lang="en-US" dirty="0"/>
          </a:p>
          <a:p>
            <a:r>
              <a:rPr lang="en-US" dirty="0"/>
              <a:t>P802.1CF related motions to EC</a:t>
            </a:r>
          </a:p>
          <a:p>
            <a:pPr lvl="1"/>
            <a:r>
              <a:rPr lang="en-US" dirty="0"/>
              <a:t>..</a:t>
            </a:r>
          </a:p>
          <a:p>
            <a:pPr marL="0" indent="0">
              <a:buNone/>
            </a:pPr>
            <a:endParaRPr lang="en-US" dirty="0"/>
          </a:p>
          <a:p>
            <a:pPr lvl="1"/>
            <a:endParaRPr lang="en-US" dirty="0"/>
          </a:p>
          <a:p>
            <a:endParaRPr lang="en-US" dirty="0"/>
          </a:p>
        </p:txBody>
      </p:sp>
    </p:spTree>
    <p:extLst>
      <p:ext uri="{BB962C8B-B14F-4D97-AF65-F5344CB8AC3E}">
        <p14:creationId xmlns:p14="http://schemas.microsoft.com/office/powerpoint/2010/main" val="2013935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fontScale="92500" lnSpcReduction="20000"/>
          </a:bodyPr>
          <a:lstStyle/>
          <a:p>
            <a:r>
              <a:rPr lang="en-US" dirty="0"/>
              <a:t>Conference calls until Sept 2018 F2F</a:t>
            </a:r>
          </a:p>
          <a:p>
            <a:pPr lvl="1"/>
            <a:r>
              <a:rPr lang="en-US" dirty="0"/>
              <a:t>..</a:t>
            </a:r>
          </a:p>
          <a:p>
            <a:r>
              <a:rPr lang="en-US" dirty="0"/>
              <a:t>Status report to IEEE 802 WGs</a:t>
            </a:r>
          </a:p>
          <a:p>
            <a:pPr lvl="1"/>
            <a:r>
              <a:rPr lang="en-US" dirty="0"/>
              <a:t>..</a:t>
            </a:r>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Meeting adjourned by chair at ..</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2018 F2F Meeting</a:t>
            </a:r>
          </a:p>
        </p:txBody>
      </p:sp>
      <p:sp>
        <p:nvSpPr>
          <p:cNvPr id="3" name="Content Placeholder 2"/>
          <p:cNvSpPr>
            <a:spLocks noGrp="1"/>
          </p:cNvSpPr>
          <p:nvPr>
            <p:ph idx="1"/>
          </p:nvPr>
        </p:nvSpPr>
        <p:spPr>
          <a:xfrm>
            <a:off x="457200" y="1600200"/>
            <a:ext cx="8229600" cy="4648200"/>
          </a:xfrm>
        </p:spPr>
        <p:txBody>
          <a:bodyPr>
            <a:normAutofit fontScale="70000" lnSpcReduction="20000"/>
          </a:bodyPr>
          <a:lstStyle/>
          <a:p>
            <a:r>
              <a:rPr lang="en-US" dirty="0"/>
              <a:t>Venue:</a:t>
            </a:r>
          </a:p>
          <a:p>
            <a:pPr lvl="1"/>
            <a:r>
              <a:rPr lang="en-US" b="1" dirty="0"/>
              <a:t>Manchester Grand Hyatt San Diego</a:t>
            </a:r>
          </a:p>
          <a:p>
            <a:pPr lvl="2"/>
            <a:r>
              <a:rPr lang="en-US" dirty="0"/>
              <a:t>1 Market Place</a:t>
            </a:r>
          </a:p>
          <a:p>
            <a:pPr lvl="2"/>
            <a:r>
              <a:rPr lang="en-US" dirty="0"/>
              <a:t>San Diego, California 92101, USA</a:t>
            </a:r>
          </a:p>
          <a:p>
            <a:pPr lvl="2"/>
            <a:r>
              <a:rPr lang="en-US" dirty="0">
                <a:hlinkClick r:id="rId2"/>
              </a:rPr>
              <a:t>https://manchester.grand.hyatt.com/</a:t>
            </a:r>
            <a:endParaRPr lang="en-US" dirty="0"/>
          </a:p>
          <a:p>
            <a:pPr lvl="2"/>
            <a:r>
              <a:rPr lang="en-US" dirty="0"/>
              <a:t>Phone: # 1 (619) 232-1234</a:t>
            </a:r>
          </a:p>
          <a:p>
            <a:pPr marL="857250" lvl="2" indent="0">
              <a:buNone/>
            </a:pPr>
            <a:endParaRPr lang="en-US" dirty="0"/>
          </a:p>
          <a:p>
            <a:r>
              <a:rPr lang="en-US" dirty="0" err="1"/>
              <a:t>OmniRAN</a:t>
            </a:r>
            <a:r>
              <a:rPr lang="en-US" dirty="0"/>
              <a:t> TG sessions:</a:t>
            </a:r>
          </a:p>
          <a:p>
            <a:pPr lvl="1"/>
            <a:r>
              <a:rPr lang="en-US" dirty="0"/>
              <a:t>Mon, 	July 9</a:t>
            </a:r>
            <a:r>
              <a:rPr lang="en-US" baseline="30000" dirty="0"/>
              <a:t>th</a:t>
            </a:r>
            <a:r>
              <a:rPr lang="en-US" dirty="0"/>
              <a:t> ,	14:00-18:00</a:t>
            </a:r>
          </a:p>
          <a:p>
            <a:pPr lvl="2"/>
            <a:r>
              <a:rPr lang="en-US" dirty="0"/>
              <a:t>Meeting room:</a:t>
            </a:r>
          </a:p>
          <a:p>
            <a:pPr lvl="1"/>
            <a:r>
              <a:rPr lang="en-US" dirty="0"/>
              <a:t>Tue, 	July 10</a:t>
            </a:r>
            <a:r>
              <a:rPr lang="en-US" baseline="30000" dirty="0"/>
              <a:t>th</a:t>
            </a:r>
            <a:r>
              <a:rPr lang="en-US" dirty="0"/>
              <a:t> , 	13:30-15:30</a:t>
            </a:r>
          </a:p>
          <a:p>
            <a:pPr lvl="2"/>
            <a:r>
              <a:rPr lang="en-US" dirty="0"/>
              <a:t>Meeting room:</a:t>
            </a:r>
          </a:p>
          <a:p>
            <a:pPr lvl="1"/>
            <a:r>
              <a:rPr lang="en-US" dirty="0"/>
              <a:t>Wed,	July 11</a:t>
            </a:r>
            <a:r>
              <a:rPr lang="en-US" baseline="30000" dirty="0"/>
              <a:t>th</a:t>
            </a:r>
            <a:r>
              <a:rPr lang="en-US" dirty="0"/>
              <a:t> ,	13:30-15:30</a:t>
            </a:r>
          </a:p>
          <a:p>
            <a:pPr lvl="2"/>
            <a:r>
              <a:rPr lang="en-US" dirty="0"/>
              <a:t>Meeting room:</a:t>
            </a:r>
          </a:p>
          <a:p>
            <a:pPr lvl="1"/>
            <a:r>
              <a:rPr lang="en-US" dirty="0"/>
              <a:t>Thu,	July 12</a:t>
            </a:r>
            <a:r>
              <a:rPr lang="en-US" baseline="30000" dirty="0"/>
              <a:t>th</a:t>
            </a:r>
            <a:r>
              <a:rPr lang="en-US" dirty="0"/>
              <a:t> ,	10:30-12:30</a:t>
            </a:r>
          </a:p>
          <a:p>
            <a:pPr lvl="2"/>
            <a:r>
              <a:rPr lang="en-US" dirty="0"/>
              <a:t>Meeting room: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Jul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400275949"/>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Mon 7/09</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Tue 7/10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Wed 7/11</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Thu</a:t>
                      </a:r>
                      <a:r>
                        <a:rPr lang="en-US" sz="1800" baseline="0" dirty="0">
                          <a:solidFill>
                            <a:schemeClr val="tx2"/>
                          </a:solidFill>
                        </a:rPr>
                        <a:t> 7</a:t>
                      </a:r>
                      <a:r>
                        <a:rPr lang="en-US" sz="1800" dirty="0">
                          <a:solidFill>
                            <a:schemeClr val="tx2"/>
                          </a:solidFill>
                        </a:rPr>
                        <a:t>/12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Fri 7/13</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r>
                        <a:rPr lang="en-US" sz="1100" dirty="0"/>
                        <a:t>802.11 WNG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r>
                        <a:rPr lang="de-DE" sz="1200" dirty="0"/>
                        <a:t>802.11 </a:t>
                      </a:r>
                      <a:r>
                        <a:rPr lang="de-DE" sz="1200" dirty="0" err="1"/>
                        <a:t>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921378">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85725" indent="-85725">
                        <a:buFont typeface="Arial" pitchFamily="34" charset="0"/>
                        <a:buNone/>
                      </a:pPr>
                      <a:r>
                        <a:rPr lang="en-US" sz="1200" dirty="0"/>
                        <a:t>1CF</a:t>
                      </a:r>
                    </a:p>
                    <a:p>
                      <a:pPr marL="85725" indent="-85725">
                        <a:buFont typeface="Arial" pitchFamily="34" charset="0"/>
                        <a:buNone/>
                      </a:pPr>
                      <a:r>
                        <a:rPr lang="en-US" sz="1200" dirty="0"/>
                        <a:t>OmniRAN</a:t>
                      </a:r>
                      <a:r>
                        <a:rPr lang="en-US" sz="1200" baseline="0" dirty="0"/>
                        <a:t> 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9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02320">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a:t>802 EC Closing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5"/>
                  </a:ext>
                </a:extLst>
              </a:tr>
              <a:tr h="22860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vMerge="1">
                  <a:txBody>
                    <a:bodyPr/>
                    <a:lstStyle/>
                    <a:p>
                      <a:endParaRPr lang="en-US"/>
                    </a:p>
                  </a:txBody>
                  <a:tcPr/>
                </a:tc>
                <a:tc rowSpan="2">
                  <a:txBody>
                    <a:bodyPr/>
                    <a:lstStyle/>
                    <a:p>
                      <a:r>
                        <a:rPr lang="en-US" sz="1200" dirty="0"/>
                        <a:t>1CQ</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2">
                  <a:txBody>
                    <a:bodyPr/>
                    <a:lstStyle/>
                    <a:p>
                      <a:r>
                        <a:rPr lang="en-US" sz="1200" dirty="0"/>
                        <a:t>1CQ/1CF</a:t>
                      </a:r>
                    </a:p>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4">
                  <a:txBody>
                    <a:bodyPr/>
                    <a:lstStyle/>
                    <a:p>
                      <a:r>
                        <a:rPr lang="en-US" sz="1400" dirty="0"/>
                        <a:t>802.1</a:t>
                      </a:r>
                      <a:br>
                        <a:rPr lang="en-US" sz="1400" dirty="0"/>
                      </a:br>
                      <a:r>
                        <a:rPr lang="en-US" sz="1400" dirty="0"/>
                        <a:t>Closing Plenary</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vMerge="1">
                  <a:txBody>
                    <a:bodyPr/>
                    <a:lstStyle/>
                    <a:p>
                      <a:endParaRPr lang="en-US"/>
                    </a:p>
                  </a:txBody>
                  <a:tcPr/>
                </a:tc>
                <a:extLst>
                  <a:ext uri="{0D108BD9-81ED-4DB2-BD59-A6C34878D82A}">
                    <a16:rowId xmlns:a16="http://schemas.microsoft.com/office/drawing/2014/main" val="10006"/>
                  </a:ext>
                </a:extLst>
              </a:tr>
              <a:tr h="457200">
                <a:tc vMerge="1">
                  <a:txBody>
                    <a:bodyPr/>
                    <a:lstStyle/>
                    <a:p>
                      <a:endParaRPr lang="en-US"/>
                    </a:p>
                  </a:txBody>
                  <a:tcPr/>
                </a:tc>
                <a:tc>
                  <a:txBody>
                    <a:bodyPr/>
                    <a:lstStyle/>
                    <a:p>
                      <a:r>
                        <a:rPr lang="en-US" sz="1200" dirty="0"/>
                        <a:t>OmniRAN opening</a:t>
                      </a:r>
                    </a:p>
                    <a:p>
                      <a:r>
                        <a:rPr lang="en-US" sz="1200" dirty="0"/>
                        <a:t>NEND related</a:t>
                      </a:r>
                    </a:p>
                    <a:p>
                      <a:r>
                        <a:rPr lang="en-US" sz="1200" dirty="0"/>
                        <a:t>1CF</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r>
                        <a:rPr lang="en-US" sz="1200" dirty="0"/>
                        <a:t>1CF</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Tutorials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1200" dirty="0"/>
                        <a:t>Joint 802.1/802.15</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ICA NEND</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772138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Jul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pPr lvl="0"/>
            <a:r>
              <a:rPr lang="en-US" dirty="0"/>
              <a:t>Reports</a:t>
            </a:r>
          </a:p>
          <a:p>
            <a:r>
              <a:rPr lang="en-US" dirty="0"/>
              <a:t>IC NEND related contributions review</a:t>
            </a:r>
          </a:p>
          <a:p>
            <a:r>
              <a:rPr lang="en-US" dirty="0"/>
              <a:t>Comment resolution P802.1CF-D2.1</a:t>
            </a:r>
          </a:p>
          <a:p>
            <a:r>
              <a:rPr lang="en-US" dirty="0"/>
              <a:t>P802.1CF related motions to EC</a:t>
            </a:r>
          </a:p>
          <a:p>
            <a:r>
              <a:rPr lang="en-US" dirty="0"/>
              <a:t>Contributions to P802.1CQ</a:t>
            </a:r>
          </a:p>
          <a:p>
            <a:r>
              <a:rPr lang="en-US" dirty="0"/>
              <a:t>Plan for initial scope and going forward</a:t>
            </a:r>
          </a:p>
          <a:p>
            <a:r>
              <a:rPr lang="en-US" dirty="0"/>
              <a:t>Conference calls until Sept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1702252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3094</TotalTime>
  <Words>1220</Words>
  <Application>Microsoft Office PowerPoint</Application>
  <PresentationFormat>On-screen Show (4:3)</PresentationFormat>
  <Paragraphs>240</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ＭＳ Ｐゴシック</vt:lpstr>
      <vt:lpstr>Arial</vt:lpstr>
      <vt:lpstr>Helvetica</vt:lpstr>
      <vt:lpstr>Times</vt:lpstr>
      <vt:lpstr>Times New Roman</vt:lpstr>
      <vt:lpstr>Template</vt:lpstr>
      <vt:lpstr>IEEE 802.1 OmniRAN TG July 2018 F2F Meeting San Diego, CA</vt:lpstr>
      <vt:lpstr>May 2018 F2F Meeting</vt:lpstr>
      <vt:lpstr>Jul 2018 Agenda Graphics</vt:lpstr>
      <vt:lpstr>Agenda proposal for Jul 2018 F2F</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Jul 2018 F2F</vt:lpstr>
      <vt:lpstr>Schedules</vt:lpstr>
      <vt:lpstr>Business #2</vt:lpstr>
      <vt:lpstr>Business #3</vt:lpstr>
      <vt:lpstr>Business #4</vt:lpstr>
      <vt:lpstr>Business #5</vt:lpstr>
      <vt:lpstr>Business #6</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404</cp:revision>
  <cp:lastPrinted>1998-02-10T13:28:06Z</cp:lastPrinted>
  <dcterms:created xsi:type="dcterms:W3CDTF">2011-12-30T17:06:23Z</dcterms:created>
  <dcterms:modified xsi:type="dcterms:W3CDTF">2018-07-02T06:55:11Z</dcterms:modified>
</cp:coreProperties>
</file>