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 id="324" r:id="rId15"/>
    <p:sldId id="325"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79" autoAdjust="0"/>
    <p:restoredTop sz="95016" autoAdjust="0"/>
  </p:normalViewPr>
  <p:slideViewPr>
    <p:cSldViewPr>
      <p:cViewPr varScale="1">
        <p:scale>
          <a:sx n="81" d="100"/>
          <a:sy n="81" d="100"/>
        </p:scale>
        <p:origin x="91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omniran-18-0040-00-00TG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8/omniran-18-0039-00-00TG-apr-3rd-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7e29002991673448b57f77d55ab00d6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April 13</a:t>
            </a:r>
            <a:r>
              <a:rPr lang="en-US" baseline="30000" dirty="0"/>
              <a:t>th</a:t>
            </a:r>
            <a:r>
              <a:rPr lang="en-US" dirty="0"/>
              <a:t> , 2018 Conference Call</a:t>
            </a:r>
          </a:p>
        </p:txBody>
      </p:sp>
      <p:sp>
        <p:nvSpPr>
          <p:cNvPr id="3" name="Subtitle 2"/>
          <p:cNvSpPr>
            <a:spLocks noGrp="1"/>
          </p:cNvSpPr>
          <p:nvPr>
            <p:ph type="subTitle" idx="1"/>
          </p:nvPr>
        </p:nvSpPr>
        <p:spPr/>
        <p:txBody>
          <a:bodyPr/>
          <a:lstStyle/>
          <a:p>
            <a:r>
              <a:rPr lang="en-US" dirty="0"/>
              <a:t>2018-04-12</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85000" lnSpcReduction="20000"/>
          </a:bodyPr>
          <a:lstStyle/>
          <a:p>
            <a:r>
              <a:rPr lang="en-US" dirty="0"/>
              <a:t>Minutes</a:t>
            </a:r>
          </a:p>
          <a:p>
            <a:r>
              <a:rPr lang="en-US" dirty="0"/>
              <a:t>Reports</a:t>
            </a:r>
          </a:p>
          <a:p>
            <a:r>
              <a:rPr lang="en-US" dirty="0"/>
              <a:t>Open issues of implementation of remedies to P802.1CF</a:t>
            </a:r>
          </a:p>
          <a:p>
            <a:r>
              <a:rPr lang="en-US" dirty="0"/>
              <a:t>Review and completion of documentation of proposed disposition of P802.1CF</a:t>
            </a:r>
          </a:p>
          <a:p>
            <a:r>
              <a:rPr lang="en-US" dirty="0"/>
              <a:t>Final review of P802.1CF-D2.0 in preparation of WG ballot</a:t>
            </a:r>
          </a:p>
          <a:p>
            <a:r>
              <a:rPr lang="en-US" dirty="0"/>
              <a:t>P802.1CF-D2.0 WG ballot procedure</a:t>
            </a:r>
          </a:p>
          <a:p>
            <a:r>
              <a:rPr lang="en-US" dirty="0"/>
              <a:t>Pittsburgh OmniRAN interim meeting planning</a:t>
            </a:r>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92500" lnSpcReduction="20000"/>
          </a:bodyPr>
          <a:lstStyle/>
          <a:p>
            <a:r>
              <a:rPr lang="en-US" dirty="0"/>
              <a:t>Minutes</a:t>
            </a:r>
          </a:p>
          <a:p>
            <a:pPr lvl="1"/>
            <a:r>
              <a:rPr lang="en-US" dirty="0">
                <a:hlinkClick r:id="rId2"/>
              </a:rPr>
              <a:t>https://mentor.ieee.org/omniran/dcn/18/omniran-18-0039-00-00TG-apr-3rd-confcall-minutes.docx</a:t>
            </a:r>
            <a:endParaRPr lang="en-US" dirty="0"/>
          </a:p>
          <a:p>
            <a:pPr lvl="2"/>
            <a:r>
              <a:rPr lang="en-US" dirty="0"/>
              <a:t>..</a:t>
            </a:r>
          </a:p>
          <a:p>
            <a:pPr lvl="2"/>
            <a:endParaRPr lang="en-US" dirty="0"/>
          </a:p>
          <a:p>
            <a:r>
              <a:rPr lang="en-US" dirty="0"/>
              <a:t>Reports</a:t>
            </a:r>
          </a:p>
          <a:p>
            <a:pPr lvl="1"/>
            <a:r>
              <a:rPr lang="en-US" dirty="0"/>
              <a:t>..</a:t>
            </a:r>
          </a:p>
          <a:p>
            <a:pPr lvl="1"/>
            <a:endParaRPr lang="en-US" dirty="0"/>
          </a:p>
          <a:p>
            <a:r>
              <a:rPr lang="en-US" dirty="0"/>
              <a:t>Open issues of implementation of remedies to P802.1CF</a:t>
            </a:r>
          </a:p>
          <a:p>
            <a:pPr lvl="1"/>
            <a:r>
              <a:rPr lang="en-US" dirty="0"/>
              <a:t>..</a:t>
            </a:r>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417638"/>
            <a:ext cx="8229600" cy="4830762"/>
          </a:xfrm>
        </p:spPr>
        <p:txBody>
          <a:bodyPr>
            <a:normAutofit/>
          </a:bodyPr>
          <a:lstStyle/>
          <a:p>
            <a:r>
              <a:rPr lang="en-US" dirty="0"/>
              <a:t>Review and completion of documentation of proposed disposition of P802.1CF</a:t>
            </a:r>
          </a:p>
          <a:p>
            <a:pPr lvl="1"/>
            <a:r>
              <a:rPr lang="en-US" dirty="0"/>
              <a:t>..</a:t>
            </a:r>
          </a:p>
          <a:p>
            <a:pPr lvl="1"/>
            <a:endParaRPr lang="en-US" dirty="0"/>
          </a:p>
          <a:p>
            <a:r>
              <a:rPr lang="en-US" dirty="0"/>
              <a:t>Final review of P802.1CF-D2.0 in preparation of WG ballot</a:t>
            </a:r>
          </a:p>
          <a:p>
            <a:pPr lvl="1"/>
            <a:r>
              <a:rPr lang="en-US" dirty="0"/>
              <a:t>..</a:t>
            </a:r>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70000" lnSpcReduction="20000"/>
          </a:bodyPr>
          <a:lstStyle/>
          <a:p>
            <a:r>
              <a:rPr lang="en-US" dirty="0"/>
              <a:t>P802.1CF-D2.0 WG ballot procedure</a:t>
            </a:r>
          </a:p>
          <a:p>
            <a:pPr lvl="1"/>
            <a:r>
              <a:rPr lang="en-US" dirty="0"/>
              <a:t>..</a:t>
            </a:r>
          </a:p>
          <a:p>
            <a:pPr lvl="1"/>
            <a:endParaRPr lang="en-US" dirty="0"/>
          </a:p>
          <a:p>
            <a:pPr lvl="1"/>
            <a:endParaRPr lang="en-US" dirty="0"/>
          </a:p>
          <a:p>
            <a:r>
              <a:rPr lang="en-US" dirty="0"/>
              <a:t>Pittsburgh OmniRAN interim meeting planning</a:t>
            </a:r>
          </a:p>
          <a:p>
            <a:pPr lvl="1"/>
            <a:r>
              <a:rPr lang="en-US" dirty="0"/>
              <a:t>See next two slides</a:t>
            </a:r>
          </a:p>
          <a:p>
            <a:pPr lvl="1"/>
            <a:endParaRPr lang="en-US" dirty="0"/>
          </a:p>
          <a:p>
            <a:r>
              <a:rPr lang="en-US" dirty="0"/>
              <a:t>Next meeting</a:t>
            </a:r>
          </a:p>
          <a:p>
            <a:pPr lvl="1"/>
            <a:r>
              <a:rPr lang="en-US" dirty="0"/>
              <a:t>F2F meeting at Pittsburgh interim starting May 21</a:t>
            </a:r>
            <a:r>
              <a:rPr lang="en-US" baseline="30000" dirty="0"/>
              <a:t>st</a:t>
            </a:r>
            <a:r>
              <a:rPr lang="en-US" dirty="0"/>
              <a:t>, 09:00</a:t>
            </a:r>
          </a:p>
          <a:p>
            <a:pPr lvl="1"/>
            <a:endParaRPr lang="en-US" dirty="0"/>
          </a:p>
          <a:p>
            <a:r>
              <a:rPr lang="en-US" dirty="0" err="1"/>
              <a:t>AoB</a:t>
            </a:r>
            <a:endParaRPr lang="en-US" dirty="0"/>
          </a:p>
          <a:p>
            <a:pPr lvl="1"/>
            <a:r>
              <a:rPr lang="en-US" dirty="0"/>
              <a:t>None</a:t>
            </a:r>
          </a:p>
          <a:p>
            <a:endParaRPr lang="en-US" dirty="0"/>
          </a:p>
          <a:p>
            <a:pPr marL="0" indent="0">
              <a:buNone/>
            </a:pPr>
            <a:r>
              <a:rPr lang="en-US" dirty="0"/>
              <a:t>Adjourned by chair at .. AM ET</a:t>
            </a:r>
          </a:p>
        </p:txBody>
      </p:sp>
    </p:spTree>
    <p:extLst>
      <p:ext uri="{BB962C8B-B14F-4D97-AF65-F5344CB8AC3E}">
        <p14:creationId xmlns:p14="http://schemas.microsoft.com/office/powerpoint/2010/main" val="85633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May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P802.1CQ contributions (Mo, 09:00 – 12:30)</a:t>
            </a:r>
          </a:p>
          <a:p>
            <a:r>
              <a:rPr lang="en-US" dirty="0" err="1"/>
              <a:t>Nendica</a:t>
            </a:r>
            <a:r>
              <a:rPr lang="en-US" dirty="0"/>
              <a:t> related contributions review</a:t>
            </a:r>
          </a:p>
          <a:p>
            <a:r>
              <a:rPr lang="en-US" dirty="0"/>
              <a:t>Result of P802.1CF WG ballot</a:t>
            </a:r>
          </a:p>
          <a:p>
            <a:r>
              <a:rPr lang="en-US" dirty="0"/>
              <a:t>Comment resolution on P802.1CF-D2.0</a:t>
            </a:r>
          </a:p>
          <a:p>
            <a:r>
              <a:rPr lang="en-US" dirty="0"/>
              <a:t>Plan for 802.1CF-D2.1 draft</a:t>
            </a:r>
          </a:p>
          <a:p>
            <a:r>
              <a:rPr lang="en-US" dirty="0"/>
              <a:t>Conference calls until July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69076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May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06078622"/>
              </p:ext>
            </p:extLst>
          </p:nvPr>
        </p:nvGraphicFramePr>
        <p:xfrm>
          <a:off x="457200" y="988828"/>
          <a:ext cx="8305800" cy="5395431"/>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5/21</a:t>
                      </a:r>
                    </a:p>
                  </a:txBody>
                  <a:tcPr marL="0" marR="0" marT="0" marB="0">
                    <a:solidFill>
                      <a:schemeClr val="bg1"/>
                    </a:solidFill>
                  </a:tcPr>
                </a:tc>
                <a:tc>
                  <a:txBody>
                    <a:bodyPr/>
                    <a:lstStyle/>
                    <a:p>
                      <a:pPr algn="ctr"/>
                      <a:r>
                        <a:rPr lang="en-US" sz="1800" dirty="0">
                          <a:solidFill>
                            <a:schemeClr val="tx2"/>
                          </a:solidFill>
                        </a:rPr>
                        <a:t>Tue 5/22</a:t>
                      </a:r>
                    </a:p>
                  </a:txBody>
                  <a:tcPr marL="0" marR="0" marT="0" marB="0">
                    <a:solidFill>
                      <a:schemeClr val="bg1"/>
                    </a:solidFill>
                  </a:tcPr>
                </a:tc>
                <a:tc>
                  <a:txBody>
                    <a:bodyPr/>
                    <a:lstStyle/>
                    <a:p>
                      <a:pPr algn="ctr"/>
                      <a:r>
                        <a:rPr lang="en-US" sz="1800" dirty="0">
                          <a:solidFill>
                            <a:schemeClr val="tx2"/>
                          </a:solidFill>
                        </a:rPr>
                        <a:t>Wed 5/23</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5</a:t>
                      </a:r>
                      <a:r>
                        <a:rPr lang="en-US" sz="1800" dirty="0">
                          <a:solidFill>
                            <a:schemeClr val="tx2"/>
                          </a:solidFill>
                        </a:rPr>
                        <a:t>/24</a:t>
                      </a:r>
                    </a:p>
                  </a:txBody>
                  <a:tcPr marL="0" marR="0" marT="0" marB="0">
                    <a:solidFill>
                      <a:schemeClr val="bg1"/>
                    </a:solidFill>
                  </a:tcPr>
                </a:tc>
                <a:tc>
                  <a:txBody>
                    <a:bodyPr/>
                    <a:lstStyle/>
                    <a:p>
                      <a:pPr algn="ctr"/>
                      <a:r>
                        <a:rPr lang="en-US" sz="1800" dirty="0">
                          <a:solidFill>
                            <a:schemeClr val="tx2"/>
                          </a:solidFill>
                        </a:rPr>
                        <a:t>Fri 5/25</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500" dirty="0"/>
                        <a:t>09:00</a:t>
                      </a:r>
                    </a:p>
                    <a:p>
                      <a:pPr algn="r"/>
                      <a:endParaRPr lang="en-US" sz="1500" dirty="0"/>
                    </a:p>
                    <a:p>
                      <a:pPr algn="r"/>
                      <a:endParaRPr lang="en-US" sz="1500" dirty="0"/>
                    </a:p>
                    <a:p>
                      <a:pPr algn="r"/>
                      <a:r>
                        <a:rPr lang="en-US" sz="1500" dirty="0"/>
                        <a:t>10:30</a:t>
                      </a:r>
                    </a:p>
                  </a:txBody>
                  <a:tcPr marL="0" marR="0" marT="0" marB="0">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no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54102">
                <a:tc>
                  <a:txBody>
                    <a:bodyPr/>
                    <a:lstStyle/>
                    <a:p>
                      <a:pPr algn="r"/>
                      <a:r>
                        <a:rPr lang="en-US" sz="1500" dirty="0"/>
                        <a:t>11:00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tx2">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85725" indent="-85725">
                        <a:buFont typeface="Arial" pitchFamily="34" charset="0"/>
                        <a:buNone/>
                      </a:pPr>
                      <a:endParaRPr lang="en-US" sz="1200" dirty="0"/>
                    </a:p>
                  </a:txBody>
                  <a:tcPr marL="36000" marR="36000" marT="36000" marB="36000">
                    <a:no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182324">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55597">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632298">
                <a:tc>
                  <a:txBody>
                    <a:bodyPr/>
                    <a:lstStyle/>
                    <a:p>
                      <a:pPr algn="r"/>
                      <a:r>
                        <a:rPr lang="en-US" sz="1500" dirty="0"/>
                        <a:t>14:00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endParaRPr lang="en-US"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r>
                        <a:rPr lang="en-US" sz="1200" b="1" dirty="0"/>
                        <a:t>OmniRAN closing</a:t>
                      </a:r>
                    </a:p>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39904">
                <a:tc>
                  <a:txBody>
                    <a:bodyPr/>
                    <a:lstStyle/>
                    <a:p>
                      <a:pPr algn="r"/>
                      <a:r>
                        <a:rPr lang="en-US" sz="1500" dirty="0"/>
                        <a:t>16:00</a:t>
                      </a:r>
                    </a:p>
                    <a:p>
                      <a:pPr algn="r"/>
                      <a:endParaRPr lang="en-US" sz="1500" dirty="0"/>
                    </a:p>
                    <a:p>
                      <a:pPr algn="r"/>
                      <a:endParaRPr lang="en-US" sz="1500" dirty="0"/>
                    </a:p>
                    <a:p>
                      <a:pPr algn="r"/>
                      <a:r>
                        <a:rPr lang="en-US" sz="1500" dirty="0"/>
                        <a:t>17:30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0">
                <a:tc rowSpan="2">
                  <a:txBody>
                    <a:bodyPr/>
                    <a:lstStyle/>
                    <a:p>
                      <a:pPr algn="r"/>
                      <a:endParaRPr lang="en-US" sz="1500" dirty="0"/>
                    </a:p>
                  </a:txBody>
                  <a:tcPr marL="0" marR="0" marT="0" marB="0" anchor="b">
                    <a:solidFill>
                      <a:schemeClr val="accent1">
                        <a:lumMod val="20000"/>
                        <a:lumOff val="8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4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no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18232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61086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Friday, April 13</a:t>
            </a:r>
            <a:r>
              <a:rPr lang="en-GB" baseline="30000" dirty="0"/>
              <a:t>th</a:t>
            </a:r>
            <a:r>
              <a:rPr lang="en-GB" dirty="0"/>
              <a:t> </a:t>
            </a:r>
            <a:r>
              <a:rPr lang="en-US" dirty="0"/>
              <a:t>, 2018 at 09:30-11:00am ET</a:t>
            </a:r>
          </a:p>
          <a:p>
            <a:endParaRPr lang="en-US" dirty="0"/>
          </a:p>
          <a:p>
            <a:r>
              <a:rPr lang="en-US" dirty="0"/>
              <a:t>Join WebEx meeting</a:t>
            </a:r>
          </a:p>
          <a:p>
            <a:pPr lvl="1"/>
            <a:r>
              <a:rPr lang="en-US" dirty="0">
                <a:hlinkClick r:id="rId3"/>
              </a:rPr>
              <a:t>https://nokiameetings.webex.com/nokiameetings/j.php?MTID=m7e29002991673448b57f77d55ab00d6d</a:t>
            </a:r>
            <a:endParaRPr lang="en-US" dirty="0"/>
          </a:p>
          <a:p>
            <a:pPr lvl="1"/>
            <a:r>
              <a:rPr lang="en-US" dirty="0"/>
              <a:t>Meeting number: 958 260 573</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958 260 573</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77500" lnSpcReduction="20000"/>
          </a:bodyPr>
          <a:lstStyle/>
          <a:p>
            <a:r>
              <a:rPr lang="en-US" dirty="0"/>
              <a:t>Minutes</a:t>
            </a:r>
          </a:p>
          <a:p>
            <a:r>
              <a:rPr lang="en-US" dirty="0"/>
              <a:t>Reports</a:t>
            </a:r>
          </a:p>
          <a:p>
            <a:r>
              <a:rPr lang="en-US" dirty="0"/>
              <a:t>Open issues of implementation of remedies to P802.1CF</a:t>
            </a:r>
          </a:p>
          <a:p>
            <a:r>
              <a:rPr lang="en-US" dirty="0"/>
              <a:t>Review and completion of documentation of proposed disposition of P802.1CF</a:t>
            </a:r>
          </a:p>
          <a:p>
            <a:r>
              <a:rPr lang="en-US" dirty="0"/>
              <a:t>Final review of P802.1CF-D2.0 in preparation of WG ballot</a:t>
            </a:r>
          </a:p>
          <a:p>
            <a:r>
              <a:rPr lang="en-US" dirty="0"/>
              <a:t>P802.1CF-D2.0 WG ballot procedure</a:t>
            </a:r>
          </a:p>
          <a:p>
            <a:r>
              <a:rPr lang="en-US" dirty="0"/>
              <a:t>Pittsburgh OmniRAN interim meeting planning</a:t>
            </a:r>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60901552"/>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2537</TotalTime>
  <Words>1107</Words>
  <Application>Microsoft Office PowerPoint</Application>
  <PresentationFormat>On-screen Show (4:3)</PresentationFormat>
  <Paragraphs>176</Paragraphs>
  <Slides>15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Helvetica</vt:lpstr>
      <vt:lpstr>Times</vt:lpstr>
      <vt:lpstr>Times New Roman</vt:lpstr>
      <vt:lpstr>Template</vt:lpstr>
      <vt:lpstr>IEEE 802.1 OmniRAN TG April 13th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Agenda proposal for May 2018 F2F</vt:lpstr>
      <vt:lpstr>May 2018 Agenda Graphics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432</cp:revision>
  <cp:lastPrinted>1998-02-10T13:28:06Z</cp:lastPrinted>
  <dcterms:created xsi:type="dcterms:W3CDTF">2011-12-30T17:06:23Z</dcterms:created>
  <dcterms:modified xsi:type="dcterms:W3CDTF">2018-04-12T20:36:44Z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