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8" r:id="rId4"/>
    <p:sldId id="258" r:id="rId5"/>
    <p:sldId id="266" r:id="rId6"/>
    <p:sldId id="267" r:id="rId7"/>
    <p:sldId id="259" r:id="rId8"/>
    <p:sldId id="260" r:id="rId9"/>
    <p:sldId id="269" r:id="rId10"/>
    <p:sldId id="261" r:id="rId11"/>
    <p:sldId id="262" r:id="rId12"/>
    <p:sldId id="265" r:id="rId13"/>
    <p:sldId id="263" r:id="rId14"/>
    <p:sldId id="264"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29"/>
    <p:restoredTop sz="84122"/>
  </p:normalViewPr>
  <p:slideViewPr>
    <p:cSldViewPr snapToGrid="0" snapToObjects="1">
      <p:cViewPr varScale="1">
        <p:scale>
          <a:sx n="226" d="100"/>
          <a:sy n="226" d="100"/>
        </p:scale>
        <p:origin x="27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E3D5DC-2F92-A942-BF57-BDDF7A31657E}" type="datetimeFigureOut">
              <a:rPr lang="es-ES" smtClean="0"/>
              <a:t>21/5/18</a:t>
            </a:fld>
            <a:endParaRPr lang="es-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F526E-B55B-6B43-9D85-6AE06EB13470}" type="slidenum">
              <a:rPr lang="es-ES" smtClean="0"/>
              <a:t>‹#›</a:t>
            </a:fld>
            <a:endParaRPr lang="es-ES"/>
          </a:p>
        </p:txBody>
      </p:sp>
    </p:spTree>
    <p:extLst>
      <p:ext uri="{BB962C8B-B14F-4D97-AF65-F5344CB8AC3E}">
        <p14:creationId xmlns:p14="http://schemas.microsoft.com/office/powerpoint/2010/main" val="3769550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AC1F526E-B55B-6B43-9D85-6AE06EB13470}" type="slidenum">
              <a:rPr lang="es-ES" smtClean="0"/>
              <a:t>6</a:t>
            </a:fld>
            <a:endParaRPr lang="es-ES"/>
          </a:p>
        </p:txBody>
      </p:sp>
    </p:spTree>
    <p:extLst>
      <p:ext uri="{BB962C8B-B14F-4D97-AF65-F5344CB8AC3E}">
        <p14:creationId xmlns:p14="http://schemas.microsoft.com/office/powerpoint/2010/main" val="117942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GB" sz="1600" b="1" dirty="0"/>
              <a:t>Possibly it will not work in WLAN, needs to be done in pre-association, you may not need to be associated</a:t>
            </a:r>
          </a:p>
          <a:p>
            <a:pPr lvl="2"/>
            <a:r>
              <a:rPr lang="en-GB" sz="1600" b="1" dirty="0"/>
              <a:t>Security issues analysis needs to be done, need to have a mechanism working for wireless</a:t>
            </a:r>
          </a:p>
          <a:p>
            <a:pPr lvl="2"/>
            <a:endParaRPr lang="en-GB" sz="1600" b="1" dirty="0"/>
          </a:p>
          <a:p>
            <a:pPr lvl="2"/>
            <a:endParaRPr lang="en-GB" sz="1600" b="1" dirty="0"/>
          </a:p>
          <a:p>
            <a:pPr lvl="2"/>
            <a:r>
              <a:rPr lang="en-GB" sz="1600" b="1" dirty="0"/>
              <a:t>Use of broadcast address (</a:t>
            </a:r>
            <a:r>
              <a:rPr lang="en-GB" sz="1600" b="1" dirty="0" err="1"/>
              <a:t>ff:ff:ff:ff:ff:ff</a:t>
            </a:r>
            <a:r>
              <a:rPr lang="en-GB" sz="1600" b="1" dirty="0"/>
              <a:t>). </a:t>
            </a:r>
            <a:r>
              <a:rPr lang="en-GB" sz="1600" dirty="0"/>
              <a:t>This solution will cause the network to flood unnecessary messages, since all stations in the LAN will receive the message. </a:t>
            </a:r>
          </a:p>
          <a:p>
            <a:pPr lvl="2"/>
            <a:r>
              <a:rPr lang="en-GB" sz="1600" b="1" dirty="0"/>
              <a:t>Unicast to the MAC address claimed. </a:t>
            </a:r>
            <a:r>
              <a:rPr lang="en-GB" sz="1600" dirty="0"/>
              <a:t>A message is sent in unicast to the address to be claimed.</a:t>
            </a:r>
            <a:r>
              <a:rPr lang="en-GB" sz="1000" dirty="0"/>
              <a:t>  </a:t>
            </a:r>
            <a:r>
              <a:rPr lang="en-GB" sz="1600" dirty="0"/>
              <a:t> In this case the stations receiving the message (with a duplicate address) will answer and the duplication will be detected. </a:t>
            </a:r>
          </a:p>
          <a:p>
            <a:pPr lvl="2"/>
            <a:r>
              <a:rPr lang="en-GB" sz="1600" b="1" dirty="0"/>
              <a:t>Use of a multicast group</a:t>
            </a:r>
            <a:r>
              <a:rPr lang="en-GB" sz="1600" dirty="0"/>
              <a:t>, such as the one used for the solicited multicast in IPv6. When a station self-assigns a MAC address, then it joins a multicast group such as the 33:33:xx:xx:xx:xx, where the last 4 bytes correspond to the last 4 bytes of the self-assigned MAC address.</a:t>
            </a:r>
            <a:r>
              <a:rPr lang="en-GB" sz="1000" dirty="0"/>
              <a:t> </a:t>
            </a:r>
            <a:endParaRPr lang="es-ES" dirty="0"/>
          </a:p>
        </p:txBody>
      </p:sp>
      <p:sp>
        <p:nvSpPr>
          <p:cNvPr id="4" name="Slide Number Placeholder 3"/>
          <p:cNvSpPr>
            <a:spLocks noGrp="1"/>
          </p:cNvSpPr>
          <p:nvPr>
            <p:ph type="sldNum" sz="quarter" idx="10"/>
          </p:nvPr>
        </p:nvSpPr>
        <p:spPr/>
        <p:txBody>
          <a:bodyPr/>
          <a:lstStyle/>
          <a:p>
            <a:fld id="{AC1F526E-B55B-6B43-9D85-6AE06EB13470}" type="slidenum">
              <a:rPr lang="es-ES" smtClean="0"/>
              <a:t>7</a:t>
            </a:fld>
            <a:endParaRPr lang="es-ES"/>
          </a:p>
        </p:txBody>
      </p:sp>
    </p:spTree>
    <p:extLst>
      <p:ext uri="{BB962C8B-B14F-4D97-AF65-F5344CB8AC3E}">
        <p14:creationId xmlns:p14="http://schemas.microsoft.com/office/powerpoint/2010/main" val="1870343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a:t>Adding</a:t>
            </a:r>
            <a:r>
              <a:rPr lang="es-ES" dirty="0"/>
              <a:t> </a:t>
            </a:r>
            <a:r>
              <a:rPr lang="es-ES" dirty="0" err="1"/>
              <a:t>advertisement</a:t>
            </a:r>
            <a:r>
              <a:rPr lang="es-ES" dirty="0"/>
              <a:t> </a:t>
            </a:r>
            <a:r>
              <a:rPr lang="es-ES" dirty="0" err="1"/>
              <a:t>for</a:t>
            </a:r>
            <a:r>
              <a:rPr lang="es-ES" dirty="0"/>
              <a:t> Wireless, </a:t>
            </a:r>
            <a:r>
              <a:rPr lang="es-ES" dirty="0" err="1"/>
              <a:t>maybe</a:t>
            </a:r>
            <a:r>
              <a:rPr lang="es-ES" dirty="0"/>
              <a:t> </a:t>
            </a:r>
            <a:r>
              <a:rPr lang="es-ES" dirty="0" err="1"/>
              <a:t>multiple</a:t>
            </a:r>
            <a:r>
              <a:rPr lang="es-ES" dirty="0"/>
              <a:t> </a:t>
            </a:r>
            <a:r>
              <a:rPr lang="es-ES" dirty="0" err="1"/>
              <a:t>mechanisms,specific</a:t>
            </a:r>
            <a:r>
              <a:rPr lang="es-ES" dirty="0"/>
              <a:t> </a:t>
            </a:r>
            <a:r>
              <a:rPr lang="es-ES" dirty="0" err="1"/>
              <a:t>one</a:t>
            </a:r>
            <a:r>
              <a:rPr lang="es-ES" dirty="0"/>
              <a:t> per </a:t>
            </a:r>
            <a:r>
              <a:rPr lang="es-ES" dirty="0" err="1"/>
              <a:t>technology</a:t>
            </a:r>
            <a:endParaRPr lang="es-ES" dirty="0"/>
          </a:p>
          <a:p>
            <a:endParaRPr lang="es-ES" dirty="0"/>
          </a:p>
        </p:txBody>
      </p:sp>
      <p:sp>
        <p:nvSpPr>
          <p:cNvPr id="4" name="Slide Number Placeholder 3"/>
          <p:cNvSpPr>
            <a:spLocks noGrp="1"/>
          </p:cNvSpPr>
          <p:nvPr>
            <p:ph type="sldNum" sz="quarter" idx="10"/>
          </p:nvPr>
        </p:nvSpPr>
        <p:spPr/>
        <p:txBody>
          <a:bodyPr/>
          <a:lstStyle/>
          <a:p>
            <a:fld id="{AC1F526E-B55B-6B43-9D85-6AE06EB13470}" type="slidenum">
              <a:rPr lang="es-ES" smtClean="0"/>
              <a:t>14</a:t>
            </a:fld>
            <a:endParaRPr lang="es-ES"/>
          </a:p>
        </p:txBody>
      </p:sp>
    </p:spTree>
    <p:extLst>
      <p:ext uri="{BB962C8B-B14F-4D97-AF65-F5344CB8AC3E}">
        <p14:creationId xmlns:p14="http://schemas.microsoft.com/office/powerpoint/2010/main" val="1830039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10"/>
          </p:nvPr>
        </p:nvSpPr>
        <p:spPr/>
        <p:txBody>
          <a:bodyPr/>
          <a:lstStyle/>
          <a:p>
            <a:fld id="{AC1F526E-B55B-6B43-9D85-6AE06EB13470}" type="slidenum">
              <a:rPr lang="es-ES" smtClean="0"/>
              <a:t>15</a:t>
            </a:fld>
            <a:endParaRPr lang="es-ES"/>
          </a:p>
        </p:txBody>
      </p:sp>
    </p:spTree>
    <p:extLst>
      <p:ext uri="{BB962C8B-B14F-4D97-AF65-F5344CB8AC3E}">
        <p14:creationId xmlns:p14="http://schemas.microsoft.com/office/powerpoint/2010/main" val="4122273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A4AA1D4-E790-ED44-BE52-4A71B269E585}" type="datetimeFigureOut">
              <a:rPr lang="en-US" smtClean="0"/>
              <a:t>5/21/18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598797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4AA1D4-E790-ED44-BE52-4A71B269E585}" type="datetimeFigureOut">
              <a:rPr lang="en-US" smtClean="0"/>
              <a:t>5/21/18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053086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4AA1D4-E790-ED44-BE52-4A71B269E585}" type="datetimeFigureOut">
              <a:rPr lang="en-US" smtClean="0"/>
              <a:t>5/21/18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81499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4AA1D4-E790-ED44-BE52-4A71B269E585}" type="datetimeFigureOut">
              <a:rPr lang="en-US" smtClean="0"/>
              <a:t>5/21/18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66941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4AA1D4-E790-ED44-BE52-4A71B269E585}" type="datetimeFigureOut">
              <a:rPr lang="en-US" smtClean="0"/>
              <a:t>5/21/18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03528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4AA1D4-E790-ED44-BE52-4A71B269E585}" type="datetimeFigureOut">
              <a:rPr lang="en-US" smtClean="0"/>
              <a:t>5/21/18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117125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4AA1D4-E790-ED44-BE52-4A71B269E585}" type="datetimeFigureOut">
              <a:rPr lang="en-US" smtClean="0"/>
              <a:t>5/21/18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7997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4AA1D4-E790-ED44-BE52-4A71B269E585}" type="datetimeFigureOut">
              <a:rPr lang="en-US" smtClean="0"/>
              <a:t>5/21/18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2041370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AA1D4-E790-ED44-BE52-4A71B269E585}" type="datetimeFigureOut">
              <a:rPr lang="en-US" smtClean="0"/>
              <a:t>5/21/18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1114492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AA1D4-E790-ED44-BE52-4A71B269E585}" type="datetimeFigureOut">
              <a:rPr lang="en-US" smtClean="0"/>
              <a:t>5/21/18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926658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AA1D4-E790-ED44-BE52-4A71B269E585}" type="datetimeFigureOut">
              <a:rPr lang="en-US" smtClean="0"/>
              <a:t>5/21/18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3A8A8A-E1D9-8B43-9823-2E305F07472F}" type="slidenum">
              <a:rPr lang="en-US" smtClean="0"/>
              <a:t>‹#›</a:t>
            </a:fld>
            <a:endParaRPr lang="en-US"/>
          </a:p>
        </p:txBody>
      </p:sp>
    </p:spTree>
    <p:extLst>
      <p:ext uri="{BB962C8B-B14F-4D97-AF65-F5344CB8AC3E}">
        <p14:creationId xmlns:p14="http://schemas.microsoft.com/office/powerpoint/2010/main" val="793917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AA1D4-E790-ED44-BE52-4A71B269E585}" type="datetimeFigureOut">
              <a:rPr lang="en-US" smtClean="0"/>
              <a:t>5/21/18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3A8A8A-E1D9-8B43-9823-2E305F07472F}" type="slidenum">
              <a:rPr lang="en-US" smtClean="0"/>
              <a:t>‹#›</a:t>
            </a:fld>
            <a:endParaRPr lang="en-US"/>
          </a:p>
        </p:txBody>
      </p:sp>
    </p:spTree>
    <p:extLst>
      <p:ext uri="{BB962C8B-B14F-4D97-AF65-F5344CB8AC3E}">
        <p14:creationId xmlns:p14="http://schemas.microsoft.com/office/powerpoint/2010/main" val="100908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obert.gazda@interdigital.com" TargetMode="External"/><Relationship Id="rId2" Type="http://schemas.openxmlformats.org/officeDocument/2006/relationships/hyperlink" Target="mailto:aoliva@it.uc3m.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Proposal for IEEE 802.1CQ-LAAP</a:t>
            </a:r>
          </a:p>
        </p:txBody>
      </p:sp>
      <p:sp>
        <p:nvSpPr>
          <p:cNvPr id="3" name="Subtitle 2"/>
          <p:cNvSpPr>
            <a:spLocks noGrp="1"/>
          </p:cNvSpPr>
          <p:nvPr>
            <p:ph type="subTitle" idx="1"/>
          </p:nvPr>
        </p:nvSpPr>
        <p:spPr/>
        <p:txBody>
          <a:bodyPr>
            <a:normAutofit lnSpcReduction="10000"/>
          </a:bodyPr>
          <a:lstStyle/>
          <a:p>
            <a:r>
              <a:rPr lang="en-US" dirty="0"/>
              <a:t>Antonio de la Oliva (UC3M, IDCC)</a:t>
            </a:r>
          </a:p>
          <a:p>
            <a:r>
              <a:rPr lang="en-US" dirty="0">
                <a:hlinkClick r:id="rId2"/>
              </a:rPr>
              <a:t>aoliva@it.uc3m.es</a:t>
            </a:r>
            <a:endParaRPr lang="en-US" dirty="0"/>
          </a:p>
          <a:p>
            <a:r>
              <a:rPr lang="en-US" dirty="0"/>
              <a:t>Robert </a:t>
            </a:r>
            <a:r>
              <a:rPr lang="en-US" dirty="0" err="1"/>
              <a:t>Gazda</a:t>
            </a:r>
            <a:r>
              <a:rPr lang="en-US" dirty="0"/>
              <a:t> (IDCC)</a:t>
            </a:r>
          </a:p>
          <a:p>
            <a:r>
              <a:rPr lang="en-US" dirty="0">
                <a:hlinkClick r:id="rId3"/>
              </a:rPr>
              <a:t>robert.gazda@interdigital.com</a:t>
            </a:r>
            <a:endParaRPr lang="en-US"/>
          </a:p>
          <a:p>
            <a:endParaRPr lang="en-US"/>
          </a:p>
        </p:txBody>
      </p:sp>
    </p:spTree>
    <p:extLst>
      <p:ext uri="{BB962C8B-B14F-4D97-AF65-F5344CB8AC3E}">
        <p14:creationId xmlns:p14="http://schemas.microsoft.com/office/powerpoint/2010/main" val="1763091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a:t>
            </a:r>
          </a:p>
        </p:txBody>
      </p:sp>
      <p:sp>
        <p:nvSpPr>
          <p:cNvPr id="3" name="Content Placeholder 2"/>
          <p:cNvSpPr>
            <a:spLocks noGrp="1"/>
          </p:cNvSpPr>
          <p:nvPr>
            <p:ph idx="1"/>
          </p:nvPr>
        </p:nvSpPr>
        <p:spPr/>
        <p:txBody>
          <a:bodyPr/>
          <a:lstStyle/>
          <a:p>
            <a:r>
              <a:rPr lang="en-US" dirty="0"/>
              <a:t>In order to request a pull of MAC addresses the station requires to know the address of the Server/Proxy to request the addresses</a:t>
            </a:r>
          </a:p>
          <a:p>
            <a:r>
              <a:rPr lang="en-US" dirty="0"/>
              <a:t>An advertisement message is required:</a:t>
            </a:r>
          </a:p>
          <a:p>
            <a:endParaRPr lang="en-US" dirty="0"/>
          </a:p>
          <a:p>
            <a:endParaRPr lang="en-US" dirty="0"/>
          </a:p>
          <a:p>
            <a:endParaRPr lang="en-US" dirty="0"/>
          </a:p>
          <a:p>
            <a:endParaRPr lang="en-US" dirty="0"/>
          </a:p>
          <a:p>
            <a:r>
              <a:rPr lang="en-US" dirty="0"/>
              <a:t>Encapsulation can be done through LLDP or SNAP/LLC</a:t>
            </a:r>
          </a:p>
        </p:txBody>
      </p:sp>
      <p:pic>
        <p:nvPicPr>
          <p:cNvPr id="4" name="Picture 3"/>
          <p:cNvPicPr/>
          <p:nvPr/>
        </p:nvPicPr>
        <p:blipFill>
          <a:blip r:embed="rId2"/>
          <a:stretch>
            <a:fillRect/>
          </a:stretch>
        </p:blipFill>
        <p:spPr>
          <a:xfrm>
            <a:off x="940435" y="3726339"/>
            <a:ext cx="10060940" cy="1288574"/>
          </a:xfrm>
          <a:prstGeom prst="rect">
            <a:avLst/>
          </a:prstGeom>
        </p:spPr>
      </p:pic>
    </p:spTree>
    <p:extLst>
      <p:ext uri="{BB962C8B-B14F-4D97-AF65-F5344CB8AC3E}">
        <p14:creationId xmlns:p14="http://schemas.microsoft.com/office/powerpoint/2010/main" val="79123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 Procedure</a:t>
            </a:r>
          </a:p>
        </p:txBody>
      </p:sp>
      <p:sp>
        <p:nvSpPr>
          <p:cNvPr id="3" name="Content Placeholder 2"/>
          <p:cNvSpPr>
            <a:spLocks noGrp="1"/>
          </p:cNvSpPr>
          <p:nvPr>
            <p:ph idx="1"/>
          </p:nvPr>
        </p:nvSpPr>
        <p:spPr>
          <a:xfrm>
            <a:off x="838200" y="1825625"/>
            <a:ext cx="5676900" cy="4351338"/>
          </a:xfrm>
        </p:spPr>
        <p:txBody>
          <a:bodyPr>
            <a:normAutofit fontScale="85000" lnSpcReduction="20000"/>
          </a:bodyPr>
          <a:lstStyle/>
          <a:p>
            <a:r>
              <a:rPr lang="en-US" dirty="0"/>
              <a:t>Once the LAAP Server/Proxy has been identified the procedure shown is followed:</a:t>
            </a:r>
          </a:p>
          <a:p>
            <a:pPr lvl="1"/>
            <a:r>
              <a:rPr lang="en-GB" dirty="0"/>
              <a:t>Solicit: A client sends a Solicit message to locate servers.</a:t>
            </a:r>
            <a:r>
              <a:rPr lang="en-GB" sz="1200" dirty="0"/>
              <a:t>  </a:t>
            </a:r>
            <a:endParaRPr lang="en-GB" dirty="0"/>
          </a:p>
          <a:p>
            <a:pPr lvl="1"/>
            <a:r>
              <a:rPr lang="en-GB" dirty="0"/>
              <a:t>Advertise: A server sends an Advertise message to indicate that it is available for LAAP service, in response to a Solicit message received from a client.</a:t>
            </a:r>
          </a:p>
          <a:p>
            <a:pPr lvl="1"/>
            <a:r>
              <a:rPr lang="en-GB" dirty="0"/>
              <a:t>Request: A client sends a Request message to request MAC address assignment.</a:t>
            </a:r>
          </a:p>
          <a:p>
            <a:pPr lvl="1"/>
            <a:r>
              <a:rPr lang="en-GB" dirty="0"/>
              <a:t>Confirm: A client sends a Confirm message to any available server to determine whether the addresses it was assigned are still appropriate to the link to which the client is connected.</a:t>
            </a:r>
          </a:p>
          <a:p>
            <a:r>
              <a:rPr lang="en-GB" dirty="0"/>
              <a:t>We should follow DHCP guidelines, that are proven and well tested</a:t>
            </a:r>
          </a:p>
        </p:txBody>
      </p:sp>
      <p:pic>
        <p:nvPicPr>
          <p:cNvPr id="4" name="Picture 3"/>
          <p:cNvPicPr/>
          <p:nvPr/>
        </p:nvPicPr>
        <p:blipFill>
          <a:blip r:embed="rId2"/>
          <a:stretch>
            <a:fillRect/>
          </a:stretch>
        </p:blipFill>
        <p:spPr>
          <a:xfrm>
            <a:off x="6804977" y="1825625"/>
            <a:ext cx="5067935" cy="4475163"/>
          </a:xfrm>
          <a:prstGeom prst="rect">
            <a:avLst/>
          </a:prstGeom>
        </p:spPr>
      </p:pic>
    </p:spTree>
    <p:extLst>
      <p:ext uri="{BB962C8B-B14F-4D97-AF65-F5344CB8AC3E}">
        <p14:creationId xmlns:p14="http://schemas.microsoft.com/office/powerpoint/2010/main" val="170307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 Procedure</a:t>
            </a:r>
          </a:p>
        </p:txBody>
      </p:sp>
      <p:sp>
        <p:nvSpPr>
          <p:cNvPr id="3" name="Content Placeholder 2"/>
          <p:cNvSpPr>
            <a:spLocks noGrp="1"/>
          </p:cNvSpPr>
          <p:nvPr>
            <p:ph idx="1"/>
          </p:nvPr>
        </p:nvSpPr>
        <p:spPr>
          <a:xfrm>
            <a:off x="838200" y="1825624"/>
            <a:ext cx="10515600" cy="4906645"/>
          </a:xfrm>
        </p:spPr>
        <p:txBody>
          <a:bodyPr>
            <a:normAutofit fontScale="47500" lnSpcReduction="20000"/>
          </a:bodyPr>
          <a:lstStyle/>
          <a:p>
            <a:pPr lvl="0"/>
            <a:r>
              <a:rPr lang="en-GB" sz="5100" dirty="0"/>
              <a:t>We should think on adding the following functionality to the LAAP server</a:t>
            </a:r>
          </a:p>
          <a:p>
            <a:pPr lvl="1"/>
            <a:r>
              <a:rPr lang="en-GB" sz="3600" dirty="0"/>
              <a:t>Renew: A client sends a Renew message to the server that originally provided the client's addresses and configuration parameters to extend the lifetimes on the addresses assigned to the client.</a:t>
            </a:r>
          </a:p>
          <a:p>
            <a:pPr lvl="1"/>
            <a:r>
              <a:rPr lang="en-GB" sz="3600" dirty="0"/>
              <a:t>Rebind: A client sends a Rebind message to any available server to extend the lifetimes on the addresses assigned to the client; this message is sent after a client receives no response to a Renew message.</a:t>
            </a:r>
          </a:p>
          <a:p>
            <a:pPr lvl="1"/>
            <a:r>
              <a:rPr lang="en-GB" sz="3600" dirty="0"/>
              <a:t>Reply: A server sends a Reply message containing assigned addresses and configuration parameters in response to a Solicit, Request, Renew, Rebind message received from a client.  A server sends a Reply message in response to a Confirm message confirming or denying that the addresses assigned to the client are appropriate to the link to which the client is connected.  A server sends a Reply message to acknowledge receipt of a Release or Decline message.</a:t>
            </a:r>
          </a:p>
          <a:p>
            <a:pPr lvl="1"/>
            <a:r>
              <a:rPr lang="en-GB" sz="3600" dirty="0"/>
              <a:t>Release: A client sends a Release message to the server that assigned addresses to the client to indicate that the client will no longer use one or more of the assigned addresses.</a:t>
            </a:r>
          </a:p>
          <a:p>
            <a:pPr lvl="1"/>
            <a:r>
              <a:rPr lang="en-GB" sz="3600" dirty="0"/>
              <a:t>Decline: A client sends a Decline message to a server to indicate that the client has determined that one or more addresses assigned by the server are already in use on the link to which the client is connected.</a:t>
            </a:r>
          </a:p>
          <a:p>
            <a:pPr lvl="1"/>
            <a:r>
              <a:rPr lang="en-GB" sz="3600" dirty="0"/>
              <a:t>Reconfigure: A server sends a Reconfigure message to a client to inform the client that the server has new or updated configuration parameters, and that the client is to initiate a Renew/Reply transaction with the server in order to receive the updated information.</a:t>
            </a:r>
          </a:p>
          <a:p>
            <a:endParaRPr lang="en-US" dirty="0"/>
          </a:p>
        </p:txBody>
      </p:sp>
    </p:spTree>
    <p:extLst>
      <p:ext uri="{BB962C8B-B14F-4D97-AF65-F5344CB8AC3E}">
        <p14:creationId xmlns:p14="http://schemas.microsoft.com/office/powerpoint/2010/main" val="771234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 based assignment: Addressing</a:t>
            </a:r>
          </a:p>
        </p:txBody>
      </p:sp>
      <p:sp>
        <p:nvSpPr>
          <p:cNvPr id="3" name="Content Placeholder 2"/>
          <p:cNvSpPr>
            <a:spLocks noGrp="1"/>
          </p:cNvSpPr>
          <p:nvPr>
            <p:ph idx="1"/>
          </p:nvPr>
        </p:nvSpPr>
        <p:spPr/>
        <p:txBody>
          <a:bodyPr>
            <a:normAutofit fontScale="92500" lnSpcReduction="20000"/>
          </a:bodyPr>
          <a:lstStyle/>
          <a:p>
            <a:r>
              <a:rPr lang="en-GB" dirty="0"/>
              <a:t>For all messages exchanged with the Server, the following rules should apply:</a:t>
            </a:r>
          </a:p>
          <a:p>
            <a:pPr lvl="1"/>
            <a:r>
              <a:rPr lang="en-GB" dirty="0"/>
              <a:t>Destination address must be chosen between the one received in a Server/Proxy LLDP TLV or a well known address defined in the standard. This well-known address can be, for example, the address 33:33:00:00:01:02, which corresponds to the multicast MAC address mapping of the IPv6 address ff02::1:2 (all DHCPv6 agents). In this way, a LAAP server can be collocated with a DHCPv6 server.</a:t>
            </a:r>
          </a:p>
          <a:p>
            <a:pPr lvl="1"/>
            <a:r>
              <a:rPr lang="en-GB" dirty="0"/>
              <a:t>Source Address: The station must use a randomised address following the policy as defined with the Claiming Address Space TLV.</a:t>
            </a:r>
          </a:p>
          <a:p>
            <a:pPr lvl="0"/>
            <a:r>
              <a:rPr lang="en-GB" dirty="0"/>
              <a:t>Messages can be encapsulated following:</a:t>
            </a:r>
          </a:p>
          <a:p>
            <a:pPr lvl="1"/>
            <a:r>
              <a:rPr lang="en-GB" dirty="0"/>
              <a:t>Extend LLDP TLVs to provide the functionality. This has the drawback that standard LLDP is not forwarded by bridges, hence we will need to use any of the extensions defined that support this.</a:t>
            </a:r>
          </a:p>
          <a:p>
            <a:pPr lvl="1"/>
            <a:r>
              <a:rPr lang="en-GB" dirty="0"/>
              <a:t>Definition of new LLC/SNAP protocol.</a:t>
            </a:r>
          </a:p>
          <a:p>
            <a:pPr lvl="1"/>
            <a:r>
              <a:rPr lang="en-GB" dirty="0"/>
              <a:t>Use of Edge Control Protocol (ECP), as defined in IEEE 802.1Q. </a:t>
            </a:r>
          </a:p>
          <a:p>
            <a:endParaRPr lang="en-US" dirty="0"/>
          </a:p>
        </p:txBody>
      </p:sp>
    </p:spTree>
    <p:extLst>
      <p:ext uri="{BB962C8B-B14F-4D97-AF65-F5344CB8AC3E}">
        <p14:creationId xmlns:p14="http://schemas.microsoft.com/office/powerpoint/2010/main" val="2069923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Advertisement of IEEE 802.1CQ use in the network</a:t>
            </a:r>
          </a:p>
        </p:txBody>
      </p:sp>
      <p:sp>
        <p:nvSpPr>
          <p:cNvPr id="3" name="Content Placeholder 2"/>
          <p:cNvSpPr>
            <a:spLocks noGrp="1"/>
          </p:cNvSpPr>
          <p:nvPr>
            <p:ph idx="1"/>
          </p:nvPr>
        </p:nvSpPr>
        <p:spPr/>
        <p:txBody>
          <a:bodyPr/>
          <a:lstStyle/>
          <a:p>
            <a:r>
              <a:rPr lang="en-US" dirty="0"/>
              <a:t>The network should advertise it is using LAAP</a:t>
            </a:r>
          </a:p>
          <a:p>
            <a:r>
              <a:rPr lang="en-US" dirty="0"/>
              <a:t>This can be done extending LLDP System Capabilities TLV (802.1AB)</a:t>
            </a:r>
          </a:p>
        </p:txBody>
      </p:sp>
      <p:pic>
        <p:nvPicPr>
          <p:cNvPr id="4" name="Picture 3"/>
          <p:cNvPicPr/>
          <p:nvPr/>
        </p:nvPicPr>
        <p:blipFill>
          <a:blip r:embed="rId3"/>
          <a:stretch>
            <a:fillRect/>
          </a:stretch>
        </p:blipFill>
        <p:spPr>
          <a:xfrm>
            <a:off x="7927975" y="2894013"/>
            <a:ext cx="3937000" cy="36703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634056351"/>
              </p:ext>
            </p:extLst>
          </p:nvPr>
        </p:nvGraphicFramePr>
        <p:xfrm>
          <a:off x="838200" y="3645694"/>
          <a:ext cx="6099809" cy="949166"/>
        </p:xfrm>
        <a:graphic>
          <a:graphicData uri="http://schemas.openxmlformats.org/drawingml/2006/table">
            <a:tbl>
              <a:tblPr firstRow="1" firstCol="1" bandRow="1">
                <a:tableStyleId>{5C22544A-7EE6-4342-B048-85BDC9FD1C3A}</a:tableStyleId>
              </a:tblPr>
              <a:tblGrid>
                <a:gridCol w="2033030">
                  <a:extLst>
                    <a:ext uri="{9D8B030D-6E8A-4147-A177-3AD203B41FA5}">
                      <a16:colId xmlns:a16="http://schemas.microsoft.com/office/drawing/2014/main" val="20000"/>
                    </a:ext>
                  </a:extLst>
                </a:gridCol>
                <a:gridCol w="2033030">
                  <a:extLst>
                    <a:ext uri="{9D8B030D-6E8A-4147-A177-3AD203B41FA5}">
                      <a16:colId xmlns:a16="http://schemas.microsoft.com/office/drawing/2014/main" val="20001"/>
                    </a:ext>
                  </a:extLst>
                </a:gridCol>
                <a:gridCol w="2033749">
                  <a:extLst>
                    <a:ext uri="{9D8B030D-6E8A-4147-A177-3AD203B41FA5}">
                      <a16:colId xmlns:a16="http://schemas.microsoft.com/office/drawing/2014/main" val="20002"/>
                    </a:ext>
                  </a:extLst>
                </a:gridCol>
              </a:tblGrid>
              <a:tr h="949166">
                <a:tc>
                  <a:txBody>
                    <a:bodyPr/>
                    <a:lstStyle/>
                    <a:p>
                      <a:pPr algn="ctr">
                        <a:lnSpc>
                          <a:spcPts val="1400"/>
                        </a:lnSpc>
                        <a:spcAft>
                          <a:spcPts val="1200"/>
                        </a:spcAft>
                      </a:pPr>
                      <a:r>
                        <a:rPr lang="en-GB" sz="1800">
                          <a:effectLst/>
                        </a:rPr>
                        <a:t>12</a:t>
                      </a:r>
                      <a:endParaRPr lang="en-GB" sz="1800">
                        <a:effectLst/>
                        <a:latin typeface="Calibri" charset="0"/>
                        <a:ea typeface="Calibri" charset="0"/>
                        <a:cs typeface="Times New Roman" charset="0"/>
                      </a:endParaRPr>
                    </a:p>
                  </a:txBody>
                  <a:tcPr marL="68580" marR="68580" marT="0" marB="0" anchor="ctr"/>
                </a:tc>
                <a:tc>
                  <a:txBody>
                    <a:bodyPr/>
                    <a:lstStyle/>
                    <a:p>
                      <a:pPr algn="ctr">
                        <a:lnSpc>
                          <a:spcPts val="1400"/>
                        </a:lnSpc>
                        <a:spcAft>
                          <a:spcPts val="1200"/>
                        </a:spcAft>
                      </a:pPr>
                      <a:r>
                        <a:rPr lang="en-GB" sz="1800">
                          <a:effectLst/>
                        </a:rPr>
                        <a:t>IEEE 802.1CQ enabled network</a:t>
                      </a:r>
                      <a:endParaRPr lang="en-GB" sz="1800">
                        <a:effectLst/>
                        <a:latin typeface="Calibri" charset="0"/>
                        <a:ea typeface="Calibri" charset="0"/>
                        <a:cs typeface="Times New Roman" charset="0"/>
                      </a:endParaRPr>
                    </a:p>
                  </a:txBody>
                  <a:tcPr marL="68580" marR="68580" marT="0" marB="0" anchor="ctr"/>
                </a:tc>
                <a:tc>
                  <a:txBody>
                    <a:bodyPr/>
                    <a:lstStyle/>
                    <a:p>
                      <a:pPr algn="ctr">
                        <a:lnSpc>
                          <a:spcPts val="1400"/>
                        </a:lnSpc>
                        <a:spcAft>
                          <a:spcPts val="1200"/>
                        </a:spcAft>
                      </a:pPr>
                      <a:r>
                        <a:rPr lang="en-GB" sz="1800" dirty="0">
                          <a:effectLst/>
                        </a:rPr>
                        <a:t>IEEE 802.1CQ</a:t>
                      </a:r>
                      <a:endParaRPr lang="en-GB" sz="1800" dirty="0">
                        <a:effectLst/>
                        <a:latin typeface="Calibri" charset="0"/>
                        <a:ea typeface="Calibri" charset="0"/>
                        <a:cs typeface="Times New Roman" charset="0"/>
                      </a:endParaRPr>
                    </a:p>
                  </a:txBody>
                  <a:tcPr marL="68580" marR="68580"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25585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DA149-C178-EB40-91F4-6A9A8C5D9BF6}"/>
              </a:ext>
            </a:extLst>
          </p:cNvPr>
          <p:cNvSpPr>
            <a:spLocks noGrp="1"/>
          </p:cNvSpPr>
          <p:nvPr>
            <p:ph type="title"/>
          </p:nvPr>
        </p:nvSpPr>
        <p:spPr/>
        <p:txBody>
          <a:bodyPr/>
          <a:lstStyle/>
          <a:p>
            <a:r>
              <a:rPr lang="es-ES" dirty="0" err="1"/>
              <a:t>Some</a:t>
            </a:r>
            <a:r>
              <a:rPr lang="es-ES" dirty="0"/>
              <a:t> </a:t>
            </a:r>
            <a:r>
              <a:rPr lang="es-ES" dirty="0" err="1"/>
              <a:t>discussions</a:t>
            </a:r>
            <a:endParaRPr lang="es-ES" dirty="0"/>
          </a:p>
        </p:txBody>
      </p:sp>
      <p:sp>
        <p:nvSpPr>
          <p:cNvPr id="3" name="Content Placeholder 2">
            <a:extLst>
              <a:ext uri="{FF2B5EF4-FFF2-40B4-BE49-F238E27FC236}">
                <a16:creationId xmlns:a16="http://schemas.microsoft.com/office/drawing/2014/main" id="{5D1ED81F-CD4E-A441-8DE1-1D0AACBC7BC6}"/>
              </a:ext>
            </a:extLst>
          </p:cNvPr>
          <p:cNvSpPr>
            <a:spLocks noGrp="1"/>
          </p:cNvSpPr>
          <p:nvPr>
            <p:ph idx="1"/>
          </p:nvPr>
        </p:nvSpPr>
        <p:spPr/>
        <p:txBody>
          <a:bodyPr>
            <a:normAutofit fontScale="70000" lnSpcReduction="20000"/>
          </a:bodyPr>
          <a:lstStyle/>
          <a:p>
            <a:r>
              <a:rPr lang="es-ES" dirty="0"/>
              <a:t>Pool of </a:t>
            </a:r>
            <a:r>
              <a:rPr lang="es-ES" dirty="0" err="1"/>
              <a:t>addresses</a:t>
            </a:r>
            <a:r>
              <a:rPr lang="es-ES" dirty="0"/>
              <a:t> </a:t>
            </a:r>
            <a:r>
              <a:rPr lang="es-ES" dirty="0" err="1"/>
              <a:t>reserved</a:t>
            </a:r>
            <a:r>
              <a:rPr lang="es-ES" dirty="0"/>
              <a:t> </a:t>
            </a:r>
            <a:r>
              <a:rPr lang="es-ES" dirty="0" err="1"/>
              <a:t>for</a:t>
            </a:r>
            <a:r>
              <a:rPr lang="es-ES" dirty="0"/>
              <a:t> </a:t>
            </a:r>
            <a:r>
              <a:rPr lang="es-ES" dirty="0" err="1"/>
              <a:t>claiming</a:t>
            </a:r>
            <a:r>
              <a:rPr lang="es-ES" dirty="0"/>
              <a:t> </a:t>
            </a:r>
            <a:r>
              <a:rPr lang="es-ES" dirty="0" err="1"/>
              <a:t>with</a:t>
            </a:r>
            <a:r>
              <a:rPr lang="es-ES" dirty="0"/>
              <a:t> </a:t>
            </a:r>
            <a:r>
              <a:rPr lang="es-ES" dirty="0" err="1"/>
              <a:t>some</a:t>
            </a:r>
            <a:r>
              <a:rPr lang="es-ES" dirty="0"/>
              <a:t> bits </a:t>
            </a:r>
            <a:r>
              <a:rPr lang="es-ES" dirty="0" err="1"/>
              <a:t>that</a:t>
            </a:r>
            <a:r>
              <a:rPr lang="es-ES" dirty="0"/>
              <a:t> can be </a:t>
            </a:r>
            <a:r>
              <a:rPr lang="es-ES" dirty="0" err="1"/>
              <a:t>automatically</a:t>
            </a:r>
            <a:r>
              <a:rPr lang="es-ES" dirty="0"/>
              <a:t> </a:t>
            </a:r>
            <a:r>
              <a:rPr lang="es-ES" dirty="0" err="1"/>
              <a:t>detected</a:t>
            </a:r>
            <a:r>
              <a:rPr lang="es-ES" dirty="0"/>
              <a:t> as </a:t>
            </a:r>
            <a:r>
              <a:rPr lang="es-ES" dirty="0" err="1"/>
              <a:t>address</a:t>
            </a:r>
            <a:r>
              <a:rPr lang="es-ES" dirty="0"/>
              <a:t> </a:t>
            </a:r>
            <a:r>
              <a:rPr lang="es-ES" dirty="0" err="1"/>
              <a:t>used</a:t>
            </a:r>
            <a:r>
              <a:rPr lang="es-ES" dirty="0"/>
              <a:t> </a:t>
            </a:r>
            <a:r>
              <a:rPr lang="es-ES" dirty="0" err="1"/>
              <a:t>for</a:t>
            </a:r>
            <a:r>
              <a:rPr lang="es-ES" dirty="0"/>
              <a:t> </a:t>
            </a:r>
            <a:r>
              <a:rPr lang="es-ES" dirty="0" err="1"/>
              <a:t>claiming</a:t>
            </a:r>
            <a:endParaRPr lang="es-ES" dirty="0"/>
          </a:p>
          <a:p>
            <a:pPr lvl="1"/>
            <a:r>
              <a:rPr lang="es-ES" dirty="0"/>
              <a:t>CID in </a:t>
            </a:r>
            <a:r>
              <a:rPr lang="es-ES" dirty="0" err="1"/>
              <a:t>the</a:t>
            </a:r>
            <a:r>
              <a:rPr lang="es-ES" dirty="0"/>
              <a:t> </a:t>
            </a:r>
            <a:r>
              <a:rPr lang="es-ES" dirty="0" err="1"/>
              <a:t>third</a:t>
            </a:r>
            <a:r>
              <a:rPr lang="es-ES" dirty="0"/>
              <a:t> </a:t>
            </a:r>
            <a:r>
              <a:rPr lang="es-ES" dirty="0" err="1"/>
              <a:t>quadrant</a:t>
            </a:r>
            <a:endParaRPr lang="es-ES" dirty="0"/>
          </a:p>
          <a:p>
            <a:pPr lvl="1"/>
            <a:r>
              <a:rPr lang="es-ES" dirty="0"/>
              <a:t>Block </a:t>
            </a:r>
            <a:r>
              <a:rPr lang="es-ES" dirty="0" err="1"/>
              <a:t>just</a:t>
            </a:r>
            <a:r>
              <a:rPr lang="es-ES" dirty="0"/>
              <a:t> </a:t>
            </a:r>
            <a:r>
              <a:rPr lang="es-ES" dirty="0" err="1"/>
              <a:t>delimited</a:t>
            </a:r>
            <a:r>
              <a:rPr lang="es-ES" dirty="0"/>
              <a:t> </a:t>
            </a:r>
            <a:r>
              <a:rPr lang="es-ES" dirty="0" err="1"/>
              <a:t>with</a:t>
            </a:r>
            <a:r>
              <a:rPr lang="es-ES" dirty="0"/>
              <a:t> bits?</a:t>
            </a:r>
          </a:p>
          <a:p>
            <a:r>
              <a:rPr lang="es-ES" dirty="0" err="1"/>
              <a:t>Need</a:t>
            </a:r>
            <a:r>
              <a:rPr lang="es-ES" dirty="0"/>
              <a:t> to </a:t>
            </a:r>
            <a:r>
              <a:rPr lang="es-ES" dirty="0" err="1"/>
              <a:t>think</a:t>
            </a:r>
            <a:r>
              <a:rPr lang="es-ES" dirty="0"/>
              <a:t> </a:t>
            </a:r>
            <a:r>
              <a:rPr lang="es-ES" dirty="0" err="1"/>
              <a:t>the</a:t>
            </a:r>
            <a:r>
              <a:rPr lang="es-ES" dirty="0"/>
              <a:t> </a:t>
            </a:r>
            <a:r>
              <a:rPr lang="es-ES" dirty="0" err="1"/>
              <a:t>issues</a:t>
            </a:r>
            <a:r>
              <a:rPr lang="es-ES" dirty="0"/>
              <a:t> </a:t>
            </a:r>
            <a:r>
              <a:rPr lang="es-ES" dirty="0" err="1"/>
              <a:t>on</a:t>
            </a:r>
            <a:r>
              <a:rPr lang="es-ES" dirty="0"/>
              <a:t> Wireless </a:t>
            </a:r>
            <a:r>
              <a:rPr lang="es-ES" dirty="0" err="1"/>
              <a:t>technologies</a:t>
            </a:r>
            <a:r>
              <a:rPr lang="es-ES" dirty="0"/>
              <a:t>, </a:t>
            </a:r>
            <a:r>
              <a:rPr lang="es-ES" dirty="0" err="1"/>
              <a:t>maybe</a:t>
            </a:r>
            <a:r>
              <a:rPr lang="es-ES" dirty="0"/>
              <a:t> a single </a:t>
            </a:r>
            <a:r>
              <a:rPr lang="es-ES" dirty="0" err="1"/>
              <a:t>broadcast</a:t>
            </a:r>
            <a:r>
              <a:rPr lang="es-ES" dirty="0"/>
              <a:t> </a:t>
            </a:r>
            <a:r>
              <a:rPr lang="es-ES" dirty="0" err="1"/>
              <a:t>domain</a:t>
            </a:r>
            <a:r>
              <a:rPr lang="es-ES" dirty="0"/>
              <a:t> (radio) </a:t>
            </a:r>
            <a:r>
              <a:rPr lang="es-ES" dirty="0" err="1"/>
              <a:t>is</a:t>
            </a:r>
            <a:r>
              <a:rPr lang="es-ES" dirty="0"/>
              <a:t> </a:t>
            </a:r>
            <a:r>
              <a:rPr lang="es-ES" dirty="0" err="1"/>
              <a:t>colliding</a:t>
            </a:r>
            <a:r>
              <a:rPr lang="es-ES" dirty="0"/>
              <a:t> </a:t>
            </a:r>
            <a:r>
              <a:rPr lang="es-ES" dirty="0" err="1"/>
              <a:t>or</a:t>
            </a:r>
            <a:r>
              <a:rPr lang="es-ES" dirty="0"/>
              <a:t> </a:t>
            </a:r>
            <a:r>
              <a:rPr lang="es-ES" dirty="0" err="1"/>
              <a:t>shared</a:t>
            </a:r>
            <a:endParaRPr lang="es-ES" dirty="0"/>
          </a:p>
          <a:p>
            <a:r>
              <a:rPr lang="es-ES" dirty="0"/>
              <a:t>Are </a:t>
            </a:r>
            <a:r>
              <a:rPr lang="es-ES" dirty="0" err="1"/>
              <a:t>we</a:t>
            </a:r>
            <a:r>
              <a:rPr lang="es-ES" dirty="0"/>
              <a:t> in pre-</a:t>
            </a:r>
            <a:r>
              <a:rPr lang="es-ES" dirty="0" err="1"/>
              <a:t>association</a:t>
            </a:r>
            <a:r>
              <a:rPr lang="es-ES" dirty="0"/>
              <a:t> </a:t>
            </a:r>
            <a:r>
              <a:rPr lang="es-ES" dirty="0" err="1"/>
              <a:t>state</a:t>
            </a:r>
            <a:r>
              <a:rPr lang="es-ES" dirty="0"/>
              <a:t>?</a:t>
            </a:r>
          </a:p>
          <a:p>
            <a:pPr lvl="1"/>
            <a:r>
              <a:rPr lang="es-ES" dirty="0" err="1"/>
              <a:t>Maybe</a:t>
            </a:r>
            <a:r>
              <a:rPr lang="es-ES" dirty="0"/>
              <a:t> </a:t>
            </a:r>
            <a:r>
              <a:rPr lang="es-ES" dirty="0" err="1"/>
              <a:t>we</a:t>
            </a:r>
            <a:r>
              <a:rPr lang="es-ES" dirty="0"/>
              <a:t> </a:t>
            </a:r>
            <a:r>
              <a:rPr lang="es-ES" dirty="0" err="1"/>
              <a:t>have</a:t>
            </a:r>
            <a:r>
              <a:rPr lang="es-ES" dirty="0"/>
              <a:t> </a:t>
            </a:r>
            <a:r>
              <a:rPr lang="es-ES" dirty="0" err="1"/>
              <a:t>two</a:t>
            </a:r>
            <a:r>
              <a:rPr lang="es-ES" dirty="0"/>
              <a:t> </a:t>
            </a:r>
            <a:r>
              <a:rPr lang="es-ES" dirty="0" err="1"/>
              <a:t>phases</a:t>
            </a:r>
            <a:r>
              <a:rPr lang="es-ES" dirty="0"/>
              <a:t>, pre-</a:t>
            </a:r>
            <a:r>
              <a:rPr lang="es-ES" dirty="0" err="1"/>
              <a:t>association</a:t>
            </a:r>
            <a:r>
              <a:rPr lang="es-ES" dirty="0"/>
              <a:t> and once </a:t>
            </a:r>
            <a:r>
              <a:rPr lang="es-ES" dirty="0" err="1"/>
              <a:t>you</a:t>
            </a:r>
            <a:r>
              <a:rPr lang="es-ES" dirty="0"/>
              <a:t> are </a:t>
            </a:r>
            <a:r>
              <a:rPr lang="es-ES" dirty="0" err="1"/>
              <a:t>associated</a:t>
            </a:r>
            <a:r>
              <a:rPr lang="es-ES" dirty="0"/>
              <a:t> </a:t>
            </a:r>
            <a:r>
              <a:rPr lang="es-ES" dirty="0" err="1"/>
              <a:t>then</a:t>
            </a:r>
            <a:r>
              <a:rPr lang="es-ES" dirty="0"/>
              <a:t> </a:t>
            </a:r>
            <a:r>
              <a:rPr lang="es-ES" dirty="0" err="1"/>
              <a:t>you</a:t>
            </a:r>
            <a:r>
              <a:rPr lang="es-ES" dirty="0"/>
              <a:t> can </a:t>
            </a:r>
            <a:r>
              <a:rPr lang="es-ES" dirty="0" err="1"/>
              <a:t>communicate</a:t>
            </a:r>
            <a:r>
              <a:rPr lang="es-ES" dirty="0"/>
              <a:t> </a:t>
            </a:r>
            <a:r>
              <a:rPr lang="es-ES" dirty="0" err="1"/>
              <a:t>with</a:t>
            </a:r>
            <a:r>
              <a:rPr lang="es-ES" dirty="0"/>
              <a:t> server</a:t>
            </a:r>
          </a:p>
          <a:p>
            <a:pPr lvl="1"/>
            <a:r>
              <a:rPr lang="es-ES" dirty="0" err="1"/>
              <a:t>You</a:t>
            </a:r>
            <a:r>
              <a:rPr lang="es-ES" dirty="0"/>
              <a:t> </a:t>
            </a:r>
            <a:r>
              <a:rPr lang="es-ES" dirty="0" err="1"/>
              <a:t>request</a:t>
            </a:r>
            <a:r>
              <a:rPr lang="es-ES" dirty="0"/>
              <a:t> </a:t>
            </a:r>
            <a:r>
              <a:rPr lang="es-ES" dirty="0" err="1"/>
              <a:t>an</a:t>
            </a:r>
            <a:r>
              <a:rPr lang="es-ES" dirty="0"/>
              <a:t> </a:t>
            </a:r>
            <a:r>
              <a:rPr lang="es-ES" dirty="0" err="1"/>
              <a:t>association</a:t>
            </a:r>
            <a:r>
              <a:rPr lang="es-ES" dirty="0"/>
              <a:t> and </a:t>
            </a:r>
            <a:r>
              <a:rPr lang="es-ES" dirty="0" err="1"/>
              <a:t>the</a:t>
            </a:r>
            <a:r>
              <a:rPr lang="es-ES" dirty="0"/>
              <a:t> AP comes back </a:t>
            </a:r>
            <a:r>
              <a:rPr lang="es-ES" dirty="0" err="1"/>
              <a:t>indicating</a:t>
            </a:r>
            <a:r>
              <a:rPr lang="es-ES" dirty="0"/>
              <a:t> </a:t>
            </a:r>
            <a:r>
              <a:rPr lang="es-ES" dirty="0" err="1"/>
              <a:t>the</a:t>
            </a:r>
            <a:r>
              <a:rPr lang="es-ES" dirty="0"/>
              <a:t> MAC to use </a:t>
            </a:r>
            <a:r>
              <a:rPr lang="es-ES" dirty="0" err="1"/>
              <a:t>for</a:t>
            </a:r>
            <a:r>
              <a:rPr lang="es-ES" dirty="0"/>
              <a:t> </a:t>
            </a:r>
            <a:r>
              <a:rPr lang="es-ES" dirty="0" err="1"/>
              <a:t>the</a:t>
            </a:r>
            <a:r>
              <a:rPr lang="es-ES" dirty="0"/>
              <a:t> </a:t>
            </a:r>
            <a:r>
              <a:rPr lang="es-ES" dirty="0" err="1"/>
              <a:t>association</a:t>
            </a:r>
            <a:r>
              <a:rPr lang="es-ES" dirty="0" err="1">
                <a:sym typeface="Wingdings" pitchFamily="2" charset="2"/>
              </a:rPr>
              <a:t>you</a:t>
            </a:r>
            <a:r>
              <a:rPr lang="es-ES" dirty="0">
                <a:sym typeface="Wingdings" pitchFamily="2" charset="2"/>
              </a:rPr>
              <a:t> </a:t>
            </a:r>
            <a:r>
              <a:rPr lang="es-ES" dirty="0" err="1">
                <a:sym typeface="Wingdings" pitchFamily="2" charset="2"/>
              </a:rPr>
              <a:t>get</a:t>
            </a:r>
            <a:r>
              <a:rPr lang="es-ES" dirty="0">
                <a:sym typeface="Wingdings" pitchFamily="2" charset="2"/>
              </a:rPr>
              <a:t> </a:t>
            </a:r>
            <a:r>
              <a:rPr lang="es-ES" dirty="0" err="1">
                <a:sym typeface="Wingdings" pitchFamily="2" charset="2"/>
              </a:rPr>
              <a:t>an</a:t>
            </a:r>
            <a:r>
              <a:rPr lang="es-ES" dirty="0">
                <a:sym typeface="Wingdings" pitchFamily="2" charset="2"/>
              </a:rPr>
              <a:t> </a:t>
            </a:r>
            <a:r>
              <a:rPr lang="es-ES" dirty="0" err="1">
                <a:sym typeface="Wingdings" pitchFamily="2" charset="2"/>
              </a:rPr>
              <a:t>address</a:t>
            </a:r>
            <a:r>
              <a:rPr lang="es-ES" dirty="0">
                <a:sym typeface="Wingdings" pitchFamily="2" charset="2"/>
              </a:rPr>
              <a:t> </a:t>
            </a:r>
            <a:r>
              <a:rPr lang="es-ES" dirty="0" err="1">
                <a:sym typeface="Wingdings" pitchFamily="2" charset="2"/>
              </a:rPr>
              <a:t>randomnly</a:t>
            </a:r>
            <a:r>
              <a:rPr lang="es-ES" dirty="0">
                <a:sym typeface="Wingdings" pitchFamily="2" charset="2"/>
              </a:rPr>
              <a:t> </a:t>
            </a:r>
            <a:r>
              <a:rPr lang="es-ES" dirty="0" err="1">
                <a:sym typeface="Wingdings" pitchFamily="2" charset="2"/>
              </a:rPr>
              <a:t>before</a:t>
            </a:r>
            <a:r>
              <a:rPr lang="es-ES" dirty="0">
                <a:sym typeface="Wingdings" pitchFamily="2" charset="2"/>
              </a:rPr>
              <a:t> </a:t>
            </a:r>
            <a:r>
              <a:rPr lang="es-ES" dirty="0" err="1">
                <a:sym typeface="Wingdings" pitchFamily="2" charset="2"/>
              </a:rPr>
              <a:t>the</a:t>
            </a:r>
            <a:r>
              <a:rPr lang="es-ES" dirty="0">
                <a:sym typeface="Wingdings" pitchFamily="2" charset="2"/>
              </a:rPr>
              <a:t> </a:t>
            </a:r>
            <a:r>
              <a:rPr lang="es-ES" dirty="0" err="1">
                <a:sym typeface="Wingdings" pitchFamily="2" charset="2"/>
              </a:rPr>
              <a:t>association</a:t>
            </a:r>
            <a:r>
              <a:rPr lang="es-ES" dirty="0">
                <a:sym typeface="Wingdings" pitchFamily="2" charset="2"/>
              </a:rPr>
              <a:t> to </a:t>
            </a:r>
            <a:r>
              <a:rPr lang="es-ES" dirty="0" err="1">
                <a:sym typeface="Wingdings" pitchFamily="2" charset="2"/>
              </a:rPr>
              <a:t>start</a:t>
            </a:r>
            <a:r>
              <a:rPr lang="es-ES" dirty="0">
                <a:sym typeface="Wingdings" pitchFamily="2" charset="2"/>
              </a:rPr>
              <a:t> </a:t>
            </a:r>
            <a:r>
              <a:rPr lang="es-ES" dirty="0" err="1">
                <a:sym typeface="Wingdings" pitchFamily="2" charset="2"/>
              </a:rPr>
              <a:t>it</a:t>
            </a:r>
            <a:endParaRPr lang="es-ES" dirty="0">
              <a:sym typeface="Wingdings" pitchFamily="2" charset="2"/>
            </a:endParaRPr>
          </a:p>
          <a:p>
            <a:r>
              <a:rPr lang="es-ES" dirty="0" err="1">
                <a:sym typeface="Wingdings" pitchFamily="2" charset="2"/>
              </a:rPr>
              <a:t>Separation</a:t>
            </a:r>
            <a:r>
              <a:rPr lang="es-ES" dirty="0">
                <a:sym typeface="Wingdings" pitchFamily="2" charset="2"/>
              </a:rPr>
              <a:t> of </a:t>
            </a:r>
            <a:r>
              <a:rPr lang="es-ES" dirty="0" err="1">
                <a:sym typeface="Wingdings" pitchFamily="2" charset="2"/>
              </a:rPr>
              <a:t>the</a:t>
            </a:r>
            <a:r>
              <a:rPr lang="es-ES" dirty="0">
                <a:sym typeface="Wingdings" pitchFamily="2" charset="2"/>
              </a:rPr>
              <a:t> </a:t>
            </a:r>
            <a:r>
              <a:rPr lang="es-ES" dirty="0" err="1">
                <a:sym typeface="Wingdings" pitchFamily="2" charset="2"/>
              </a:rPr>
              <a:t>spec</a:t>
            </a:r>
            <a:r>
              <a:rPr lang="es-ES" dirty="0">
                <a:sym typeface="Wingdings" pitchFamily="2" charset="2"/>
              </a:rPr>
              <a:t> in </a:t>
            </a:r>
            <a:r>
              <a:rPr lang="es-ES" dirty="0" err="1">
                <a:sym typeface="Wingdings" pitchFamily="2" charset="2"/>
              </a:rPr>
              <a:t>different</a:t>
            </a:r>
            <a:r>
              <a:rPr lang="es-ES" dirty="0">
                <a:sym typeface="Wingdings" pitchFamily="2" charset="2"/>
              </a:rPr>
              <a:t> </a:t>
            </a:r>
            <a:r>
              <a:rPr lang="es-ES" dirty="0" err="1">
                <a:sym typeface="Wingdings" pitchFamily="2" charset="2"/>
              </a:rPr>
              <a:t>domains</a:t>
            </a:r>
            <a:r>
              <a:rPr lang="es-ES" dirty="0">
                <a:sym typeface="Wingdings" pitchFamily="2" charset="2"/>
              </a:rPr>
              <a:t>?</a:t>
            </a:r>
          </a:p>
          <a:p>
            <a:pPr lvl="1"/>
            <a:r>
              <a:rPr lang="es-ES" dirty="0" err="1">
                <a:sym typeface="Wingdings" pitchFamily="2" charset="2"/>
              </a:rPr>
              <a:t>Address</a:t>
            </a:r>
            <a:r>
              <a:rPr lang="es-ES" dirty="0">
                <a:sym typeface="Wingdings" pitchFamily="2" charset="2"/>
              </a:rPr>
              <a:t> </a:t>
            </a:r>
            <a:r>
              <a:rPr lang="es-ES" dirty="0" err="1">
                <a:sym typeface="Wingdings" pitchFamily="2" charset="2"/>
              </a:rPr>
              <a:t>allocation</a:t>
            </a:r>
            <a:r>
              <a:rPr lang="es-ES" dirty="0">
                <a:sym typeface="Wingdings" pitchFamily="2" charset="2"/>
              </a:rPr>
              <a:t> to Proxy </a:t>
            </a:r>
            <a:r>
              <a:rPr lang="es-ES" dirty="0" err="1">
                <a:sym typeface="Wingdings" pitchFamily="2" charset="2"/>
              </a:rPr>
              <a:t>LAAPs</a:t>
            </a:r>
            <a:endParaRPr lang="es-ES" dirty="0">
              <a:sym typeface="Wingdings" pitchFamily="2" charset="2"/>
            </a:endParaRPr>
          </a:p>
          <a:p>
            <a:pPr lvl="1"/>
            <a:r>
              <a:rPr lang="es-ES" dirty="0">
                <a:sym typeface="Wingdings" pitchFamily="2" charset="2"/>
              </a:rPr>
              <a:t>Wireless </a:t>
            </a:r>
            <a:r>
              <a:rPr lang="es-ES" dirty="0" err="1">
                <a:sym typeface="Wingdings" pitchFamily="2" charset="2"/>
              </a:rPr>
              <a:t>allocation</a:t>
            </a:r>
            <a:r>
              <a:rPr lang="es-ES" dirty="0">
                <a:sym typeface="Wingdings" pitchFamily="2" charset="2"/>
              </a:rPr>
              <a:t> of MAC to </a:t>
            </a:r>
            <a:r>
              <a:rPr lang="es-ES" dirty="0" err="1">
                <a:sym typeface="Wingdings" pitchFamily="2" charset="2"/>
              </a:rPr>
              <a:t>STAs</a:t>
            </a:r>
            <a:endParaRPr lang="es-ES" dirty="0">
              <a:sym typeface="Wingdings" pitchFamily="2" charset="2"/>
            </a:endParaRPr>
          </a:p>
          <a:p>
            <a:pPr lvl="2"/>
            <a:r>
              <a:rPr lang="es-ES" dirty="0">
                <a:sym typeface="Wingdings" pitchFamily="2" charset="2"/>
              </a:rPr>
              <a:t>Pre-</a:t>
            </a:r>
            <a:r>
              <a:rPr lang="es-ES">
                <a:sym typeface="Wingdings" pitchFamily="2" charset="2"/>
              </a:rPr>
              <a:t>association</a:t>
            </a:r>
            <a:endParaRPr lang="es-ES" dirty="0">
              <a:sym typeface="Wingdings" pitchFamily="2" charset="2"/>
            </a:endParaRPr>
          </a:p>
          <a:p>
            <a:pPr lvl="1"/>
            <a:r>
              <a:rPr lang="es-ES" dirty="0" err="1">
                <a:sym typeface="Wingdings" pitchFamily="2" charset="2"/>
              </a:rPr>
              <a:t>Wired</a:t>
            </a:r>
            <a:r>
              <a:rPr lang="es-ES" dirty="0">
                <a:sym typeface="Wingdings" pitchFamily="2" charset="2"/>
              </a:rPr>
              <a:t> </a:t>
            </a:r>
            <a:r>
              <a:rPr lang="es-ES" dirty="0" err="1">
                <a:sym typeface="Wingdings" pitchFamily="2" charset="2"/>
              </a:rPr>
              <a:t>allocation</a:t>
            </a:r>
            <a:r>
              <a:rPr lang="es-ES" dirty="0">
                <a:sym typeface="Wingdings" pitchFamily="2" charset="2"/>
              </a:rPr>
              <a:t> of </a:t>
            </a:r>
            <a:r>
              <a:rPr lang="es-ES" dirty="0" err="1">
                <a:sym typeface="Wingdings" pitchFamily="2" charset="2"/>
              </a:rPr>
              <a:t>MACs</a:t>
            </a:r>
            <a:endParaRPr lang="es-ES" dirty="0">
              <a:sym typeface="Wingdings" pitchFamily="2" charset="2"/>
            </a:endParaRPr>
          </a:p>
          <a:p>
            <a:pPr lvl="1"/>
            <a:endParaRPr lang="es-ES" dirty="0"/>
          </a:p>
        </p:txBody>
      </p:sp>
    </p:spTree>
    <p:extLst>
      <p:ext uri="{BB962C8B-B14F-4D97-AF65-F5344CB8AC3E}">
        <p14:creationId xmlns:p14="http://schemas.microsoft.com/office/powerpoint/2010/main" val="3839666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dirty="0"/>
              <a:t>IEEE 802.1CQ aims at defining mechanisms for mac address distribution and automatic configuration in the SAI space</a:t>
            </a:r>
          </a:p>
          <a:p>
            <a:r>
              <a:rPr lang="en-US" dirty="0"/>
              <a:t>Two mechanisms to be defined:</a:t>
            </a:r>
          </a:p>
          <a:p>
            <a:pPr lvl="1"/>
            <a:r>
              <a:rPr lang="en-US" dirty="0"/>
              <a:t>MAC address self-assignment (Claimed)</a:t>
            </a:r>
          </a:p>
          <a:p>
            <a:pPr lvl="1"/>
            <a:r>
              <a:rPr lang="en-US" dirty="0"/>
              <a:t>Server/Proxy based assignment</a:t>
            </a:r>
          </a:p>
          <a:p>
            <a:pPr lvl="2"/>
            <a:r>
              <a:rPr lang="en-US" dirty="0"/>
              <a:t>This will require of synchronization mechanism between Server and Proxies</a:t>
            </a:r>
          </a:p>
          <a:p>
            <a:r>
              <a:rPr lang="en-US" b="1" dirty="0"/>
              <a:t>The aim of this contribution is to propose a general mechanism for address assignment, based on IPv6 SLAAC and DHCP</a:t>
            </a:r>
          </a:p>
          <a:p>
            <a:pPr lvl="1"/>
            <a:r>
              <a:rPr lang="en-US" dirty="0"/>
              <a:t>Detailed in the contribution, messages and rules for sending them</a:t>
            </a:r>
          </a:p>
        </p:txBody>
      </p:sp>
    </p:spTree>
    <p:extLst>
      <p:ext uri="{BB962C8B-B14F-4D97-AF65-F5344CB8AC3E}">
        <p14:creationId xmlns:p14="http://schemas.microsoft.com/office/powerpoint/2010/main" val="1303664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E8C34-95E7-BE4E-8530-05B0F08DDA8A}"/>
              </a:ext>
            </a:extLst>
          </p:cNvPr>
          <p:cNvSpPr>
            <a:spLocks noGrp="1"/>
          </p:cNvSpPr>
          <p:nvPr>
            <p:ph type="title"/>
          </p:nvPr>
        </p:nvSpPr>
        <p:spPr/>
        <p:txBody>
          <a:bodyPr/>
          <a:lstStyle/>
          <a:p>
            <a:r>
              <a:rPr lang="es-ES" dirty="0" err="1"/>
              <a:t>Aim</a:t>
            </a:r>
            <a:r>
              <a:rPr lang="es-ES" dirty="0"/>
              <a:t> of </a:t>
            </a:r>
            <a:r>
              <a:rPr lang="es-ES" dirty="0" err="1"/>
              <a:t>these</a:t>
            </a:r>
            <a:r>
              <a:rPr lang="es-ES" dirty="0"/>
              <a:t> </a:t>
            </a:r>
            <a:r>
              <a:rPr lang="es-ES" dirty="0" err="1"/>
              <a:t>slides</a:t>
            </a:r>
            <a:endParaRPr lang="es-ES" dirty="0"/>
          </a:p>
        </p:txBody>
      </p:sp>
      <p:sp>
        <p:nvSpPr>
          <p:cNvPr id="3" name="Content Placeholder 2">
            <a:extLst>
              <a:ext uri="{FF2B5EF4-FFF2-40B4-BE49-F238E27FC236}">
                <a16:creationId xmlns:a16="http://schemas.microsoft.com/office/drawing/2014/main" id="{D4E0EB0E-7422-8342-A629-3BFD39311895}"/>
              </a:ext>
            </a:extLst>
          </p:cNvPr>
          <p:cNvSpPr>
            <a:spLocks noGrp="1"/>
          </p:cNvSpPr>
          <p:nvPr>
            <p:ph idx="1"/>
          </p:nvPr>
        </p:nvSpPr>
        <p:spPr/>
        <p:txBody>
          <a:bodyPr>
            <a:normAutofit fontScale="70000" lnSpcReduction="20000"/>
          </a:bodyPr>
          <a:lstStyle/>
          <a:p>
            <a:r>
              <a:rPr lang="es-ES" dirty="0" err="1"/>
              <a:t>Reminder</a:t>
            </a:r>
            <a:r>
              <a:rPr lang="es-ES" dirty="0"/>
              <a:t> of </a:t>
            </a:r>
            <a:r>
              <a:rPr lang="es-ES" dirty="0" err="1"/>
              <a:t>previous</a:t>
            </a:r>
            <a:r>
              <a:rPr lang="es-ES" dirty="0"/>
              <a:t> </a:t>
            </a:r>
            <a:r>
              <a:rPr lang="es-ES" dirty="0" err="1"/>
              <a:t>discussion</a:t>
            </a:r>
            <a:endParaRPr lang="es-ES" dirty="0"/>
          </a:p>
          <a:p>
            <a:r>
              <a:rPr lang="es-ES" dirty="0" err="1"/>
              <a:t>Definition</a:t>
            </a:r>
            <a:r>
              <a:rPr lang="es-ES" dirty="0"/>
              <a:t> of a set of </a:t>
            </a:r>
            <a:r>
              <a:rPr lang="es-ES" dirty="0" err="1"/>
              <a:t>questions</a:t>
            </a:r>
            <a:r>
              <a:rPr lang="es-ES" dirty="0"/>
              <a:t> to be </a:t>
            </a:r>
            <a:r>
              <a:rPr lang="es-ES" dirty="0" err="1"/>
              <a:t>answered</a:t>
            </a:r>
            <a:r>
              <a:rPr lang="es-ES" dirty="0"/>
              <a:t> (informal Straw-</a:t>
            </a:r>
            <a:r>
              <a:rPr lang="es-ES" dirty="0" err="1"/>
              <a:t>Poll</a:t>
            </a:r>
            <a:r>
              <a:rPr lang="es-ES" dirty="0"/>
              <a:t>?)</a:t>
            </a:r>
          </a:p>
          <a:p>
            <a:pPr lvl="1"/>
            <a:r>
              <a:rPr lang="es-ES" dirty="0" err="1"/>
              <a:t>Multiple</a:t>
            </a:r>
            <a:r>
              <a:rPr lang="es-ES" dirty="0"/>
              <a:t> LAAP </a:t>
            </a:r>
            <a:r>
              <a:rPr lang="es-ES" dirty="0" err="1"/>
              <a:t>mechanisms</a:t>
            </a:r>
            <a:r>
              <a:rPr lang="es-ES" dirty="0"/>
              <a:t>?</a:t>
            </a:r>
          </a:p>
          <a:p>
            <a:pPr lvl="2"/>
            <a:r>
              <a:rPr lang="es-ES" dirty="0"/>
              <a:t>Can </a:t>
            </a:r>
            <a:r>
              <a:rPr lang="es-ES" dirty="0" err="1"/>
              <a:t>we</a:t>
            </a:r>
            <a:r>
              <a:rPr lang="es-ES" dirty="0"/>
              <a:t> define a </a:t>
            </a:r>
            <a:r>
              <a:rPr lang="es-ES" dirty="0" err="1"/>
              <a:t>basic</a:t>
            </a:r>
            <a:r>
              <a:rPr lang="es-ES" dirty="0"/>
              <a:t> </a:t>
            </a:r>
            <a:r>
              <a:rPr lang="es-ES" dirty="0" err="1"/>
              <a:t>one</a:t>
            </a:r>
            <a:r>
              <a:rPr lang="es-ES" dirty="0"/>
              <a:t> </a:t>
            </a:r>
            <a:r>
              <a:rPr lang="es-ES" dirty="0" err="1"/>
              <a:t>based</a:t>
            </a:r>
            <a:r>
              <a:rPr lang="es-ES" dirty="0"/>
              <a:t> </a:t>
            </a:r>
            <a:r>
              <a:rPr lang="es-ES" dirty="0" err="1"/>
              <a:t>on</a:t>
            </a:r>
            <a:r>
              <a:rPr lang="es-ES" dirty="0"/>
              <a:t> </a:t>
            </a:r>
            <a:r>
              <a:rPr lang="es-ES" dirty="0" err="1"/>
              <a:t>Self-Assignment</a:t>
            </a:r>
            <a:r>
              <a:rPr lang="es-ES" dirty="0"/>
              <a:t> + Server as </a:t>
            </a:r>
            <a:r>
              <a:rPr lang="es-ES" dirty="0" err="1"/>
              <a:t>baseline</a:t>
            </a:r>
            <a:r>
              <a:rPr lang="es-ES" dirty="0"/>
              <a:t>?</a:t>
            </a:r>
          </a:p>
          <a:p>
            <a:pPr lvl="1"/>
            <a:r>
              <a:rPr lang="es-ES" dirty="0" err="1"/>
              <a:t>Self-Assignment</a:t>
            </a:r>
            <a:endParaRPr lang="es-ES" dirty="0"/>
          </a:p>
          <a:p>
            <a:pPr lvl="2"/>
            <a:r>
              <a:rPr lang="es-ES" dirty="0"/>
              <a:t>Pool of </a:t>
            </a:r>
            <a:r>
              <a:rPr lang="es-ES" dirty="0" err="1"/>
              <a:t>addresses</a:t>
            </a:r>
            <a:r>
              <a:rPr lang="es-ES" dirty="0"/>
              <a:t> to </a:t>
            </a:r>
            <a:r>
              <a:rPr lang="es-ES" dirty="0" err="1"/>
              <a:t>choose</a:t>
            </a:r>
            <a:r>
              <a:rPr lang="es-ES" dirty="0"/>
              <a:t> </a:t>
            </a:r>
            <a:r>
              <a:rPr lang="es-ES" dirty="0" err="1"/>
              <a:t>from</a:t>
            </a:r>
            <a:endParaRPr lang="es-ES" dirty="0"/>
          </a:p>
          <a:p>
            <a:pPr lvl="3"/>
            <a:r>
              <a:rPr lang="es-ES" dirty="0" err="1"/>
              <a:t>Definition</a:t>
            </a:r>
            <a:r>
              <a:rPr lang="es-ES" dirty="0"/>
              <a:t> of a set</a:t>
            </a:r>
          </a:p>
          <a:p>
            <a:pPr lvl="3"/>
            <a:r>
              <a:rPr lang="es-ES" dirty="0" err="1"/>
              <a:t>Provided</a:t>
            </a:r>
            <a:r>
              <a:rPr lang="es-ES" dirty="0"/>
              <a:t> </a:t>
            </a:r>
            <a:r>
              <a:rPr lang="es-ES" dirty="0" err="1"/>
              <a:t>by</a:t>
            </a:r>
            <a:r>
              <a:rPr lang="es-ES" dirty="0"/>
              <a:t> </a:t>
            </a:r>
            <a:r>
              <a:rPr lang="es-ES" dirty="0" err="1"/>
              <a:t>the</a:t>
            </a:r>
            <a:r>
              <a:rPr lang="es-ES" dirty="0"/>
              <a:t> </a:t>
            </a:r>
            <a:r>
              <a:rPr lang="es-ES" dirty="0" err="1"/>
              <a:t>network</a:t>
            </a:r>
            <a:endParaRPr lang="es-ES" dirty="0"/>
          </a:p>
          <a:p>
            <a:pPr lvl="3"/>
            <a:r>
              <a:rPr lang="es-ES" dirty="0"/>
              <a:t>A mix?</a:t>
            </a:r>
          </a:p>
          <a:p>
            <a:pPr lvl="2"/>
            <a:r>
              <a:rPr lang="es-ES" dirty="0" err="1"/>
              <a:t>Source</a:t>
            </a:r>
            <a:r>
              <a:rPr lang="es-ES" dirty="0"/>
              <a:t> </a:t>
            </a:r>
            <a:r>
              <a:rPr lang="es-ES" dirty="0" err="1"/>
              <a:t>address</a:t>
            </a:r>
            <a:r>
              <a:rPr lang="es-ES" dirty="0"/>
              <a:t> and </a:t>
            </a:r>
            <a:r>
              <a:rPr lang="es-ES" dirty="0" err="1"/>
              <a:t>destination</a:t>
            </a:r>
            <a:r>
              <a:rPr lang="es-ES" dirty="0"/>
              <a:t> of </a:t>
            </a:r>
            <a:r>
              <a:rPr lang="es-ES" dirty="0" err="1"/>
              <a:t>the</a:t>
            </a:r>
            <a:r>
              <a:rPr lang="es-ES" dirty="0"/>
              <a:t> </a:t>
            </a:r>
            <a:r>
              <a:rPr lang="es-ES" dirty="0" err="1"/>
              <a:t>Claiming</a:t>
            </a:r>
            <a:r>
              <a:rPr lang="es-ES" dirty="0"/>
              <a:t> </a:t>
            </a:r>
            <a:r>
              <a:rPr lang="es-ES" dirty="0" err="1"/>
              <a:t>message</a:t>
            </a:r>
            <a:endParaRPr lang="es-ES" dirty="0"/>
          </a:p>
          <a:p>
            <a:pPr lvl="3"/>
            <a:r>
              <a:rPr lang="es-ES" dirty="0"/>
              <a:t>I </a:t>
            </a:r>
            <a:r>
              <a:rPr lang="es-ES" dirty="0" err="1"/>
              <a:t>really</a:t>
            </a:r>
            <a:r>
              <a:rPr lang="es-ES" dirty="0"/>
              <a:t> </a:t>
            </a:r>
            <a:r>
              <a:rPr lang="es-ES" dirty="0" err="1"/>
              <a:t>like</a:t>
            </a:r>
            <a:r>
              <a:rPr lang="es-ES" dirty="0"/>
              <a:t> </a:t>
            </a:r>
            <a:r>
              <a:rPr lang="es-ES" dirty="0" err="1"/>
              <a:t>the</a:t>
            </a:r>
            <a:r>
              <a:rPr lang="es-ES" dirty="0"/>
              <a:t> idea of a </a:t>
            </a:r>
            <a:r>
              <a:rPr lang="es-ES" dirty="0" err="1"/>
              <a:t>multicast</a:t>
            </a:r>
            <a:r>
              <a:rPr lang="es-ES" dirty="0"/>
              <a:t> </a:t>
            </a:r>
            <a:r>
              <a:rPr lang="es-ES" dirty="0" err="1"/>
              <a:t>group</a:t>
            </a:r>
            <a:r>
              <a:rPr lang="es-ES" dirty="0"/>
              <a:t>, </a:t>
            </a:r>
            <a:r>
              <a:rPr lang="es-ES" dirty="0" err="1"/>
              <a:t>like</a:t>
            </a:r>
            <a:r>
              <a:rPr lang="es-ES" dirty="0"/>
              <a:t> in IPv6 </a:t>
            </a:r>
            <a:r>
              <a:rPr lang="es-ES" dirty="0" err="1"/>
              <a:t>Solicited</a:t>
            </a:r>
            <a:r>
              <a:rPr lang="es-ES" dirty="0"/>
              <a:t> </a:t>
            </a:r>
            <a:r>
              <a:rPr lang="es-ES" dirty="0" err="1"/>
              <a:t>multicast</a:t>
            </a:r>
            <a:endParaRPr lang="es-ES" dirty="0"/>
          </a:p>
          <a:p>
            <a:pPr lvl="2"/>
            <a:r>
              <a:rPr lang="es-ES" dirty="0" err="1"/>
              <a:t>Preferred</a:t>
            </a:r>
            <a:r>
              <a:rPr lang="es-ES" dirty="0"/>
              <a:t> </a:t>
            </a:r>
            <a:r>
              <a:rPr lang="es-ES" dirty="0" err="1"/>
              <a:t>encapsulation</a:t>
            </a:r>
            <a:r>
              <a:rPr lang="es-ES" dirty="0"/>
              <a:t> </a:t>
            </a:r>
            <a:r>
              <a:rPr lang="es-ES" dirty="0">
                <a:sym typeface="Wingdings" pitchFamily="2" charset="2"/>
              </a:rPr>
              <a:t> </a:t>
            </a:r>
            <a:r>
              <a:rPr lang="es-ES" dirty="0" err="1">
                <a:sym typeface="Wingdings" pitchFamily="2" charset="2"/>
              </a:rPr>
              <a:t>Personally</a:t>
            </a:r>
            <a:r>
              <a:rPr lang="es-ES" dirty="0">
                <a:sym typeface="Wingdings" pitchFamily="2" charset="2"/>
              </a:rPr>
              <a:t> I </a:t>
            </a:r>
            <a:r>
              <a:rPr lang="es-ES" dirty="0" err="1">
                <a:sym typeface="Wingdings" pitchFamily="2" charset="2"/>
              </a:rPr>
              <a:t>like</a:t>
            </a:r>
            <a:r>
              <a:rPr lang="es-ES" dirty="0">
                <a:sym typeface="Wingdings" pitchFamily="2" charset="2"/>
              </a:rPr>
              <a:t> </a:t>
            </a:r>
            <a:r>
              <a:rPr lang="es-ES" dirty="0" err="1">
                <a:sym typeface="Wingdings" pitchFamily="2" charset="2"/>
              </a:rPr>
              <a:t>the</a:t>
            </a:r>
            <a:r>
              <a:rPr lang="es-ES" dirty="0">
                <a:sym typeface="Wingdings" pitchFamily="2" charset="2"/>
              </a:rPr>
              <a:t> idea of LLDP </a:t>
            </a:r>
            <a:r>
              <a:rPr lang="es-ES" dirty="0" err="1">
                <a:sym typeface="Wingdings" pitchFamily="2" charset="2"/>
              </a:rPr>
              <a:t>or</a:t>
            </a:r>
            <a:r>
              <a:rPr lang="es-ES" dirty="0">
                <a:sym typeface="Wingdings" pitchFamily="2" charset="2"/>
              </a:rPr>
              <a:t> new LLC/SNAP</a:t>
            </a:r>
          </a:p>
          <a:p>
            <a:pPr lvl="1"/>
            <a:r>
              <a:rPr lang="es-ES" dirty="0">
                <a:sym typeface="Wingdings" pitchFamily="2" charset="2"/>
              </a:rPr>
              <a:t>Server-</a:t>
            </a:r>
            <a:r>
              <a:rPr lang="es-ES" dirty="0" err="1">
                <a:sym typeface="Wingdings" pitchFamily="2" charset="2"/>
              </a:rPr>
              <a:t>based</a:t>
            </a:r>
            <a:endParaRPr lang="es-ES" dirty="0">
              <a:sym typeface="Wingdings" pitchFamily="2" charset="2"/>
            </a:endParaRPr>
          </a:p>
          <a:p>
            <a:pPr lvl="2"/>
            <a:r>
              <a:rPr lang="es-ES" dirty="0"/>
              <a:t>Discovery of </a:t>
            </a:r>
            <a:r>
              <a:rPr lang="es-ES" dirty="0" err="1"/>
              <a:t>the</a:t>
            </a:r>
            <a:r>
              <a:rPr lang="es-ES" dirty="0"/>
              <a:t> server </a:t>
            </a:r>
            <a:r>
              <a:rPr lang="es-ES" dirty="0" err="1"/>
              <a:t>address</a:t>
            </a:r>
            <a:r>
              <a:rPr lang="es-ES" dirty="0">
                <a:sym typeface="Wingdings" pitchFamily="2" charset="2"/>
              </a:rPr>
              <a:t> </a:t>
            </a:r>
            <a:r>
              <a:rPr lang="es-ES" dirty="0" err="1">
                <a:sym typeface="Wingdings" pitchFamily="2" charset="2"/>
              </a:rPr>
              <a:t>Message</a:t>
            </a:r>
            <a:r>
              <a:rPr lang="es-ES" dirty="0">
                <a:sym typeface="Wingdings" pitchFamily="2" charset="2"/>
              </a:rPr>
              <a:t> to </a:t>
            </a:r>
            <a:r>
              <a:rPr lang="es-ES" dirty="0" err="1">
                <a:sym typeface="Wingdings" pitchFamily="2" charset="2"/>
              </a:rPr>
              <a:t>multicast</a:t>
            </a:r>
            <a:r>
              <a:rPr lang="es-ES" dirty="0">
                <a:sym typeface="Wingdings" pitchFamily="2" charset="2"/>
              </a:rPr>
              <a:t> </a:t>
            </a:r>
            <a:r>
              <a:rPr lang="es-ES" dirty="0" err="1">
                <a:sym typeface="Wingdings" pitchFamily="2" charset="2"/>
              </a:rPr>
              <a:t>address</a:t>
            </a:r>
            <a:r>
              <a:rPr lang="es-ES" dirty="0">
                <a:sym typeface="Wingdings" pitchFamily="2" charset="2"/>
              </a:rPr>
              <a:t> (</a:t>
            </a:r>
            <a:r>
              <a:rPr lang="es-ES" dirty="0" err="1">
                <a:sym typeface="Wingdings" pitchFamily="2" charset="2"/>
              </a:rPr>
              <a:t>interceptable</a:t>
            </a:r>
            <a:r>
              <a:rPr lang="es-ES" dirty="0">
                <a:sym typeface="Wingdings" pitchFamily="2" charset="2"/>
              </a:rPr>
              <a:t> </a:t>
            </a:r>
            <a:r>
              <a:rPr lang="es-ES" dirty="0" err="1">
                <a:sym typeface="Wingdings" pitchFamily="2" charset="2"/>
              </a:rPr>
              <a:t>by</a:t>
            </a:r>
            <a:r>
              <a:rPr lang="es-ES" dirty="0">
                <a:sym typeface="Wingdings" pitchFamily="2" charset="2"/>
              </a:rPr>
              <a:t> Proxy)</a:t>
            </a:r>
          </a:p>
          <a:p>
            <a:pPr lvl="2"/>
            <a:r>
              <a:rPr lang="es-ES" dirty="0" err="1"/>
              <a:t>Advertisement</a:t>
            </a:r>
            <a:r>
              <a:rPr lang="es-ES" dirty="0"/>
              <a:t> </a:t>
            </a:r>
            <a:r>
              <a:rPr lang="es-ES" dirty="0" err="1"/>
              <a:t>options</a:t>
            </a:r>
            <a:r>
              <a:rPr lang="es-ES" dirty="0"/>
              <a:t> </a:t>
            </a:r>
            <a:r>
              <a:rPr lang="es-ES" dirty="0">
                <a:sym typeface="Wingdings" pitchFamily="2" charset="2"/>
              </a:rPr>
              <a:t> IPv6 RS LLDP</a:t>
            </a:r>
          </a:p>
          <a:p>
            <a:pPr lvl="2"/>
            <a:r>
              <a:rPr lang="es-ES" dirty="0" err="1">
                <a:sym typeface="Wingdings" pitchFamily="2" charset="2"/>
              </a:rPr>
              <a:t>Encapsulation</a:t>
            </a:r>
            <a:endParaRPr lang="es-ES" dirty="0"/>
          </a:p>
          <a:p>
            <a:pPr lvl="3"/>
            <a:r>
              <a:rPr lang="es-ES" dirty="0" err="1"/>
              <a:t>Source</a:t>
            </a:r>
            <a:r>
              <a:rPr lang="es-ES" dirty="0"/>
              <a:t> </a:t>
            </a:r>
            <a:r>
              <a:rPr lang="es-ES" dirty="0" err="1"/>
              <a:t>address</a:t>
            </a:r>
            <a:r>
              <a:rPr lang="es-ES" dirty="0"/>
              <a:t>?</a:t>
            </a:r>
          </a:p>
          <a:p>
            <a:pPr lvl="1"/>
            <a:r>
              <a:rPr lang="es-ES" dirty="0" err="1"/>
              <a:t>Overall</a:t>
            </a:r>
            <a:r>
              <a:rPr lang="es-ES" dirty="0" err="1">
                <a:sym typeface="Wingdings" pitchFamily="2" charset="2"/>
              </a:rPr>
              <a:t>Mechanism</a:t>
            </a:r>
            <a:r>
              <a:rPr lang="es-ES" dirty="0">
                <a:sym typeface="Wingdings" pitchFamily="2" charset="2"/>
              </a:rPr>
              <a:t> to </a:t>
            </a:r>
            <a:r>
              <a:rPr lang="es-ES" dirty="0" err="1">
                <a:sym typeface="Wingdings" pitchFamily="2" charset="2"/>
              </a:rPr>
              <a:t>advertise</a:t>
            </a:r>
            <a:r>
              <a:rPr lang="es-ES" dirty="0">
                <a:sym typeface="Wingdings" pitchFamily="2" charset="2"/>
              </a:rPr>
              <a:t> </a:t>
            </a:r>
            <a:r>
              <a:rPr lang="es-ES" dirty="0" err="1">
                <a:sym typeface="Wingdings" pitchFamily="2" charset="2"/>
              </a:rPr>
              <a:t>the</a:t>
            </a:r>
            <a:r>
              <a:rPr lang="es-ES" dirty="0">
                <a:sym typeface="Wingdings" pitchFamily="2" charset="2"/>
              </a:rPr>
              <a:t> </a:t>
            </a:r>
            <a:r>
              <a:rPr lang="es-ES" dirty="0" err="1">
                <a:sym typeface="Wingdings" pitchFamily="2" charset="2"/>
              </a:rPr>
              <a:t>network</a:t>
            </a:r>
            <a:r>
              <a:rPr lang="es-ES" dirty="0">
                <a:sym typeface="Wingdings" pitchFamily="2" charset="2"/>
              </a:rPr>
              <a:t> </a:t>
            </a:r>
            <a:r>
              <a:rPr lang="es-ES" dirty="0" err="1">
                <a:sym typeface="Wingdings" pitchFamily="2" charset="2"/>
              </a:rPr>
              <a:t>is</a:t>
            </a:r>
            <a:r>
              <a:rPr lang="es-ES" dirty="0">
                <a:sym typeface="Wingdings" pitchFamily="2" charset="2"/>
              </a:rPr>
              <a:t> </a:t>
            </a:r>
            <a:r>
              <a:rPr lang="es-ES" dirty="0" err="1">
                <a:sym typeface="Wingdings" pitchFamily="2" charset="2"/>
              </a:rPr>
              <a:t>conformant</a:t>
            </a:r>
            <a:r>
              <a:rPr lang="es-ES" dirty="0">
                <a:sym typeface="Wingdings" pitchFamily="2" charset="2"/>
              </a:rPr>
              <a:t> to .1CQ</a:t>
            </a:r>
            <a:endParaRPr lang="es-ES" dirty="0"/>
          </a:p>
          <a:p>
            <a:endParaRPr lang="es-ES" dirty="0"/>
          </a:p>
        </p:txBody>
      </p:sp>
    </p:spTree>
    <p:extLst>
      <p:ext uri="{BB962C8B-B14F-4D97-AF65-F5344CB8AC3E}">
        <p14:creationId xmlns:p14="http://schemas.microsoft.com/office/powerpoint/2010/main" val="3154189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Self-assignment of MAC addresses</a:t>
            </a:r>
          </a:p>
        </p:txBody>
      </p:sp>
      <p:sp>
        <p:nvSpPr>
          <p:cNvPr id="3" name="Content Placeholder 2"/>
          <p:cNvSpPr>
            <a:spLocks noGrp="1"/>
          </p:cNvSpPr>
          <p:nvPr>
            <p:ph idx="1"/>
          </p:nvPr>
        </p:nvSpPr>
        <p:spPr>
          <a:xfrm>
            <a:off x="838199" y="1825625"/>
            <a:ext cx="10808971" cy="4351338"/>
          </a:xfrm>
        </p:spPr>
        <p:txBody>
          <a:bodyPr/>
          <a:lstStyle/>
          <a:p>
            <a:r>
              <a:rPr lang="en-US" dirty="0"/>
              <a:t>Node self-assigns a MAC address</a:t>
            </a:r>
          </a:p>
          <a:p>
            <a:pPr lvl="1"/>
            <a:r>
              <a:rPr lang="en-US" dirty="0"/>
              <a:t>From previously defined space:</a:t>
            </a:r>
          </a:p>
          <a:p>
            <a:pPr lvl="2"/>
            <a:r>
              <a:rPr lang="en-US" dirty="0"/>
              <a:t>Good: Easy to configure</a:t>
            </a:r>
          </a:p>
          <a:p>
            <a:pPr lvl="2"/>
            <a:r>
              <a:rPr lang="en-US" dirty="0"/>
              <a:t>Bad: Cannot follow a given MAC address assignment in the network, e.g., follow semantics in the network</a:t>
            </a:r>
          </a:p>
          <a:p>
            <a:pPr lvl="1"/>
            <a:r>
              <a:rPr lang="en-US" dirty="0"/>
              <a:t>From pool advertised by the network</a:t>
            </a:r>
          </a:p>
          <a:p>
            <a:pPr lvl="2"/>
            <a:r>
              <a:rPr lang="en-US" dirty="0"/>
              <a:t>Good: Can follow the structure of MAC addresses defined by the network</a:t>
            </a:r>
          </a:p>
          <a:p>
            <a:pPr lvl="2"/>
            <a:r>
              <a:rPr lang="en-US" dirty="0"/>
              <a:t>Bad: Needs of extra messages to carry on this advertisement</a:t>
            </a:r>
          </a:p>
        </p:txBody>
      </p:sp>
    </p:spTree>
    <p:extLst>
      <p:ext uri="{BB962C8B-B14F-4D97-AF65-F5344CB8AC3E}">
        <p14:creationId xmlns:p14="http://schemas.microsoft.com/office/powerpoint/2010/main" val="364219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C0FEF-8539-6348-BE9E-1DA348012BBE}"/>
              </a:ext>
            </a:extLst>
          </p:cNvPr>
          <p:cNvSpPr>
            <a:spLocks noGrp="1"/>
          </p:cNvSpPr>
          <p:nvPr>
            <p:ph type="title"/>
          </p:nvPr>
        </p:nvSpPr>
        <p:spPr/>
        <p:txBody>
          <a:bodyPr/>
          <a:lstStyle/>
          <a:p>
            <a:r>
              <a:rPr lang="en-US" dirty="0"/>
              <a:t>Claiming Address Space TLV</a:t>
            </a:r>
            <a:endParaRPr lang="es-ES" dirty="0"/>
          </a:p>
        </p:txBody>
      </p:sp>
      <p:sp>
        <p:nvSpPr>
          <p:cNvPr id="3" name="Content Placeholder 2">
            <a:extLst>
              <a:ext uri="{FF2B5EF4-FFF2-40B4-BE49-F238E27FC236}">
                <a16:creationId xmlns:a16="http://schemas.microsoft.com/office/drawing/2014/main" id="{502D4DCE-7B66-694F-A48F-F3451AEF3219}"/>
              </a:ext>
            </a:extLst>
          </p:cNvPr>
          <p:cNvSpPr>
            <a:spLocks noGrp="1"/>
          </p:cNvSpPr>
          <p:nvPr>
            <p:ph idx="1"/>
          </p:nvPr>
        </p:nvSpPr>
        <p:spPr/>
        <p:txBody>
          <a:bodyPr>
            <a:normAutofit fontScale="85000" lnSpcReduction="20000"/>
          </a:bodyPr>
          <a:lstStyle/>
          <a:p>
            <a:r>
              <a:rPr lang="en-US" dirty="0"/>
              <a:t>Aim: Advertise pool of addresses a station can use for self-assignment</a:t>
            </a:r>
          </a:p>
          <a:p>
            <a:endParaRPr lang="en-US" dirty="0"/>
          </a:p>
          <a:p>
            <a:endParaRPr lang="en-US" dirty="0"/>
          </a:p>
          <a:p>
            <a:endParaRPr lang="en-US" dirty="0"/>
          </a:p>
          <a:p>
            <a:r>
              <a:rPr lang="en-US" dirty="0"/>
              <a:t>A prefix in this message means a MAC address and a number of bits that must remain constant of the MAC address provided, e.g., MAC/24</a:t>
            </a:r>
          </a:p>
          <a:p>
            <a:r>
              <a:rPr lang="en-US" dirty="0"/>
              <a:t>Claiming Allowed bit indicates if claiming is allowed in the network</a:t>
            </a:r>
          </a:p>
          <a:p>
            <a:r>
              <a:rPr lang="en-US" dirty="0"/>
              <a:t>Number of prefixes means number of the next 3 fields provided</a:t>
            </a:r>
          </a:p>
          <a:p>
            <a:r>
              <a:rPr lang="en-US" dirty="0"/>
              <a:t>Length MAC address indicates if the address provided is 48 or 64 bits</a:t>
            </a:r>
          </a:p>
          <a:p>
            <a:r>
              <a:rPr lang="en-US" dirty="0"/>
              <a:t>Prefix indicates MAC to be used as basis</a:t>
            </a:r>
          </a:p>
          <a:p>
            <a:r>
              <a:rPr lang="en-US" dirty="0"/>
              <a:t>Prefix length indicates number of bits that must remain fixed in the claimed address</a:t>
            </a:r>
            <a:endParaRPr lang="es-ES" dirty="0"/>
          </a:p>
        </p:txBody>
      </p:sp>
      <p:pic>
        <p:nvPicPr>
          <p:cNvPr id="4" name="Picture 3">
            <a:extLst>
              <a:ext uri="{FF2B5EF4-FFF2-40B4-BE49-F238E27FC236}">
                <a16:creationId xmlns:a16="http://schemas.microsoft.com/office/drawing/2014/main" id="{D8627D8B-56BA-364A-9C04-E88506DAFA5F}"/>
              </a:ext>
            </a:extLst>
          </p:cNvPr>
          <p:cNvPicPr/>
          <p:nvPr/>
        </p:nvPicPr>
        <p:blipFill>
          <a:blip r:embed="rId2"/>
          <a:stretch>
            <a:fillRect/>
          </a:stretch>
        </p:blipFill>
        <p:spPr>
          <a:xfrm>
            <a:off x="1273969" y="2328861"/>
            <a:ext cx="9644061" cy="811213"/>
          </a:xfrm>
          <a:prstGeom prst="rect">
            <a:avLst/>
          </a:prstGeom>
        </p:spPr>
      </p:pic>
    </p:spTree>
    <p:extLst>
      <p:ext uri="{BB962C8B-B14F-4D97-AF65-F5344CB8AC3E}">
        <p14:creationId xmlns:p14="http://schemas.microsoft.com/office/powerpoint/2010/main" val="2217895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FD81D-E05A-9844-A7E0-C7BD02B18864}"/>
              </a:ext>
            </a:extLst>
          </p:cNvPr>
          <p:cNvSpPr>
            <a:spLocks noGrp="1"/>
          </p:cNvSpPr>
          <p:nvPr>
            <p:ph type="title"/>
          </p:nvPr>
        </p:nvSpPr>
        <p:spPr/>
        <p:txBody>
          <a:bodyPr/>
          <a:lstStyle/>
          <a:p>
            <a:r>
              <a:rPr lang="es-ES" dirty="0" err="1"/>
              <a:t>Possible</a:t>
            </a:r>
            <a:r>
              <a:rPr lang="es-ES" dirty="0"/>
              <a:t> </a:t>
            </a:r>
            <a:r>
              <a:rPr lang="es-ES" dirty="0" err="1"/>
              <a:t>co-existance</a:t>
            </a:r>
            <a:endParaRPr lang="es-ES" dirty="0"/>
          </a:p>
        </p:txBody>
      </p:sp>
      <p:sp>
        <p:nvSpPr>
          <p:cNvPr id="3" name="Content Placeholder 2">
            <a:extLst>
              <a:ext uri="{FF2B5EF4-FFF2-40B4-BE49-F238E27FC236}">
                <a16:creationId xmlns:a16="http://schemas.microsoft.com/office/drawing/2014/main" id="{73D516E2-57D4-1449-B011-EFC9BBABF266}"/>
              </a:ext>
            </a:extLst>
          </p:cNvPr>
          <p:cNvSpPr>
            <a:spLocks noGrp="1"/>
          </p:cNvSpPr>
          <p:nvPr>
            <p:ph idx="1"/>
          </p:nvPr>
        </p:nvSpPr>
        <p:spPr/>
        <p:txBody>
          <a:bodyPr/>
          <a:lstStyle/>
          <a:p>
            <a:r>
              <a:rPr lang="es-ES" dirty="0" err="1"/>
              <a:t>Missing</a:t>
            </a:r>
            <a:r>
              <a:rPr lang="es-ES" dirty="0"/>
              <a:t> </a:t>
            </a:r>
            <a:r>
              <a:rPr lang="es-ES" dirty="0" err="1"/>
              <a:t>message</a:t>
            </a:r>
            <a:r>
              <a:rPr lang="es-ES" dirty="0"/>
              <a:t> to </a:t>
            </a:r>
            <a:r>
              <a:rPr lang="es-ES" dirty="0" err="1"/>
              <a:t>request</a:t>
            </a:r>
            <a:r>
              <a:rPr lang="es-ES" dirty="0"/>
              <a:t> a pool of </a:t>
            </a:r>
            <a:r>
              <a:rPr lang="es-ES" dirty="0" err="1"/>
              <a:t>addresses</a:t>
            </a:r>
            <a:endParaRPr lang="es-ES" dirty="0"/>
          </a:p>
          <a:p>
            <a:r>
              <a:rPr lang="es-ES" dirty="0"/>
              <a:t>Listen </a:t>
            </a:r>
            <a:r>
              <a:rPr lang="es-ES" dirty="0" err="1"/>
              <a:t>for</a:t>
            </a:r>
            <a:r>
              <a:rPr lang="es-ES" dirty="0"/>
              <a:t> </a:t>
            </a:r>
            <a:r>
              <a:rPr lang="es-ES" dirty="0" err="1"/>
              <a:t>Claiming</a:t>
            </a:r>
            <a:r>
              <a:rPr lang="es-ES" dirty="0"/>
              <a:t> </a:t>
            </a:r>
            <a:r>
              <a:rPr lang="es-ES" dirty="0" err="1"/>
              <a:t>Address</a:t>
            </a:r>
            <a:r>
              <a:rPr lang="es-ES" dirty="0"/>
              <a:t> </a:t>
            </a:r>
            <a:r>
              <a:rPr lang="es-ES" dirty="0" err="1"/>
              <a:t>Space</a:t>
            </a:r>
            <a:r>
              <a:rPr lang="es-ES" dirty="0"/>
              <a:t> TLV </a:t>
            </a:r>
            <a:r>
              <a:rPr lang="es-ES" dirty="0" err="1"/>
              <a:t>for</a:t>
            </a:r>
            <a:r>
              <a:rPr lang="es-ES" dirty="0"/>
              <a:t> a time</a:t>
            </a:r>
          </a:p>
          <a:p>
            <a:r>
              <a:rPr lang="es-ES" dirty="0" err="1"/>
              <a:t>If</a:t>
            </a:r>
            <a:r>
              <a:rPr lang="es-ES" dirty="0"/>
              <a:t> </a:t>
            </a:r>
            <a:r>
              <a:rPr lang="es-ES" dirty="0" err="1"/>
              <a:t>not</a:t>
            </a:r>
            <a:r>
              <a:rPr lang="es-ES" dirty="0"/>
              <a:t> </a:t>
            </a:r>
            <a:r>
              <a:rPr lang="es-ES" dirty="0" err="1"/>
              <a:t>present</a:t>
            </a:r>
            <a:r>
              <a:rPr lang="es-ES" dirty="0"/>
              <a:t>, </a:t>
            </a:r>
            <a:r>
              <a:rPr lang="es-ES" dirty="0" err="1"/>
              <a:t>self-claim</a:t>
            </a:r>
            <a:r>
              <a:rPr lang="es-ES" dirty="0"/>
              <a:t> </a:t>
            </a:r>
            <a:r>
              <a:rPr lang="es-ES" dirty="0" err="1"/>
              <a:t>from</a:t>
            </a:r>
            <a:r>
              <a:rPr lang="es-ES" dirty="0"/>
              <a:t> pre-</a:t>
            </a:r>
            <a:r>
              <a:rPr lang="es-ES" dirty="0" err="1"/>
              <a:t>defined</a:t>
            </a:r>
            <a:r>
              <a:rPr lang="es-ES" dirty="0"/>
              <a:t> pool</a:t>
            </a:r>
          </a:p>
          <a:p>
            <a:pPr lvl="1"/>
            <a:r>
              <a:rPr lang="es-ES" dirty="0" err="1"/>
              <a:t>Who</a:t>
            </a:r>
            <a:r>
              <a:rPr lang="es-ES" dirty="0"/>
              <a:t> sets </a:t>
            </a:r>
            <a:r>
              <a:rPr lang="es-ES" dirty="0" err="1"/>
              <a:t>this</a:t>
            </a:r>
            <a:r>
              <a:rPr lang="es-ES" dirty="0"/>
              <a:t> pool? </a:t>
            </a:r>
          </a:p>
          <a:p>
            <a:r>
              <a:rPr lang="es-ES" dirty="0" err="1"/>
              <a:t>If</a:t>
            </a:r>
            <a:r>
              <a:rPr lang="es-ES" dirty="0"/>
              <a:t> LAAP proxy </a:t>
            </a:r>
            <a:r>
              <a:rPr lang="es-ES" dirty="0" err="1"/>
              <a:t>sees</a:t>
            </a:r>
            <a:r>
              <a:rPr lang="es-ES" dirty="0"/>
              <a:t> a </a:t>
            </a:r>
            <a:r>
              <a:rPr lang="es-ES" dirty="0" err="1"/>
              <a:t>message</a:t>
            </a:r>
            <a:r>
              <a:rPr lang="es-ES" dirty="0"/>
              <a:t> </a:t>
            </a:r>
            <a:r>
              <a:rPr lang="es-ES" dirty="0" err="1"/>
              <a:t>claiming</a:t>
            </a:r>
            <a:r>
              <a:rPr lang="es-ES" dirty="0"/>
              <a:t> </a:t>
            </a:r>
            <a:r>
              <a:rPr lang="es-ES" dirty="0" err="1"/>
              <a:t>an</a:t>
            </a:r>
            <a:r>
              <a:rPr lang="es-ES" dirty="0"/>
              <a:t> </a:t>
            </a:r>
            <a:r>
              <a:rPr lang="es-ES" dirty="0" err="1"/>
              <a:t>address</a:t>
            </a:r>
            <a:r>
              <a:rPr lang="es-ES" dirty="0"/>
              <a:t> </a:t>
            </a:r>
            <a:r>
              <a:rPr lang="es-ES" dirty="0" err="1"/>
              <a:t>not</a:t>
            </a:r>
            <a:r>
              <a:rPr lang="es-ES" dirty="0"/>
              <a:t> </a:t>
            </a:r>
            <a:r>
              <a:rPr lang="es-ES" dirty="0" err="1"/>
              <a:t>valid</a:t>
            </a:r>
            <a:r>
              <a:rPr lang="es-ES" dirty="0"/>
              <a:t>, </a:t>
            </a:r>
            <a:r>
              <a:rPr lang="es-ES" dirty="0" err="1"/>
              <a:t>answer</a:t>
            </a:r>
            <a:r>
              <a:rPr lang="es-ES" dirty="0"/>
              <a:t> </a:t>
            </a:r>
            <a:r>
              <a:rPr lang="es-ES" dirty="0" err="1"/>
              <a:t>with</a:t>
            </a:r>
            <a:r>
              <a:rPr lang="es-ES" dirty="0"/>
              <a:t> error </a:t>
            </a:r>
            <a:r>
              <a:rPr lang="es-ES" dirty="0" err="1"/>
              <a:t>code</a:t>
            </a:r>
            <a:endParaRPr lang="es-ES" dirty="0"/>
          </a:p>
        </p:txBody>
      </p:sp>
    </p:spTree>
    <p:extLst>
      <p:ext uri="{BB962C8B-B14F-4D97-AF65-F5344CB8AC3E}">
        <p14:creationId xmlns:p14="http://schemas.microsoft.com/office/powerpoint/2010/main" val="2003628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Self-assignment: Duplicate Address Detection</a:t>
            </a:r>
          </a:p>
        </p:txBody>
      </p:sp>
      <p:sp>
        <p:nvSpPr>
          <p:cNvPr id="3" name="Content Placeholder 2"/>
          <p:cNvSpPr>
            <a:spLocks noGrp="1"/>
          </p:cNvSpPr>
          <p:nvPr>
            <p:ph idx="1"/>
          </p:nvPr>
        </p:nvSpPr>
        <p:spPr>
          <a:xfrm>
            <a:off x="495300" y="1483042"/>
            <a:ext cx="6854190" cy="5132070"/>
          </a:xfrm>
        </p:spPr>
        <p:txBody>
          <a:bodyPr>
            <a:noAutofit/>
          </a:bodyPr>
          <a:lstStyle/>
          <a:p>
            <a:pPr lvl="1"/>
            <a:r>
              <a:rPr lang="en-US" dirty="0"/>
              <a:t>Procedure similar to IPv6 DAD, send a probe, wait for answer</a:t>
            </a:r>
          </a:p>
          <a:p>
            <a:pPr lvl="1"/>
            <a:r>
              <a:rPr lang="en-US" dirty="0"/>
              <a:t>What is the destination address to use?:</a:t>
            </a:r>
          </a:p>
          <a:p>
            <a:pPr lvl="2"/>
            <a:r>
              <a:rPr lang="en-GB" sz="1600" b="1" dirty="0"/>
              <a:t>Use of broadcast address (</a:t>
            </a:r>
            <a:r>
              <a:rPr lang="en-GB" sz="1600" b="1" dirty="0" err="1"/>
              <a:t>ff:ff:ff:ff:ff:ff</a:t>
            </a:r>
            <a:r>
              <a:rPr lang="en-GB" sz="1600" b="1" dirty="0"/>
              <a:t>). </a:t>
            </a:r>
          </a:p>
          <a:p>
            <a:pPr lvl="3"/>
            <a:r>
              <a:rPr lang="en-GB" sz="1400" dirty="0"/>
              <a:t>Flood</a:t>
            </a:r>
          </a:p>
          <a:p>
            <a:pPr lvl="2"/>
            <a:r>
              <a:rPr lang="en-GB" sz="1600" b="1" dirty="0"/>
              <a:t>Unicast to the MAC address claimed. </a:t>
            </a:r>
          </a:p>
          <a:p>
            <a:pPr lvl="3"/>
            <a:r>
              <a:rPr lang="en-GB" sz="1400" dirty="0"/>
              <a:t>Flood if address does not exist</a:t>
            </a:r>
          </a:p>
          <a:p>
            <a:pPr lvl="2"/>
            <a:r>
              <a:rPr lang="en-GB" sz="1600" b="1" dirty="0"/>
              <a:t>Use of a multicast group</a:t>
            </a:r>
            <a:r>
              <a:rPr lang="en-GB" sz="1600" dirty="0"/>
              <a:t>, such as the one used for the solicited multicast in IPv6. When a station self-assigns a MAC address, then it joins a multicast group such as the 33:33:xx:xx:xx:xx, where the last 4 bytes correspond to the last 4 bytes of the self-assigned MAC address.</a:t>
            </a:r>
            <a:r>
              <a:rPr lang="en-GB" sz="1000" dirty="0"/>
              <a:t>  </a:t>
            </a:r>
            <a:r>
              <a:rPr lang="en-GB" sz="1600" dirty="0"/>
              <a:t> </a:t>
            </a:r>
            <a:r>
              <a:rPr lang="en-GB" sz="1000" dirty="0"/>
              <a:t> </a:t>
            </a:r>
            <a:r>
              <a:rPr lang="en-GB" sz="1600" dirty="0"/>
              <a:t>This might lead to spanning tree problems if the address is duplicated </a:t>
            </a:r>
          </a:p>
          <a:p>
            <a:pPr lvl="1"/>
            <a:r>
              <a:rPr lang="en-GB" dirty="0"/>
              <a:t>In all cases the source MAC address will be set to the claimed unicast address or to the broadcast address (as recommended by IEEE RA for NULL addresses)</a:t>
            </a:r>
            <a:r>
              <a:rPr lang="en-GB" dirty="0">
                <a:sym typeface="Wingdings" pitchFamily="2" charset="2"/>
              </a:rPr>
              <a:t>already discussed and not a good option</a:t>
            </a:r>
            <a:endParaRPr lang="en-GB" dirty="0"/>
          </a:p>
          <a:p>
            <a:pPr lvl="1"/>
            <a:endParaRPr lang="en-GB" sz="1800" dirty="0"/>
          </a:p>
        </p:txBody>
      </p:sp>
      <p:pic>
        <p:nvPicPr>
          <p:cNvPr id="4" name="Picture 3"/>
          <p:cNvPicPr/>
          <p:nvPr/>
        </p:nvPicPr>
        <p:blipFill>
          <a:blip r:embed="rId3"/>
          <a:stretch>
            <a:fillRect/>
          </a:stretch>
        </p:blipFill>
        <p:spPr>
          <a:xfrm>
            <a:off x="7504430" y="1690687"/>
            <a:ext cx="3468370" cy="4924425"/>
          </a:xfrm>
          <a:prstGeom prst="rect">
            <a:avLst/>
          </a:prstGeom>
        </p:spPr>
      </p:pic>
    </p:spTree>
    <p:extLst>
      <p:ext uri="{BB962C8B-B14F-4D97-AF65-F5344CB8AC3E}">
        <p14:creationId xmlns:p14="http://schemas.microsoft.com/office/powerpoint/2010/main" val="1656222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Self-assignment: Possible DAD message</a:t>
            </a:r>
          </a:p>
        </p:txBody>
      </p:sp>
      <p:sp>
        <p:nvSpPr>
          <p:cNvPr id="3" name="Content Placeholder 2"/>
          <p:cNvSpPr>
            <a:spLocks noGrp="1"/>
          </p:cNvSpPr>
          <p:nvPr>
            <p:ph idx="1"/>
          </p:nvPr>
        </p:nvSpPr>
        <p:spPr/>
        <p:txBody>
          <a:bodyPr>
            <a:normAutofit fontScale="92500" lnSpcReduction="20000"/>
          </a:bodyPr>
          <a:lstStyle/>
          <a:p>
            <a:r>
              <a:rPr lang="en-US" dirty="0"/>
              <a:t>Different possibilities for encapsulation</a:t>
            </a:r>
          </a:p>
          <a:p>
            <a:pPr lvl="1"/>
            <a:r>
              <a:rPr lang="en-US" dirty="0"/>
              <a:t>LLDP</a:t>
            </a:r>
          </a:p>
          <a:p>
            <a:pPr lvl="1"/>
            <a:r>
              <a:rPr lang="en-US" dirty="0"/>
              <a:t>LLC/SNAP</a:t>
            </a:r>
          </a:p>
          <a:p>
            <a:pPr lvl="1"/>
            <a:endParaRPr lang="en-US" dirty="0"/>
          </a:p>
          <a:p>
            <a:pPr lvl="1"/>
            <a:endParaRPr lang="en-US" dirty="0"/>
          </a:p>
          <a:p>
            <a:pPr lvl="1"/>
            <a:endParaRPr lang="en-US" dirty="0"/>
          </a:p>
          <a:p>
            <a:pPr lvl="1"/>
            <a:endParaRPr lang="en-US" dirty="0"/>
          </a:p>
          <a:p>
            <a:pPr lvl="1"/>
            <a:r>
              <a:rPr lang="en-GB" dirty="0"/>
              <a:t>DAD procedure is based on the sending of the DAD request, with the D bit set to 0 and wait for some time (to be defined) until a DAD request, with D bit set to 1, is received or the timer expires.</a:t>
            </a:r>
          </a:p>
          <a:p>
            <a:pPr lvl="1"/>
            <a:endParaRPr lang="en-GB" dirty="0"/>
          </a:p>
          <a:p>
            <a:pPr lvl="1"/>
            <a:r>
              <a:rPr lang="en-GB" dirty="0"/>
              <a:t>In case multiple addresses are claimed, the station may choose between using 1 message per address sent in unicast or a bulk message sent to broadcast. Unicast answers are expected for each duplicated MAC address detected.</a:t>
            </a:r>
          </a:p>
          <a:p>
            <a:pPr lvl="1"/>
            <a:endParaRPr lang="en-US" dirty="0"/>
          </a:p>
        </p:txBody>
      </p:sp>
      <p:pic>
        <p:nvPicPr>
          <p:cNvPr id="5" name="Picture 4"/>
          <p:cNvPicPr/>
          <p:nvPr/>
        </p:nvPicPr>
        <p:blipFill>
          <a:blip r:embed="rId2"/>
          <a:stretch>
            <a:fillRect/>
          </a:stretch>
        </p:blipFill>
        <p:spPr>
          <a:xfrm>
            <a:off x="838200" y="2913539"/>
            <a:ext cx="10620375" cy="792639"/>
          </a:xfrm>
          <a:prstGeom prst="rect">
            <a:avLst/>
          </a:prstGeom>
        </p:spPr>
      </p:pic>
    </p:spTree>
    <p:extLst>
      <p:ext uri="{BB962C8B-B14F-4D97-AF65-F5344CB8AC3E}">
        <p14:creationId xmlns:p14="http://schemas.microsoft.com/office/powerpoint/2010/main" val="2100159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D84EA-9232-6F49-B201-73FE9FEB5CCA}"/>
              </a:ext>
            </a:extLst>
          </p:cNvPr>
          <p:cNvSpPr>
            <a:spLocks noGrp="1"/>
          </p:cNvSpPr>
          <p:nvPr>
            <p:ph type="title"/>
          </p:nvPr>
        </p:nvSpPr>
        <p:spPr/>
        <p:txBody>
          <a:bodyPr/>
          <a:lstStyle/>
          <a:p>
            <a:r>
              <a:rPr lang="es-ES" dirty="0"/>
              <a:t>Server </a:t>
            </a:r>
            <a:r>
              <a:rPr lang="es-ES" dirty="0" err="1"/>
              <a:t>based</a:t>
            </a:r>
            <a:endParaRPr lang="es-ES" dirty="0"/>
          </a:p>
        </p:txBody>
      </p:sp>
      <p:sp>
        <p:nvSpPr>
          <p:cNvPr id="3" name="Content Placeholder 2">
            <a:extLst>
              <a:ext uri="{FF2B5EF4-FFF2-40B4-BE49-F238E27FC236}">
                <a16:creationId xmlns:a16="http://schemas.microsoft.com/office/drawing/2014/main" id="{117EC10D-ACBB-D04B-9AE9-41E78CF22B48}"/>
              </a:ext>
            </a:extLst>
          </p:cNvPr>
          <p:cNvSpPr>
            <a:spLocks noGrp="1"/>
          </p:cNvSpPr>
          <p:nvPr>
            <p:ph idx="1"/>
          </p:nvPr>
        </p:nvSpPr>
        <p:spPr/>
        <p:txBody>
          <a:bodyPr/>
          <a:lstStyle/>
          <a:p>
            <a:pPr lvl="1"/>
            <a:r>
              <a:rPr lang="es-ES" dirty="0" err="1"/>
              <a:t>Two</a:t>
            </a:r>
            <a:r>
              <a:rPr lang="es-ES" dirty="0"/>
              <a:t> </a:t>
            </a:r>
            <a:r>
              <a:rPr lang="es-ES" dirty="0" err="1"/>
              <a:t>big</a:t>
            </a:r>
            <a:r>
              <a:rPr lang="es-ES" dirty="0"/>
              <a:t> </a:t>
            </a:r>
            <a:r>
              <a:rPr lang="es-ES" dirty="0" err="1"/>
              <a:t>questions</a:t>
            </a:r>
            <a:endParaRPr lang="es-ES" dirty="0"/>
          </a:p>
          <a:p>
            <a:pPr lvl="2"/>
            <a:r>
              <a:rPr lang="es-ES" dirty="0" err="1"/>
              <a:t>How</a:t>
            </a:r>
            <a:r>
              <a:rPr lang="es-ES" dirty="0"/>
              <a:t> do </a:t>
            </a:r>
            <a:r>
              <a:rPr lang="es-ES" dirty="0" err="1"/>
              <a:t>we</a:t>
            </a:r>
            <a:r>
              <a:rPr lang="es-ES" dirty="0"/>
              <a:t> </a:t>
            </a:r>
            <a:r>
              <a:rPr lang="es-ES" dirty="0" err="1"/>
              <a:t>reach</a:t>
            </a:r>
            <a:r>
              <a:rPr lang="es-ES" dirty="0"/>
              <a:t> </a:t>
            </a:r>
            <a:r>
              <a:rPr lang="es-ES" dirty="0" err="1"/>
              <a:t>the</a:t>
            </a:r>
            <a:r>
              <a:rPr lang="es-ES" dirty="0"/>
              <a:t> server</a:t>
            </a:r>
          </a:p>
          <a:p>
            <a:pPr lvl="2"/>
            <a:r>
              <a:rPr lang="es-ES" dirty="0"/>
              <a:t>Do </a:t>
            </a:r>
            <a:r>
              <a:rPr lang="es-ES" dirty="0" err="1"/>
              <a:t>we</a:t>
            </a:r>
            <a:r>
              <a:rPr lang="es-ES" dirty="0"/>
              <a:t> </a:t>
            </a:r>
            <a:r>
              <a:rPr lang="es-ES" dirty="0" err="1"/>
              <a:t>support</a:t>
            </a:r>
            <a:r>
              <a:rPr lang="es-ES" dirty="0"/>
              <a:t> </a:t>
            </a:r>
            <a:r>
              <a:rPr lang="es-ES" dirty="0" err="1"/>
              <a:t>advertisement</a:t>
            </a:r>
            <a:r>
              <a:rPr lang="es-ES" dirty="0"/>
              <a:t> of </a:t>
            </a:r>
            <a:r>
              <a:rPr lang="es-ES" dirty="0" err="1"/>
              <a:t>the</a:t>
            </a:r>
            <a:r>
              <a:rPr lang="es-ES" dirty="0"/>
              <a:t> server/LAAP </a:t>
            </a:r>
            <a:r>
              <a:rPr lang="es-ES" dirty="0" err="1"/>
              <a:t>proxies</a:t>
            </a:r>
            <a:r>
              <a:rPr lang="es-ES" dirty="0"/>
              <a:t>?</a:t>
            </a:r>
          </a:p>
          <a:p>
            <a:pPr lvl="1"/>
            <a:r>
              <a:rPr lang="es-ES" dirty="0" err="1"/>
              <a:t>How</a:t>
            </a:r>
            <a:r>
              <a:rPr lang="es-ES" dirty="0"/>
              <a:t> do </a:t>
            </a:r>
            <a:r>
              <a:rPr lang="es-ES" dirty="0" err="1"/>
              <a:t>we</a:t>
            </a:r>
            <a:r>
              <a:rPr lang="es-ES" dirty="0"/>
              <a:t> </a:t>
            </a:r>
            <a:r>
              <a:rPr lang="es-ES" dirty="0" err="1"/>
              <a:t>encapsulate</a:t>
            </a:r>
            <a:r>
              <a:rPr lang="es-ES" dirty="0"/>
              <a:t> </a:t>
            </a:r>
            <a:r>
              <a:rPr lang="es-ES" dirty="0" err="1"/>
              <a:t>these</a:t>
            </a:r>
            <a:r>
              <a:rPr lang="es-ES" dirty="0"/>
              <a:t> </a:t>
            </a:r>
            <a:r>
              <a:rPr lang="es-ES" dirty="0" err="1"/>
              <a:t>messages</a:t>
            </a:r>
            <a:endParaRPr lang="es-ES" dirty="0"/>
          </a:p>
        </p:txBody>
      </p:sp>
    </p:spTree>
    <p:extLst>
      <p:ext uri="{BB962C8B-B14F-4D97-AF65-F5344CB8AC3E}">
        <p14:creationId xmlns:p14="http://schemas.microsoft.com/office/powerpoint/2010/main" val="29759161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1538</Words>
  <Application>Microsoft Macintosh PowerPoint</Application>
  <PresentationFormat>Widescreen</PresentationFormat>
  <Paragraphs>144</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Proposal for IEEE 802.1CQ-LAAP</vt:lpstr>
      <vt:lpstr>Background</vt:lpstr>
      <vt:lpstr>Aim of these slides</vt:lpstr>
      <vt:lpstr>Self-assignment of MAC addresses</vt:lpstr>
      <vt:lpstr>Claiming Address Space TLV</vt:lpstr>
      <vt:lpstr>Possible co-existance</vt:lpstr>
      <vt:lpstr>Self-assignment: Duplicate Address Detection</vt:lpstr>
      <vt:lpstr>Self-assignment: Possible DAD message</vt:lpstr>
      <vt:lpstr>Server based</vt:lpstr>
      <vt:lpstr>Server based assignment</vt:lpstr>
      <vt:lpstr>Server based assignment: Procedure</vt:lpstr>
      <vt:lpstr>Server based assignment: Procedure</vt:lpstr>
      <vt:lpstr>Server based assignment: Addressing</vt:lpstr>
      <vt:lpstr>Advertisement of IEEE 802.1CQ use in the network</vt:lpstr>
      <vt:lpstr>Some discussions</vt:lpstr>
    </vt:vector>
  </TitlesOfParts>
  <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Antonio de la Oliva</dc:creator>
  <cp:lastModifiedBy>Antonio de la Oliva</cp:lastModifiedBy>
  <cp:revision>16</cp:revision>
  <dcterms:created xsi:type="dcterms:W3CDTF">2018-01-15T16:42:15Z</dcterms:created>
  <dcterms:modified xsi:type="dcterms:W3CDTF">2018-05-21T15:36:13Z</dcterms:modified>
</cp:coreProperties>
</file>