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2"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79" autoAdjust="0"/>
    <p:restoredTop sz="95016" autoAdjust="0"/>
  </p:normalViewPr>
  <p:slideViewPr>
    <p:cSldViewPr>
      <p:cViewPr varScale="1">
        <p:scale>
          <a:sx n="115" d="100"/>
          <a:sy n="115" d="100"/>
        </p:scale>
        <p:origin x="34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omniran-18-0033-01-00TG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8/omniran-18-0035-00-CQ00-proposal-for-ieee-802-1cq-laap.pdf" TargetMode="External"/><Relationship Id="rId2" Type="http://schemas.openxmlformats.org/officeDocument/2006/relationships/hyperlink" Target="https://mentor.ieee.org/omniran/dcn/18/omniran-18-0034-00-CQ00-proposal-for-ieee-802-1cq-self-assignment-par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www.ieee802.org/1/files/public/docs2018/cq-Marks-Perkins-802dot11dot10-0118-v00.pdf" TargetMode="External"/><Relationship Id="rId3" Type="http://schemas.openxmlformats.org/officeDocument/2006/relationships/hyperlink" Target="http://www.ieee802.org/1/files/public/docs2016/cq-ao-local-address-assignment-1116-v00.pptx" TargetMode="External"/><Relationship Id="rId7" Type="http://schemas.openxmlformats.org/officeDocument/2006/relationships/hyperlink" Target="http://www.ieee802.org/1/files/public/docs2017/cq-ao-LAAP-Proposal-1117-V1.pptx" TargetMode="External"/><Relationship Id="rId12" Type="http://schemas.openxmlformats.org/officeDocument/2006/relationships/hyperlink" Target="http://www.ieee802.org/1/files/public/docs2018/cq-aoliva-proposal-selfasignmenttext-0318.pdf" TargetMode="External"/><Relationship Id="rId2" Type="http://schemas.openxmlformats.org/officeDocument/2006/relationships/hyperlink" Target="http://www.ieee802.org/1/files/public/docs2016/cq-cas-assignment-and-validation-0316-v00.ppt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7/cq-seaman-trusted-addresses-0517-v0.pdf" TargetMode="External"/><Relationship Id="rId11" Type="http://schemas.openxmlformats.org/officeDocument/2006/relationships/hyperlink" Target="http://www.ieee802.org/1/files/public/docs2018/cq-aoliva-proposal-LAAP-0118-v1.pdf" TargetMode="External"/><Relationship Id="rId5" Type="http://schemas.openxmlformats.org/officeDocument/2006/relationships/hyperlink" Target="http://www.ieee802.org/1/files/public/docs2017/cq-ao-LAAP-proposal-0317-v02.pptx" TargetMode="External"/><Relationship Id="rId10" Type="http://schemas.openxmlformats.org/officeDocument/2006/relationships/hyperlink" Target="http://www.ieee802.org/1/files/public/docs2018/cq-aoliva-proposal-LAAP-0118-v0.pptx" TargetMode="External"/><Relationship Id="rId4" Type="http://schemas.openxmlformats.org/officeDocument/2006/relationships/hyperlink" Target="http://www.ieee802.org/1/files/public/docs2016/cq-thaler-objectives-1116.pdf" TargetMode="External"/><Relationship Id="rId9" Type="http://schemas.openxmlformats.org/officeDocument/2006/relationships/hyperlink" Target="http://www.ieee802.org/1/files/public/docs2018/cq-Marks-flow-zone-addressing-0118-v00.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de8fe8562276588626a6cb1c7188776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March 28</a:t>
            </a:r>
            <a:r>
              <a:rPr lang="en-US" baseline="30000" dirty="0"/>
              <a:t>th</a:t>
            </a:r>
            <a:r>
              <a:rPr lang="en-US" dirty="0"/>
              <a:t>, 2018 Conference Call</a:t>
            </a:r>
          </a:p>
        </p:txBody>
      </p:sp>
      <p:sp>
        <p:nvSpPr>
          <p:cNvPr id="3" name="Subtitle 2"/>
          <p:cNvSpPr>
            <a:spLocks noGrp="1"/>
          </p:cNvSpPr>
          <p:nvPr>
            <p:ph type="subTitle" idx="1"/>
          </p:nvPr>
        </p:nvSpPr>
        <p:spPr/>
        <p:txBody>
          <a:bodyPr/>
          <a:lstStyle/>
          <a:p>
            <a:r>
              <a:rPr lang="en-US" dirty="0"/>
              <a:t>2018-03-28</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en-US" dirty="0"/>
              <a:t>Reports</a:t>
            </a:r>
          </a:p>
          <a:p>
            <a:r>
              <a:rPr lang="en-US" dirty="0"/>
              <a:t>P802.1CQ contributions</a:t>
            </a:r>
          </a:p>
          <a:p>
            <a:r>
              <a:rPr lang="en-US" dirty="0"/>
              <a:t>P802.1CQ project organization within OmniRAN TG</a:t>
            </a:r>
          </a:p>
          <a:p>
            <a:r>
              <a:rPr lang="en-US" dirty="0"/>
              <a:t>Next meeting</a:t>
            </a:r>
          </a:p>
          <a:p>
            <a:r>
              <a:rPr lang="en-US" dirty="0" err="1"/>
              <a:t>AoB</a:t>
            </a:r>
            <a:endParaRPr lang="en-US" sz="2400"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70000" lnSpcReduction="20000"/>
          </a:bodyPr>
          <a:lstStyle/>
          <a:p>
            <a:r>
              <a:rPr lang="en-US" dirty="0"/>
              <a:t>Reports</a:t>
            </a:r>
          </a:p>
          <a:p>
            <a:pPr lvl="1"/>
            <a:r>
              <a:rPr lang="en-US" dirty="0"/>
              <a:t>OmniRAN TG will take responsibility for P802.1CQ</a:t>
            </a:r>
          </a:p>
          <a:p>
            <a:pPr lvl="1"/>
            <a:r>
              <a:rPr lang="en-US" dirty="0"/>
              <a:t>Status of P802.1CQ</a:t>
            </a:r>
          </a:p>
          <a:p>
            <a:pPr lvl="2"/>
            <a:r>
              <a:rPr lang="en-US" dirty="0"/>
              <a:t>Roger Marks is assigned editor and initial skeleton draft D0.1 exists</a:t>
            </a:r>
          </a:p>
          <a:p>
            <a:pPr lvl="2"/>
            <a:r>
              <a:rPr lang="en-US" dirty="0"/>
              <a:t>Objectives not settled through an agreed document</a:t>
            </a:r>
          </a:p>
          <a:p>
            <a:pPr lvl="1"/>
            <a:endParaRPr lang="en-US" dirty="0"/>
          </a:p>
          <a:p>
            <a:r>
              <a:rPr lang="en-US" dirty="0"/>
              <a:t>P802.1CQ contributions</a:t>
            </a:r>
          </a:p>
          <a:p>
            <a:pPr lvl="1"/>
            <a:r>
              <a:rPr lang="en-US" dirty="0">
                <a:hlinkClick r:id="rId2"/>
              </a:rPr>
              <a:t>https://mentor.ieee.org/omniran/dcn/18/omniran-18-0034-00-CQ00-proposal-for-ieee-802-1cq-self-assignment-part.pdf</a:t>
            </a:r>
            <a:endParaRPr lang="en-US" dirty="0"/>
          </a:p>
          <a:p>
            <a:pPr lvl="2"/>
            <a:r>
              <a:rPr lang="en-US" dirty="0"/>
              <a:t>Supporting slides: </a:t>
            </a:r>
            <a:r>
              <a:rPr lang="en-US" dirty="0">
                <a:hlinkClick r:id="rId3"/>
              </a:rPr>
              <a:t>https://mentor.ieee.org/omniran/dcn/18/omniran-18-0035-00-CQ00-proposal-for-ieee-802-1cq-laap.pdf</a:t>
            </a:r>
            <a:endParaRPr lang="en-US" dirty="0"/>
          </a:p>
          <a:p>
            <a:pPr lvl="1"/>
            <a:r>
              <a:rPr lang="en-US" dirty="0"/>
              <a:t>Discussion showed several points requiring further clarifications in the proposal</a:t>
            </a:r>
          </a:p>
          <a:p>
            <a:pPr lvl="1"/>
            <a:r>
              <a:rPr lang="en-US" dirty="0"/>
              <a:t>Antonio will create upgrade to proposal for upcoming F2F meeting.</a:t>
            </a:r>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BDE9A-1651-44CA-AB69-79EF11BC8E5C}"/>
              </a:ext>
            </a:extLst>
          </p:cNvPr>
          <p:cNvSpPr>
            <a:spLocks noGrp="1"/>
          </p:cNvSpPr>
          <p:nvPr>
            <p:ph type="title"/>
          </p:nvPr>
        </p:nvSpPr>
        <p:spPr/>
        <p:txBody>
          <a:bodyPr/>
          <a:lstStyle/>
          <a:p>
            <a:r>
              <a:rPr lang="en-US" dirty="0"/>
              <a:t>History of P802.1CQ</a:t>
            </a:r>
          </a:p>
        </p:txBody>
      </p:sp>
      <p:sp>
        <p:nvSpPr>
          <p:cNvPr id="3" name="Content Placeholder 2">
            <a:extLst>
              <a:ext uri="{FF2B5EF4-FFF2-40B4-BE49-F238E27FC236}">
                <a16:creationId xmlns:a16="http://schemas.microsoft.com/office/drawing/2014/main" id="{89E6E741-6645-4C68-9315-B3F244BC3FCB}"/>
              </a:ext>
            </a:extLst>
          </p:cNvPr>
          <p:cNvSpPr>
            <a:spLocks noGrp="1"/>
          </p:cNvSpPr>
          <p:nvPr>
            <p:ph idx="1"/>
          </p:nvPr>
        </p:nvSpPr>
        <p:spPr/>
        <p:txBody>
          <a:bodyPr>
            <a:normAutofit fontScale="47500" lnSpcReduction="20000"/>
          </a:bodyPr>
          <a:lstStyle/>
          <a:p>
            <a:r>
              <a:rPr lang="en-US" dirty="0"/>
              <a:t>15 Mar 2016</a:t>
            </a:r>
          </a:p>
          <a:p>
            <a:pPr lvl="1"/>
            <a:r>
              <a:rPr lang="en-US" dirty="0">
                <a:hlinkClick r:id="rId2"/>
              </a:rPr>
              <a:t>http://www.ieee802.org/1/files/public/docs2016/cq-cas-assignment-and-validation-0316-v00.pptx</a:t>
            </a:r>
            <a:endParaRPr lang="en-US" dirty="0"/>
          </a:p>
          <a:p>
            <a:r>
              <a:rPr lang="en-US" dirty="0"/>
              <a:t>9 Nov 2016</a:t>
            </a:r>
          </a:p>
          <a:p>
            <a:pPr lvl="1"/>
            <a:r>
              <a:rPr lang="en-US" dirty="0">
                <a:hlinkClick r:id="rId3"/>
              </a:rPr>
              <a:t>http://www.ieee802.org/1/files/public/docs2016/cq-ao-local-address-assignment-1116-v00.pptx</a:t>
            </a:r>
            <a:endParaRPr lang="en-US" dirty="0"/>
          </a:p>
          <a:p>
            <a:r>
              <a:rPr lang="en-US" dirty="0"/>
              <a:t>10 Nov 2016</a:t>
            </a:r>
          </a:p>
          <a:p>
            <a:pPr lvl="1"/>
            <a:r>
              <a:rPr lang="en-US" dirty="0">
                <a:hlinkClick r:id="rId4"/>
              </a:rPr>
              <a:t>http://www.ieee802.org/1/files/public/docs2016/cq-thaler-objectives-1116</a:t>
            </a:r>
            <a:r>
              <a:rPr lang="en-US">
                <a:hlinkClick r:id="rId4"/>
              </a:rPr>
              <a:t>.pdf</a:t>
            </a:r>
            <a:endParaRPr lang="en-US" dirty="0"/>
          </a:p>
          <a:p>
            <a:r>
              <a:rPr lang="en-US" dirty="0"/>
              <a:t>15 Mar 2017</a:t>
            </a:r>
          </a:p>
          <a:p>
            <a:pPr lvl="1"/>
            <a:r>
              <a:rPr lang="en-US" dirty="0">
                <a:hlinkClick r:id="rId5"/>
              </a:rPr>
              <a:t>http://www.ieee802.org/1/files/public/docs2017/cq-ao-LAAP-proposal-0317-v02.pptx</a:t>
            </a:r>
            <a:endParaRPr lang="en-US" dirty="0"/>
          </a:p>
          <a:p>
            <a:r>
              <a:rPr lang="en-US" dirty="0"/>
              <a:t>15 May 2017</a:t>
            </a:r>
          </a:p>
          <a:p>
            <a:pPr lvl="1"/>
            <a:r>
              <a:rPr lang="en-US" dirty="0">
                <a:hlinkClick r:id="rId6"/>
              </a:rPr>
              <a:t>http://www.ieee802.org/1/files/public/docs2017/cq-seaman-trusted-addresses-0517-v0.pdf</a:t>
            </a:r>
            <a:endParaRPr lang="en-US" dirty="0"/>
          </a:p>
          <a:p>
            <a:r>
              <a:rPr lang="en-US" dirty="0"/>
              <a:t>5 Nov 2017</a:t>
            </a:r>
          </a:p>
          <a:p>
            <a:pPr lvl="1"/>
            <a:r>
              <a:rPr lang="en-US" dirty="0">
                <a:hlinkClick r:id="rId7"/>
              </a:rPr>
              <a:t>http://www.ieee802.org/1/files/public/docs2017/cq-ao-LAAP-Proposal-1117-V1.pptx</a:t>
            </a:r>
            <a:endParaRPr lang="en-US" dirty="0"/>
          </a:p>
          <a:p>
            <a:r>
              <a:rPr lang="en-US" dirty="0"/>
              <a:t>24 January 2018</a:t>
            </a:r>
          </a:p>
          <a:p>
            <a:pPr lvl="1"/>
            <a:r>
              <a:rPr lang="en-US" dirty="0">
                <a:hlinkClick r:id="rId8"/>
              </a:rPr>
              <a:t>http://www.ieee802.org/1/files/public/docs2018/cq-Marks-Perkins-802dot11dot10-0118-v00.pdf</a:t>
            </a:r>
            <a:endParaRPr lang="en-US" dirty="0"/>
          </a:p>
          <a:p>
            <a:pPr lvl="1"/>
            <a:r>
              <a:rPr lang="en-US" dirty="0">
                <a:hlinkClick r:id="rId9"/>
              </a:rPr>
              <a:t>http://www.ieee802.org/1/files/public/docs2018/cq-Marks-flow-zone-addressing-0118-v00.pdf</a:t>
            </a:r>
            <a:endParaRPr lang="en-US" dirty="0"/>
          </a:p>
          <a:p>
            <a:pPr lvl="1"/>
            <a:r>
              <a:rPr lang="en-US" dirty="0">
                <a:hlinkClick r:id="rId10"/>
              </a:rPr>
              <a:t>http://www.ieee802.org/1/files/public/docs2018/cq-aoliva-proposal-LAAP-0118-v0.pptx</a:t>
            </a:r>
            <a:endParaRPr lang="en-US" dirty="0"/>
          </a:p>
          <a:p>
            <a:r>
              <a:rPr lang="en-US" dirty="0"/>
              <a:t>25 January 2018</a:t>
            </a:r>
          </a:p>
          <a:p>
            <a:pPr lvl="1"/>
            <a:r>
              <a:rPr lang="en-US" dirty="0">
                <a:hlinkClick r:id="rId11"/>
              </a:rPr>
              <a:t>http://www.ieee802.org/1/files/public/docs2018/cq-aoliva-proposal-LAAP-0118-v1.pdf</a:t>
            </a:r>
            <a:endParaRPr lang="en-US" dirty="0"/>
          </a:p>
          <a:p>
            <a:r>
              <a:rPr lang="en-US" dirty="0"/>
              <a:t>5 Mar 2018</a:t>
            </a:r>
          </a:p>
          <a:p>
            <a:pPr lvl="1"/>
            <a:r>
              <a:rPr lang="en-US" dirty="0">
                <a:hlinkClick r:id="rId12"/>
              </a:rPr>
              <a:t>http://www.ieee802.org/1/files/public/docs2018/cq-aoliva-proposal-selfasignmenttext-0318.pdf</a:t>
            </a:r>
            <a:endParaRPr lang="en-US" dirty="0"/>
          </a:p>
        </p:txBody>
      </p:sp>
    </p:spTree>
    <p:extLst>
      <p:ext uri="{BB962C8B-B14F-4D97-AF65-F5344CB8AC3E}">
        <p14:creationId xmlns:p14="http://schemas.microsoft.com/office/powerpoint/2010/main" val="3584073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normAutofit fontScale="62500" lnSpcReduction="20000"/>
          </a:bodyPr>
          <a:lstStyle/>
          <a:p>
            <a:r>
              <a:rPr lang="en-US" dirty="0"/>
              <a:t>P802.1CQ project organization within OmniRAN TG</a:t>
            </a:r>
          </a:p>
          <a:p>
            <a:pPr lvl="1"/>
            <a:r>
              <a:rPr lang="en-US" dirty="0"/>
              <a:t>Dedicated calls for .1CQ, or OmniRAN TG calls with clear indication/announcement that 802.1CQ will be discussed</a:t>
            </a:r>
          </a:p>
          <a:p>
            <a:pPr lvl="1"/>
            <a:r>
              <a:rPr lang="en-US" dirty="0"/>
              <a:t>Agreement to move document archive to mentor.</a:t>
            </a:r>
          </a:p>
          <a:p>
            <a:pPr lvl="2"/>
            <a:r>
              <a:rPr lang="en-US" dirty="0"/>
              <a:t>Chair will copy essential .1CQ documents to mentor to provide easier access.</a:t>
            </a:r>
          </a:p>
          <a:p>
            <a:pPr lvl="1"/>
            <a:r>
              <a:rPr lang="en-US" dirty="0"/>
              <a:t>Socialization with other 802 WGs may become necessary.</a:t>
            </a:r>
          </a:p>
          <a:p>
            <a:pPr lvl="1"/>
            <a:endParaRPr lang="en-US" dirty="0"/>
          </a:p>
          <a:p>
            <a:r>
              <a:rPr lang="en-US" dirty="0"/>
              <a:t>Next meeting</a:t>
            </a:r>
          </a:p>
          <a:p>
            <a:pPr lvl="1"/>
            <a:r>
              <a:rPr lang="en-US" dirty="0"/>
              <a:t>P802.1CQ will be put on the OmniRAN TG agenda of the Pittsburgh interim meeting.</a:t>
            </a:r>
          </a:p>
          <a:p>
            <a:pPr lvl="2"/>
            <a:r>
              <a:rPr lang="en-US" dirty="0"/>
              <a:t>Likely on Tuesday morning to allow for remote participation from Europe.</a:t>
            </a:r>
          </a:p>
          <a:p>
            <a:pPr lvl="1"/>
            <a:endParaRPr lang="en-US" dirty="0"/>
          </a:p>
          <a:p>
            <a:r>
              <a:rPr lang="en-US" dirty="0" err="1"/>
              <a:t>AoB</a:t>
            </a:r>
            <a:endParaRPr lang="en-US" dirty="0"/>
          </a:p>
          <a:p>
            <a:pPr lvl="1"/>
            <a:r>
              <a:rPr lang="en-US" dirty="0"/>
              <a:t>None.</a:t>
            </a:r>
          </a:p>
          <a:p>
            <a:endParaRPr lang="en-US" dirty="0"/>
          </a:p>
          <a:p>
            <a:pPr marL="0" indent="0">
              <a:buNone/>
            </a:pPr>
            <a:r>
              <a:rPr lang="en-US" dirty="0"/>
              <a:t>Adjourned by chair at 10:00 AM ET</a:t>
            </a:r>
          </a:p>
        </p:txBody>
      </p:sp>
    </p:spTree>
    <p:extLst>
      <p:ext uri="{BB962C8B-B14F-4D97-AF65-F5344CB8AC3E}">
        <p14:creationId xmlns:p14="http://schemas.microsoft.com/office/powerpoint/2010/main" val="85633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a:xfrm>
            <a:off x="457200" y="1600200"/>
            <a:ext cx="8229600" cy="4525963"/>
          </a:xfrm>
        </p:spPr>
        <p:txBody>
          <a:bodyPr>
            <a:normAutofit fontScale="62500" lnSpcReduction="20000"/>
          </a:bodyPr>
          <a:lstStyle/>
          <a:p>
            <a:r>
              <a:rPr lang="en-GB" dirty="0"/>
              <a:t>Wednesday, March 28</a:t>
            </a:r>
            <a:r>
              <a:rPr lang="en-GB" baseline="30000" dirty="0"/>
              <a:t>th</a:t>
            </a:r>
            <a:r>
              <a:rPr lang="en-US" dirty="0"/>
              <a:t>, 2018 at 09:00-10:00am ET</a:t>
            </a:r>
          </a:p>
          <a:p>
            <a:endParaRPr lang="en-US" dirty="0"/>
          </a:p>
          <a:p>
            <a:r>
              <a:rPr lang="en-US" dirty="0"/>
              <a:t>Join WebEx meeting</a:t>
            </a:r>
          </a:p>
          <a:p>
            <a:pPr lvl="1"/>
            <a:r>
              <a:rPr lang="en-US" dirty="0">
                <a:hlinkClick r:id="rId3"/>
              </a:rPr>
              <a:t>https://nokiameetings.webex.com/nokiameetings/j.php?MTID=mde8fe8562276588626a6cb1c7188776e</a:t>
            </a:r>
            <a:endParaRPr lang="en-US" dirty="0"/>
          </a:p>
          <a:p>
            <a:pPr lvl="1"/>
            <a:r>
              <a:rPr lang="en-US" dirty="0"/>
              <a:t>Meeting number: 959 796 893 </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959 796 893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a:bodyPr>
          <a:lstStyle/>
          <a:p>
            <a:r>
              <a:rPr lang="en-US" dirty="0"/>
              <a:t>Reports</a:t>
            </a:r>
          </a:p>
          <a:p>
            <a:r>
              <a:rPr lang="en-US" dirty="0"/>
              <a:t>P802.1CQ contributions</a:t>
            </a:r>
          </a:p>
          <a:p>
            <a:r>
              <a:rPr lang="en-US" dirty="0"/>
              <a:t>P802.1CQ project organization within OmniRAN TG</a:t>
            </a:r>
          </a:p>
          <a:p>
            <a:r>
              <a:rPr lang="en-US" dirty="0"/>
              <a:t>Next meeting</a:t>
            </a:r>
          </a:p>
          <a:p>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a:t>All participation in IEEE 802 Working Group meetings is on an individual basis</a:t>
            </a:r>
          </a:p>
          <a:p>
            <a:pPr lvl="1"/>
            <a:r>
              <a:rPr lang="en-GB"/>
              <a:t>Participants in the IEEE standards development individual process shall act based on their qualifications and experience. (</a:t>
            </a:r>
            <a:r>
              <a:rPr lang="en-GB">
                <a:hlinkClick r:id="rId3"/>
              </a:rPr>
              <a:t>https://standards.ieee.org/develop/policies/bylaws/sb_bylaws.pdf</a:t>
            </a:r>
            <a:r>
              <a:rPr lang="en-GB"/>
              <a:t>  section 5.2.1)</a:t>
            </a:r>
            <a:endParaRPr lang="en-US"/>
          </a:p>
          <a:p>
            <a:pPr lvl="1"/>
            <a:r>
              <a:rPr lang="en-US"/>
              <a:t>IEEE 802 </a:t>
            </a:r>
            <a:r>
              <a:rPr lang="en-GB"/>
              <a:t>Working Group membership is by individual; “Working Group members shall participate in the consensus process in a manner consistent with their professional expert opinion as individuals, and not as organizational representatives”. (</a:t>
            </a:r>
            <a:r>
              <a:rPr lang="en-GB">
                <a:hlinkClick r:id="rId4"/>
              </a:rPr>
              <a:t>http://ieee802.org/PNP/approved/IEEE_802_WG_PandP_v19.pdf</a:t>
            </a:r>
            <a:r>
              <a:rPr lang="en-GB"/>
              <a:t> section 4.2.1)</a:t>
            </a:r>
            <a:endParaRPr lang="en-US"/>
          </a:p>
          <a:p>
            <a:r>
              <a:rPr lang="en-US"/>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t>You shall not direct the actions or votes of any other member of an IEEE 802 Working Group or retaliate against any other member for their actions or votes within IEEE 802 Working Group meetings, see</a:t>
            </a:r>
          </a:p>
          <a:p>
            <a:pPr lvl="1"/>
            <a:r>
              <a:rPr lang="en-US">
                <a:hlinkClick r:id="rId5" invalidUrl="https://standards.ieee.org/develop/policies/bylaws/sb_bylaws.pdf section 5.2.1.3"/>
              </a:rPr>
              <a:t>https://standards.ieee.org/develop/policies/bylaws/sb_bylaws.pdf </a:t>
            </a:r>
            <a:r>
              <a:rPr lang="en-US"/>
              <a:t> section 5.2.1.3 and</a:t>
            </a:r>
          </a:p>
          <a:p>
            <a:pPr lvl="1"/>
            <a:r>
              <a:rPr lang="en-GB">
                <a:hlinkClick r:id="rId4"/>
              </a:rPr>
              <a:t>http://ieee802.org/PNP/approved/IEEE_802_WG_PandP_v19.pdf</a:t>
            </a:r>
            <a:r>
              <a:rPr lang="en-GB"/>
              <a:t>  section 3.4.1, list item x</a:t>
            </a:r>
            <a:endParaRPr lang="en-US"/>
          </a:p>
          <a:p>
            <a:r>
              <a:rPr lang="en-US"/>
              <a:t>By participating in IEEE 802 meetings, you accept these requirements.  If you do not agree to these policies then you shall not participate.</a:t>
            </a:r>
          </a:p>
          <a:p>
            <a:endParaRPr lang="en-US"/>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09:02 AM ET</a:t>
            </a:r>
          </a:p>
          <a:p>
            <a:r>
              <a:rPr lang="en-GB" sz="2400" dirty="0"/>
              <a:t>Minutes taker:</a:t>
            </a:r>
          </a:p>
          <a:p>
            <a:pPr lvl="1"/>
            <a:r>
              <a:rPr lang="en-GB" sz="1600" dirty="0"/>
              <a:t>Stephen is taking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20370234"/>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Ting </a:t>
                      </a:r>
                      <a:r>
                        <a:rPr lang="en-US" sz="1400" dirty="0" err="1">
                          <a:solidFill>
                            <a:schemeClr val="tx1"/>
                          </a:solidFill>
                          <a:effectLst/>
                          <a:latin typeface="+mn-lt"/>
                        </a:rPr>
                        <a:t>Ao</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ZTE China</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a:solidFill>
                            <a:schemeClr val="tx1"/>
                          </a:solidFill>
                          <a:effectLst/>
                          <a:latin typeface="+mn-lt"/>
                        </a:rPr>
                        <a:t>Pat Thaler</a:t>
                      </a:r>
                    </a:p>
                  </a:txBody>
                  <a:tcPr marL="73025" marR="73025" marT="0" marB="0" anchor="ctr"/>
                </a:tc>
                <a:tc>
                  <a:txBody>
                    <a:bodyPr/>
                    <a:lstStyle/>
                    <a:p>
                      <a:pPr algn="just">
                        <a:spcAft>
                          <a:spcPts val="300"/>
                        </a:spcAft>
                      </a:pPr>
                      <a:r>
                        <a:rPr lang="en-US" sz="1400" dirty="0">
                          <a:solidFill>
                            <a:schemeClr val="tx1"/>
                          </a:solidFill>
                          <a:effectLst/>
                          <a:latin typeface="+mn-lt"/>
                        </a:rPr>
                        <a:t>Broadcom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Roger Marks</a:t>
                      </a:r>
                    </a:p>
                  </a:txBody>
                  <a:tcPr marL="73025" marR="73025" marT="0" marB="0" anchor="ctr"/>
                </a:tc>
                <a:tc>
                  <a:txBody>
                    <a:bodyPr/>
                    <a:lstStyle/>
                    <a:p>
                      <a:pPr algn="just">
                        <a:spcAft>
                          <a:spcPts val="300"/>
                        </a:spcAft>
                      </a:pPr>
                      <a:r>
                        <a:rPr lang="en-US" sz="1400" dirty="0" err="1">
                          <a:solidFill>
                            <a:schemeClr val="tx1"/>
                          </a:solidFill>
                          <a:effectLst/>
                          <a:latin typeface="+mn-lt"/>
                        </a:rPr>
                        <a:t>EthAirNet</a:t>
                      </a:r>
                      <a:r>
                        <a:rPr lang="en-US" sz="1400" dirty="0">
                          <a:solidFill>
                            <a:schemeClr val="tx1"/>
                          </a:solidFill>
                          <a:effectLst/>
                          <a:latin typeface="+mn-lt"/>
                        </a:rPr>
                        <a:t> Assoc.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 Interdigital</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1"/>
                          </a:solidFill>
                          <a:effectLst/>
                          <a:latin typeface="+mn-lt"/>
                        </a:rPr>
                        <a:t>Stephen McCann</a:t>
                      </a:r>
                    </a:p>
                  </a:txBody>
                  <a:tcPr marL="73025" marR="73025" marT="0" marB="0" anchor="ctr"/>
                </a:tc>
                <a:tc>
                  <a:txBody>
                    <a:bodyPr/>
                    <a:lstStyle/>
                    <a:p>
                      <a:pPr algn="just">
                        <a:spcAft>
                          <a:spcPts val="300"/>
                        </a:spcAft>
                      </a:pPr>
                      <a:r>
                        <a:rPr lang="en-US" sz="1400" dirty="0">
                          <a:solidFill>
                            <a:schemeClr val="tx1"/>
                          </a:solidFill>
                          <a:effectLst/>
                          <a:latin typeface="+mn-lt"/>
                        </a:rPr>
                        <a:t>Blackberry</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r>
                        <a:rPr lang="en-US" sz="1400" dirty="0">
                          <a:solidFill>
                            <a:schemeClr val="tx1"/>
                          </a:solidFill>
                          <a:effectLst/>
                          <a:latin typeface="+mn-lt"/>
                        </a:rPr>
                        <a:t>Hao Wang</a:t>
                      </a:r>
                    </a:p>
                  </a:txBody>
                  <a:tcPr marL="73025" marR="73025" marT="0" marB="0" anchor="ctr"/>
                </a:tc>
                <a:tc>
                  <a:txBody>
                    <a:bodyPr/>
                    <a:lstStyle/>
                    <a:p>
                      <a:pPr algn="just">
                        <a:spcAft>
                          <a:spcPts val="300"/>
                        </a:spcAft>
                      </a:pPr>
                      <a:r>
                        <a:rPr lang="en-US" sz="1400" dirty="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2503</TotalTime>
  <Words>1327</Words>
  <Application>Microsoft Office PowerPoint</Application>
  <PresentationFormat>On-screen Show (4:3)</PresentationFormat>
  <Paragraphs>158</Paragraphs>
  <Slides>13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ＭＳ Ｐゴシック</vt:lpstr>
      <vt:lpstr>Arial</vt:lpstr>
      <vt:lpstr>Helvetica</vt:lpstr>
      <vt:lpstr>Times</vt:lpstr>
      <vt:lpstr>Times New Roman</vt:lpstr>
      <vt:lpstr>Template</vt:lpstr>
      <vt:lpstr>IEEE 802.1 OmniRAN TG March 28th,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History of P802.1CQ</vt:lpstr>
      <vt:lpstr>Business #4</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430</cp:revision>
  <cp:lastPrinted>1998-02-10T13:28:06Z</cp:lastPrinted>
  <dcterms:created xsi:type="dcterms:W3CDTF">2011-12-30T17:06:23Z</dcterms:created>
  <dcterms:modified xsi:type="dcterms:W3CDTF">2018-03-29T15:43:52Z</dcterms:modified>
</cp:coreProperties>
</file>