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62" r:id="rId2"/>
    <p:sldId id="401" r:id="rId3"/>
    <p:sldId id="403" r:id="rId4"/>
    <p:sldId id="373" r:id="rId5"/>
    <p:sldId id="371" r:id="rId6"/>
    <p:sldId id="386" r:id="rId7"/>
    <p:sldId id="387" r:id="rId8"/>
    <p:sldId id="402" r:id="rId9"/>
    <p:sldId id="380" r:id="rId10"/>
    <p:sldId id="377" r:id="rId11"/>
    <p:sldId id="379" r:id="rId12"/>
    <p:sldId id="381" r:id="rId13"/>
    <p:sldId id="397" r:id="rId14"/>
    <p:sldId id="383" r:id="rId15"/>
    <p:sldId id="398" r:id="rId16"/>
    <p:sldId id="399" r:id="rId17"/>
    <p:sldId id="392" r:id="rId18"/>
    <p:sldId id="393" r:id="rId19"/>
    <p:sldId id="394" r:id="rId20"/>
    <p:sldId id="395" r:id="rId21"/>
    <p:sldId id="400" r:id="rId22"/>
    <p:sldId id="384"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4059" userDrawn="1">
          <p15:clr>
            <a:srgbClr val="A4A3A4"/>
          </p15:clr>
        </p15:guide>
        <p15:guide id="2" pos="30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6" autoAdjust="0"/>
    <p:restoredTop sz="95500" autoAdjust="0"/>
  </p:normalViewPr>
  <p:slideViewPr>
    <p:cSldViewPr>
      <p:cViewPr varScale="1">
        <p:scale>
          <a:sx n="125" d="100"/>
          <a:sy n="125" d="100"/>
        </p:scale>
        <p:origin x="840" y="176"/>
      </p:cViewPr>
      <p:guideLst>
        <p:guide orient="horz" pos="4059"/>
        <p:guide pos="30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a:t>Public</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1-2 White - one col tier text with headlines">
    <p:spTree>
      <p:nvGrpSpPr>
        <p:cNvPr id="1" name=""/>
        <p:cNvGrpSpPr/>
        <p:nvPr/>
      </p:nvGrpSpPr>
      <p:grpSpPr>
        <a:xfrm>
          <a:off x="0" y="0"/>
          <a:ext cx="0" cy="0"/>
          <a:chOff x="0" y="0"/>
          <a:chExt cx="0" cy="0"/>
        </a:xfrm>
      </p:grpSpPr>
      <p:sp>
        <p:nvSpPr>
          <p:cNvPr id="43" name="Text Placeholder 42"/>
          <p:cNvSpPr>
            <a:spLocks noGrp="1"/>
          </p:cNvSpPr>
          <p:nvPr>
            <p:ph type="body" sz="quarter" idx="11" hasCustomPrompt="1"/>
          </p:nvPr>
        </p:nvSpPr>
        <p:spPr>
          <a:xfrm>
            <a:off x="417600" y="374400"/>
            <a:ext cx="8308800" cy="611155"/>
          </a:xfrm>
          <a:prstGeom prst="rect">
            <a:avLst/>
          </a:prstGeom>
        </p:spPr>
        <p:txBody>
          <a:bodyPr lIns="0" tIns="0" rIns="0" bIns="0"/>
          <a:lstStyle>
            <a:lvl1pPr marL="0" indent="0">
              <a:buNone/>
              <a:defRPr sz="2800" baseline="0">
                <a:solidFill>
                  <a:schemeClr val="tx1"/>
                </a:solidFill>
                <a:latin typeface="+mj-lt"/>
              </a:defRPr>
            </a:lvl1pPr>
          </a:lstStyle>
          <a:p>
            <a:pPr lvl="0"/>
            <a:r>
              <a:rPr lang="en-US" dirty="0"/>
              <a:t>Click to edit headline</a:t>
            </a:r>
          </a:p>
        </p:txBody>
      </p:sp>
      <p:sp>
        <p:nvSpPr>
          <p:cNvPr id="8" name="Footer Placeholder 27"/>
          <p:cNvSpPr>
            <a:spLocks noGrp="1"/>
          </p:cNvSpPr>
          <p:nvPr>
            <p:ph type="ftr" sz="quarter" idx="3"/>
          </p:nvPr>
        </p:nvSpPr>
        <p:spPr>
          <a:xfrm>
            <a:off x="2692800" y="6422400"/>
            <a:ext cx="2581200" cy="1632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US">
                <a:cs typeface="Arial" panose="020B0604020202020204" pitchFamily="34" charset="0"/>
              </a:rPr>
              <a:t>Public</a:t>
            </a:r>
            <a:endParaRPr lang="en-US" dirty="0">
              <a:cs typeface="Arial" panose="020B0604020202020204" pitchFamily="34" charset="0"/>
            </a:endParaRPr>
          </a:p>
        </p:txBody>
      </p:sp>
      <p:sp>
        <p:nvSpPr>
          <p:cNvPr id="4" name="Text Placeholder 3"/>
          <p:cNvSpPr>
            <a:spLocks noGrp="1"/>
          </p:cNvSpPr>
          <p:nvPr>
            <p:ph type="body" sz="quarter" idx="12"/>
          </p:nvPr>
        </p:nvSpPr>
        <p:spPr>
          <a:xfrm>
            <a:off x="417600" y="1220755"/>
            <a:ext cx="8308800" cy="4966445"/>
          </a:xfrm>
          <a:prstGeom prst="rect">
            <a:avLst/>
          </a:prstGeom>
        </p:spPr>
        <p:txBody>
          <a:bodyPr lIns="0" tIns="0" rIns="0" bIns="0"/>
          <a:lstStyle>
            <a:lvl1pPr marL="230400" indent="-230400">
              <a:spcBef>
                <a:spcPts val="1200"/>
              </a:spcBef>
              <a:spcAft>
                <a:spcPts val="600"/>
              </a:spcAft>
              <a:defRPr sz="2400">
                <a:solidFill>
                  <a:schemeClr val="tx2"/>
                </a:solidFill>
                <a:latin typeface="+mn-lt"/>
              </a:defRPr>
            </a:lvl1pPr>
            <a:lvl2pPr marL="460800" indent="-230400">
              <a:spcBef>
                <a:spcPts val="0"/>
              </a:spcBef>
              <a:spcAft>
                <a:spcPts val="600"/>
              </a:spcAft>
              <a:defRPr sz="2000">
                <a:solidFill>
                  <a:schemeClr val="tx2"/>
                </a:solidFill>
                <a:latin typeface="+mn-lt"/>
              </a:defRPr>
            </a:lvl2pPr>
            <a:lvl3pPr marL="691200">
              <a:spcBef>
                <a:spcPts val="0"/>
              </a:spcBef>
              <a:spcAft>
                <a:spcPts val="600"/>
              </a:spcAft>
              <a:defRPr sz="1800">
                <a:solidFill>
                  <a:schemeClr val="tx2"/>
                </a:solidFill>
                <a:latin typeface="+mn-lt"/>
              </a:defRPr>
            </a:lvl3pPr>
            <a:lvl4pPr marL="921600">
              <a:spcBef>
                <a:spcPts val="0"/>
              </a:spcBef>
              <a:spcAft>
                <a:spcPts val="600"/>
              </a:spcAft>
              <a:defRPr sz="1200">
                <a:solidFill>
                  <a:schemeClr val="tx2"/>
                </a:solidFill>
                <a:latin typeface="+mn-lt"/>
              </a:defRPr>
            </a:lvl4pPr>
            <a:lvl5pPr marL="1152000" indent="-228600">
              <a:spcBef>
                <a:spcPts val="0"/>
              </a:spcBef>
              <a:spcAft>
                <a:spcPts val="600"/>
              </a:spcAft>
              <a:buFont typeface="Arial" panose="020B0604020202020204" pitchFamily="34" charset="0"/>
              <a:buChar char="•"/>
              <a:defRPr sz="11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245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
        <p:nvSpPr>
          <p:cNvPr id="4" name="Rectangle 3"/>
          <p:cNvSpPr/>
          <p:nvPr userDrawn="1"/>
        </p:nvSpPr>
        <p:spPr>
          <a:xfrm>
            <a:off x="6544237" y="76200"/>
            <a:ext cx="2371163" cy="307777"/>
          </a:xfrm>
          <a:prstGeom prst="rect">
            <a:avLst/>
          </a:prstGeom>
        </p:spPr>
        <p:txBody>
          <a:bodyPr wrap="none">
            <a:spAutoFit/>
          </a:bodyPr>
          <a:lstStyle/>
          <a:p>
            <a:pPr algn="r"/>
            <a:r>
              <a:rPr lang="en-US" sz="1400" b="1" dirty="0">
                <a:latin typeface="+mj-lt"/>
              </a:rPr>
              <a:t>omniran-18-0027-00-00TG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commons.wikimedia.org/w/index.php?curid=1974716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999"/>
            <a:ext cx="7772400" cy="1476451"/>
          </a:xfrm>
        </p:spPr>
        <p:txBody>
          <a:bodyPr/>
          <a:lstStyle/>
          <a:p>
            <a:r>
              <a:rPr lang="en-US" sz="3600" dirty="0"/>
              <a:t>  IEEE P802.1CF</a:t>
            </a:r>
            <a:br>
              <a:rPr lang="en-US" sz="3600" dirty="0"/>
            </a:br>
            <a:r>
              <a:rPr lang="en-US" sz="3600" dirty="0"/>
              <a:t>for vertical applications</a:t>
            </a:r>
          </a:p>
        </p:txBody>
      </p:sp>
      <p:sp>
        <p:nvSpPr>
          <p:cNvPr id="3" name="Subtitle 2"/>
          <p:cNvSpPr>
            <a:spLocks noGrp="1"/>
          </p:cNvSpPr>
          <p:nvPr>
            <p:ph type="subTitle" idx="1"/>
          </p:nvPr>
        </p:nvSpPr>
        <p:spPr>
          <a:xfrm>
            <a:off x="1197000" y="3886200"/>
            <a:ext cx="6840000" cy="1752600"/>
          </a:xfrm>
        </p:spPr>
        <p:txBody>
          <a:bodyPr/>
          <a:lstStyle/>
          <a:p>
            <a:r>
              <a:rPr lang="en-US" dirty="0"/>
              <a:t>IEEE 802.1 </a:t>
            </a:r>
            <a:r>
              <a:rPr lang="en-US" dirty="0" err="1"/>
              <a:t>OmniRAN</a:t>
            </a:r>
            <a:r>
              <a:rPr lang="en-US" dirty="0"/>
              <a:t> TG</a:t>
            </a:r>
          </a:p>
          <a:p>
            <a:r>
              <a:rPr lang="en-US" dirty="0"/>
              <a:t>Chair: Max Riegel (Nokia Bell Labs)</a:t>
            </a:r>
          </a:p>
          <a:p>
            <a:r>
              <a:rPr lang="en-US" dirty="0"/>
              <a:t>2018-03-08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title"/>
          </p:nvPr>
        </p:nvSpPr>
        <p:spPr/>
        <p:txBody>
          <a:bodyPr lIns="0" tIns="0" rIns="0" bIns="0" anchor="ctr" anchorCtr="1"/>
          <a:lstStyle/>
          <a:p>
            <a:r>
              <a:rPr lang="en-US" dirty="0"/>
              <a:t>Network Reference Model basics</a:t>
            </a:r>
          </a:p>
        </p:txBody>
      </p:sp>
      <p:sp>
        <p:nvSpPr>
          <p:cNvPr id="37" name="Content Placeholder 36"/>
          <p:cNvSpPr>
            <a:spLocks noGrp="1"/>
          </p:cNvSpPr>
          <p:nvPr>
            <p:ph idx="1"/>
          </p:nvPr>
        </p:nvSpPr>
        <p:spPr/>
        <p:txBody>
          <a:bodyPr>
            <a:normAutofit fontScale="70000" lnSpcReduction="20000"/>
          </a:bodyPr>
          <a:lstStyle/>
          <a:p>
            <a:r>
              <a:rPr lang="en-US" dirty="0"/>
              <a:t>The NRM denotes the functional entities and their relation to each others</a:t>
            </a:r>
          </a:p>
          <a:p>
            <a:endParaRPr lang="en-US" dirty="0"/>
          </a:p>
          <a:p>
            <a:endParaRPr lang="en-US" dirty="0"/>
          </a:p>
          <a:p>
            <a:endParaRPr lang="en-US" dirty="0"/>
          </a:p>
          <a:p>
            <a:endParaRPr lang="en-US" dirty="0"/>
          </a:p>
          <a:p>
            <a:r>
              <a:rPr lang="en-US" dirty="0"/>
              <a:t>Functional entities  represented by rounded rectangles</a:t>
            </a:r>
          </a:p>
          <a:p>
            <a:r>
              <a:rPr lang="en-US" dirty="0"/>
              <a:t>Relations are shown by reference points indicating interfaces</a:t>
            </a:r>
          </a:p>
          <a:p>
            <a:pPr lvl="1"/>
            <a:r>
              <a:rPr lang="en-US" dirty="0"/>
              <a:t>Reference points are denoted through R</a:t>
            </a:r>
            <a:r>
              <a:rPr lang="is-IS" dirty="0"/>
              <a:t>…</a:t>
            </a:r>
          </a:p>
          <a:p>
            <a:pPr lvl="2"/>
            <a:r>
              <a:rPr lang="is-IS" dirty="0"/>
              <a:t>Total of 12 reference points in the model</a:t>
            </a:r>
          </a:p>
          <a:p>
            <a:pPr lvl="1"/>
            <a:r>
              <a:rPr lang="is-IS" dirty="0"/>
              <a:t>Two different kind of reference points</a:t>
            </a:r>
          </a:p>
          <a:p>
            <a:pPr lvl="2"/>
            <a:r>
              <a:rPr lang="en-US" dirty="0"/>
              <a:t>Forwarding</a:t>
            </a:r>
            <a:r>
              <a:rPr lang="is-IS" dirty="0"/>
              <a:t> path of Ethernet frames</a:t>
            </a:r>
          </a:p>
          <a:p>
            <a:pPr lvl="3"/>
            <a:r>
              <a:rPr lang="en-US" dirty="0"/>
              <a:t>R</a:t>
            </a:r>
            <a:r>
              <a:rPr lang="is-IS" dirty="0"/>
              <a:t>epresented by solid lines</a:t>
            </a:r>
          </a:p>
          <a:p>
            <a:pPr lvl="2"/>
            <a:r>
              <a:rPr lang="is-IS" dirty="0"/>
              <a:t>Control interfaces</a:t>
            </a:r>
          </a:p>
          <a:p>
            <a:pPr lvl="3"/>
            <a:r>
              <a:rPr lang="is-IS" dirty="0"/>
              <a:t>Represented by dotted lines</a:t>
            </a:r>
            <a:endParaRPr lang="en-US" dirty="0"/>
          </a:p>
        </p:txBody>
      </p:sp>
      <p:grpSp>
        <p:nvGrpSpPr>
          <p:cNvPr id="34" name="Group 33"/>
          <p:cNvGrpSpPr/>
          <p:nvPr/>
        </p:nvGrpSpPr>
        <p:grpSpPr>
          <a:xfrm>
            <a:off x="933600" y="2235833"/>
            <a:ext cx="6248400" cy="1148167"/>
            <a:chOff x="762000" y="2814796"/>
            <a:chExt cx="6248400" cy="1148167"/>
          </a:xfrm>
        </p:grpSpPr>
        <p:cxnSp>
          <p:nvCxnSpPr>
            <p:cNvPr id="45" name="Straight Connector 44"/>
            <p:cNvCxnSpPr/>
            <p:nvPr/>
          </p:nvCxnSpPr>
          <p:spPr bwMode="auto">
            <a:xfrm>
              <a:off x="1600200" y="3708888"/>
              <a:ext cx="6858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5" name="Group 95"/>
            <p:cNvGrpSpPr/>
            <p:nvPr/>
          </p:nvGrpSpPr>
          <p:grpSpPr>
            <a:xfrm>
              <a:off x="1768948" y="3661253"/>
              <a:ext cx="365806" cy="294886"/>
              <a:chOff x="1544472" y="2237096"/>
              <a:chExt cx="365806" cy="294886"/>
            </a:xfrm>
          </p:grpSpPr>
          <p:sp>
            <p:nvSpPr>
              <p:cNvPr id="92" name="Oval 91"/>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93" name="TextBox 92"/>
              <p:cNvSpPr txBox="1"/>
              <p:nvPr/>
            </p:nvSpPr>
            <p:spPr>
              <a:xfrm>
                <a:off x="1544472" y="2270372"/>
                <a:ext cx="365806" cy="261610"/>
              </a:xfrm>
              <a:prstGeom prst="rect">
                <a:avLst/>
              </a:prstGeom>
              <a:noFill/>
            </p:spPr>
            <p:txBody>
              <a:bodyPr wrap="none" rtlCol="0">
                <a:spAutoFit/>
              </a:bodyPr>
              <a:lstStyle/>
              <a:p>
                <a:r>
                  <a:rPr lang="en-US" sz="1100" b="1" dirty="0">
                    <a:latin typeface="+mn-lt"/>
                    <a:cs typeface="Arial" pitchFamily="34" charset="0"/>
                  </a:rPr>
                  <a:t>R1</a:t>
                </a:r>
              </a:p>
            </p:txBody>
          </p:sp>
        </p:grpSp>
        <p:sp>
          <p:nvSpPr>
            <p:cNvPr id="57" name="Rounded Rectangle 56"/>
            <p:cNvSpPr/>
            <p:nvPr/>
          </p:nvSpPr>
          <p:spPr bwMode="auto">
            <a:xfrm>
              <a:off x="762000" y="3252957"/>
              <a:ext cx="838200" cy="6096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rPr>
                <a:t>Terminal</a:t>
              </a:r>
            </a:p>
          </p:txBody>
        </p:sp>
        <p:sp>
          <p:nvSpPr>
            <p:cNvPr id="58" name="Rounded Rectangle 57"/>
            <p:cNvSpPr/>
            <p:nvPr/>
          </p:nvSpPr>
          <p:spPr bwMode="auto">
            <a:xfrm>
              <a:off x="2286000" y="3367859"/>
              <a:ext cx="2895600" cy="494698"/>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latin typeface="+mn-lt"/>
                </a:rPr>
                <a:t>Access Network</a:t>
              </a:r>
              <a:endParaRPr kumimoji="0" lang="en-US" sz="1400" b="1" i="0" u="none" strike="noStrike" cap="none" normalizeH="0" baseline="0" dirty="0">
                <a:ln>
                  <a:noFill/>
                </a:ln>
                <a:solidFill>
                  <a:schemeClr val="tx1"/>
                </a:solidFill>
                <a:effectLst/>
                <a:latin typeface="+mn-lt"/>
              </a:endParaRPr>
            </a:p>
          </p:txBody>
        </p:sp>
        <p:sp>
          <p:nvSpPr>
            <p:cNvPr id="59" name="Rounded Rectangle 58"/>
            <p:cNvSpPr/>
            <p:nvPr/>
          </p:nvSpPr>
          <p:spPr bwMode="auto">
            <a:xfrm>
              <a:off x="5791200" y="3405357"/>
              <a:ext cx="1219200" cy="457200"/>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latin typeface="+mn-lt"/>
                </a:rPr>
                <a:t>Access Router</a:t>
              </a:r>
              <a:endParaRPr kumimoji="0" lang="en-US" sz="1400" b="1" i="0" u="none" strike="noStrike" cap="none" normalizeH="0" baseline="0" dirty="0">
                <a:ln>
                  <a:noFill/>
                </a:ln>
                <a:solidFill>
                  <a:schemeClr val="tx1"/>
                </a:solidFill>
                <a:effectLst/>
                <a:latin typeface="+mn-lt"/>
              </a:endParaRPr>
            </a:p>
          </p:txBody>
        </p:sp>
        <p:sp>
          <p:nvSpPr>
            <p:cNvPr id="60" name="Rounded Rectangle 59"/>
            <p:cNvSpPr/>
            <p:nvPr/>
          </p:nvSpPr>
          <p:spPr bwMode="auto">
            <a:xfrm>
              <a:off x="5791200" y="2814796"/>
              <a:ext cx="1219200" cy="419431"/>
            </a:xfrm>
            <a:prstGeom prst="roundRect">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dirty="0">
                  <a:latin typeface="+mn-lt"/>
                </a:rPr>
                <a:t>Subscription</a:t>
              </a:r>
              <a:br>
                <a:rPr lang="en-US" sz="1400" b="1" dirty="0">
                  <a:latin typeface="+mn-lt"/>
                </a:rPr>
              </a:br>
              <a:r>
                <a:rPr lang="en-US" sz="1400" b="1" dirty="0">
                  <a:latin typeface="+mn-lt"/>
                </a:rPr>
                <a:t>Service</a:t>
              </a:r>
              <a:endParaRPr kumimoji="0" lang="en-US" sz="1400" b="1" i="0" u="none" strike="noStrike" cap="none" normalizeH="0" baseline="0" dirty="0">
                <a:ln>
                  <a:noFill/>
                </a:ln>
                <a:solidFill>
                  <a:schemeClr val="tx1"/>
                </a:solidFill>
                <a:effectLst/>
                <a:latin typeface="+mn-lt"/>
              </a:endParaRPr>
            </a:p>
          </p:txBody>
        </p:sp>
        <p:cxnSp>
          <p:nvCxnSpPr>
            <p:cNvPr id="61" name="Straight Connector 60"/>
            <p:cNvCxnSpPr/>
            <p:nvPr/>
          </p:nvCxnSpPr>
          <p:spPr bwMode="auto">
            <a:xfrm>
              <a:off x="5181600" y="3710157"/>
              <a:ext cx="609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9" name="Group 95"/>
            <p:cNvGrpSpPr/>
            <p:nvPr/>
          </p:nvGrpSpPr>
          <p:grpSpPr>
            <a:xfrm>
              <a:off x="5350348" y="3668077"/>
              <a:ext cx="365806" cy="294886"/>
              <a:chOff x="1544472" y="2237096"/>
              <a:chExt cx="365806" cy="294886"/>
            </a:xfrm>
          </p:grpSpPr>
          <p:sp>
            <p:nvSpPr>
              <p:cNvPr id="80" name="Oval 79"/>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81" name="TextBox 80"/>
              <p:cNvSpPr txBox="1"/>
              <p:nvPr/>
            </p:nvSpPr>
            <p:spPr>
              <a:xfrm>
                <a:off x="1544472" y="2270372"/>
                <a:ext cx="365806" cy="261610"/>
              </a:xfrm>
              <a:prstGeom prst="rect">
                <a:avLst/>
              </a:prstGeom>
              <a:noFill/>
            </p:spPr>
            <p:txBody>
              <a:bodyPr wrap="none" rtlCol="0">
                <a:spAutoFit/>
              </a:bodyPr>
              <a:lstStyle/>
              <a:p>
                <a:r>
                  <a:rPr lang="en-US" sz="1100" b="1" dirty="0">
                    <a:latin typeface="+mn-lt"/>
                    <a:cs typeface="Arial" pitchFamily="34" charset="0"/>
                  </a:rPr>
                  <a:t>R3</a:t>
                </a:r>
              </a:p>
            </p:txBody>
          </p:sp>
        </p:grpSp>
        <p:grpSp>
          <p:nvGrpSpPr>
            <p:cNvPr id="237" name="Group 95"/>
            <p:cNvGrpSpPr/>
            <p:nvPr/>
          </p:nvGrpSpPr>
          <p:grpSpPr>
            <a:xfrm>
              <a:off x="5441332" y="3177262"/>
              <a:ext cx="397226" cy="261610"/>
              <a:chOff x="1676400" y="2137939"/>
              <a:chExt cx="397226" cy="261610"/>
            </a:xfrm>
          </p:grpSpPr>
          <p:sp>
            <p:nvSpPr>
              <p:cNvPr id="78" name="Oval 77"/>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9" name="TextBox 78"/>
              <p:cNvSpPr txBox="1"/>
              <p:nvPr/>
            </p:nvSpPr>
            <p:spPr>
              <a:xfrm>
                <a:off x="1707820" y="2137939"/>
                <a:ext cx="365806" cy="261610"/>
              </a:xfrm>
              <a:prstGeom prst="rect">
                <a:avLst/>
              </a:prstGeom>
              <a:noFill/>
            </p:spPr>
            <p:txBody>
              <a:bodyPr wrap="none" rtlCol="0">
                <a:spAutoFit/>
              </a:bodyPr>
              <a:lstStyle/>
              <a:p>
                <a:r>
                  <a:rPr lang="en-US" sz="1100" b="1" dirty="0">
                    <a:latin typeface="+mn-lt"/>
                    <a:cs typeface="Arial" pitchFamily="34" charset="0"/>
                  </a:rPr>
                  <a:t>R4</a:t>
                </a:r>
              </a:p>
            </p:txBody>
          </p:sp>
        </p:grpSp>
        <p:cxnSp>
          <p:nvCxnSpPr>
            <p:cNvPr id="64" name="Elbow Connector 63"/>
            <p:cNvCxnSpPr/>
            <p:nvPr/>
          </p:nvCxnSpPr>
          <p:spPr bwMode="auto">
            <a:xfrm flipV="1">
              <a:off x="1600200" y="2900389"/>
              <a:ext cx="4184326" cy="518607"/>
            </a:xfrm>
            <a:prstGeom prst="bentConnector3">
              <a:avLst>
                <a:gd name="adj1" fmla="val 7913"/>
              </a:avLst>
            </a:prstGeom>
            <a:solidFill>
              <a:schemeClr val="accent1"/>
            </a:solidFill>
            <a:ln w="12700" cap="flat" cmpd="sng" algn="ctr">
              <a:solidFill>
                <a:schemeClr val="tx1"/>
              </a:solidFill>
              <a:prstDash val="sysDash"/>
              <a:round/>
              <a:headEnd type="none" w="sm" len="sm"/>
              <a:tailEnd type="none" w="sm" len="sm"/>
            </a:ln>
            <a:effectLst/>
          </p:spPr>
        </p:cxnSp>
        <p:grpSp>
          <p:nvGrpSpPr>
            <p:cNvPr id="238" name="Group 95"/>
            <p:cNvGrpSpPr/>
            <p:nvPr/>
          </p:nvGrpSpPr>
          <p:grpSpPr>
            <a:xfrm>
              <a:off x="1884528" y="3156285"/>
              <a:ext cx="393102" cy="261610"/>
              <a:chOff x="1676400" y="2140424"/>
              <a:chExt cx="393102" cy="261610"/>
            </a:xfrm>
          </p:grpSpPr>
          <p:sp>
            <p:nvSpPr>
              <p:cNvPr id="76" name="Oval 75"/>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77" name="TextBox 76"/>
              <p:cNvSpPr txBox="1"/>
              <p:nvPr/>
            </p:nvSpPr>
            <p:spPr>
              <a:xfrm>
                <a:off x="1703696" y="2140424"/>
                <a:ext cx="365806" cy="261610"/>
              </a:xfrm>
              <a:prstGeom prst="rect">
                <a:avLst/>
              </a:prstGeom>
              <a:noFill/>
            </p:spPr>
            <p:txBody>
              <a:bodyPr wrap="none" rtlCol="0">
                <a:spAutoFit/>
              </a:bodyPr>
              <a:lstStyle/>
              <a:p>
                <a:r>
                  <a:rPr lang="en-US" sz="1100" b="1" dirty="0">
                    <a:latin typeface="+mn-lt"/>
                    <a:cs typeface="Arial" pitchFamily="34" charset="0"/>
                  </a:rPr>
                  <a:t>R2</a:t>
                </a:r>
              </a:p>
            </p:txBody>
          </p:sp>
        </p:grpSp>
        <p:cxnSp>
          <p:nvCxnSpPr>
            <p:cNvPr id="66" name="Elbow Connector 65"/>
            <p:cNvCxnSpPr/>
            <p:nvPr/>
          </p:nvCxnSpPr>
          <p:spPr bwMode="auto">
            <a:xfrm flipV="1">
              <a:off x="5181600" y="3169838"/>
              <a:ext cx="609600" cy="311719"/>
            </a:xfrm>
            <a:prstGeom prst="bentConnector3">
              <a:avLst>
                <a:gd name="adj1" fmla="val 50000"/>
              </a:avLst>
            </a:prstGeom>
            <a:solidFill>
              <a:schemeClr val="accent1"/>
            </a:solidFill>
            <a:ln w="12700" cap="flat" cmpd="sng" algn="ctr">
              <a:solidFill>
                <a:schemeClr val="tx1"/>
              </a:solidFill>
              <a:prstDash val="sysDash"/>
              <a:round/>
              <a:headEnd type="none" w="sm" len="sm"/>
              <a:tailEnd type="none" w="sm" len="sm"/>
            </a:ln>
            <a:effectLst/>
          </p:spPr>
        </p:cxnSp>
        <p:cxnSp>
          <p:nvCxnSpPr>
            <p:cNvPr id="67" name="Straight Connector 66"/>
            <p:cNvCxnSpPr>
              <a:stCxn id="60" idx="2"/>
              <a:endCxn id="59" idx="0"/>
            </p:cNvCxnSpPr>
            <p:nvPr/>
          </p:nvCxnSpPr>
          <p:spPr bwMode="auto">
            <a:xfrm>
              <a:off x="6400800" y="3234227"/>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148" name="Group 95"/>
            <p:cNvGrpSpPr/>
            <p:nvPr/>
          </p:nvGrpSpPr>
          <p:grpSpPr>
            <a:xfrm>
              <a:off x="6359032" y="3177359"/>
              <a:ext cx="475772" cy="261610"/>
              <a:chOff x="1676400" y="2137939"/>
              <a:chExt cx="475772" cy="261610"/>
            </a:xfrm>
          </p:grpSpPr>
          <p:sp>
            <p:nvSpPr>
              <p:cNvPr id="149" name="Oval 148"/>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0" name="TextBox 149"/>
              <p:cNvSpPr txBox="1"/>
              <p:nvPr/>
            </p:nvSpPr>
            <p:spPr>
              <a:xfrm>
                <a:off x="1707820" y="2137939"/>
                <a:ext cx="444352" cy="261610"/>
              </a:xfrm>
              <a:prstGeom prst="rect">
                <a:avLst/>
              </a:prstGeom>
              <a:noFill/>
            </p:spPr>
            <p:txBody>
              <a:bodyPr wrap="none" rtlCol="0">
                <a:spAutoFit/>
              </a:bodyPr>
              <a:lstStyle/>
              <a:p>
                <a:r>
                  <a:rPr lang="en-US" sz="1100" b="1" dirty="0">
                    <a:latin typeface="+mn-lt"/>
                    <a:cs typeface="Arial" pitchFamily="34" charset="0"/>
                  </a:rPr>
                  <a:t>R12</a:t>
                </a:r>
              </a:p>
            </p:txBody>
          </p:sp>
        </p:grpSp>
        <p:sp>
          <p:nvSpPr>
            <p:cNvPr id="155" name="Rounded Rectangle 154"/>
            <p:cNvSpPr/>
            <p:nvPr/>
          </p:nvSpPr>
          <p:spPr bwMode="auto">
            <a:xfrm>
              <a:off x="4078532" y="2962442"/>
              <a:ext cx="1066532" cy="237666"/>
            </a:xfrm>
            <a:prstGeom prst="roundRect">
              <a:avLst>
                <a:gd name="adj" fmla="val 30916"/>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1400" b="1">
                  <a:latin typeface="+mn-lt"/>
                </a:rPr>
                <a:t>NMS</a:t>
              </a:r>
              <a:endParaRPr kumimoji="0" lang="en-US" sz="1400" b="1" i="0" u="none" strike="noStrike" cap="none" normalizeH="0" baseline="0" dirty="0">
                <a:ln>
                  <a:noFill/>
                </a:ln>
                <a:solidFill>
                  <a:schemeClr val="tx1"/>
                </a:solidFill>
                <a:effectLst/>
                <a:latin typeface="+mn-lt"/>
              </a:endParaRPr>
            </a:p>
          </p:txBody>
        </p:sp>
        <p:grpSp>
          <p:nvGrpSpPr>
            <p:cNvPr id="156" name="Group 95"/>
            <p:cNvGrpSpPr/>
            <p:nvPr/>
          </p:nvGrpSpPr>
          <p:grpSpPr>
            <a:xfrm>
              <a:off x="4561973" y="3137007"/>
              <a:ext cx="475772" cy="261610"/>
              <a:chOff x="1676400" y="2137939"/>
              <a:chExt cx="475772" cy="261610"/>
            </a:xfrm>
          </p:grpSpPr>
          <p:sp>
            <p:nvSpPr>
              <p:cNvPr id="157" name="Oval 156"/>
              <p:cNvSpPr>
                <a:spLocks noChangeAspect="1"/>
              </p:cNvSpPr>
              <p:nvPr/>
            </p:nvSpPr>
            <p:spPr bwMode="auto">
              <a:xfrm>
                <a:off x="1676400" y="2237096"/>
                <a:ext cx="91440" cy="9144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mn-lt"/>
                </a:endParaRPr>
              </a:p>
            </p:txBody>
          </p:sp>
          <p:sp>
            <p:nvSpPr>
              <p:cNvPr id="158" name="TextBox 157"/>
              <p:cNvSpPr txBox="1"/>
              <p:nvPr/>
            </p:nvSpPr>
            <p:spPr>
              <a:xfrm>
                <a:off x="1707820" y="2137939"/>
                <a:ext cx="444352" cy="261610"/>
              </a:xfrm>
              <a:prstGeom prst="rect">
                <a:avLst/>
              </a:prstGeom>
              <a:noFill/>
            </p:spPr>
            <p:txBody>
              <a:bodyPr wrap="none" rtlCol="0">
                <a:spAutoFit/>
              </a:bodyPr>
              <a:lstStyle/>
              <a:p>
                <a:r>
                  <a:rPr lang="en-US" sz="1100" b="1" dirty="0">
                    <a:latin typeface="+mn-lt"/>
                    <a:cs typeface="Arial" pitchFamily="34" charset="0"/>
                  </a:rPr>
                  <a:t>R11</a:t>
                </a:r>
              </a:p>
            </p:txBody>
          </p:sp>
        </p:grpSp>
        <p:cxnSp>
          <p:nvCxnSpPr>
            <p:cNvPr id="159" name="Straight Connector 158"/>
            <p:cNvCxnSpPr/>
            <p:nvPr/>
          </p:nvCxnSpPr>
          <p:spPr bwMode="auto">
            <a:xfrm>
              <a:off x="4611798" y="3189941"/>
              <a:ext cx="0" cy="17113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Tree>
    <p:extLst>
      <p:ext uri="{BB962C8B-B14F-4D97-AF65-F5344CB8AC3E}">
        <p14:creationId xmlns:p14="http://schemas.microsoft.com/office/powerpoint/2010/main" val="87292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Access Network Reference Model</a:t>
            </a:r>
          </a:p>
        </p:txBody>
      </p:sp>
      <p:sp>
        <p:nvSpPr>
          <p:cNvPr id="3" name="Content Placeholder 2"/>
          <p:cNvSpPr>
            <a:spLocks noGrp="1"/>
          </p:cNvSpPr>
          <p:nvPr>
            <p:ph idx="1"/>
          </p:nvPr>
        </p:nvSpPr>
        <p:spPr>
          <a:xfrm>
            <a:off x="457200" y="1417638"/>
            <a:ext cx="8229600" cy="5071362"/>
          </a:xfrm>
        </p:spPr>
        <p:txBody>
          <a:bodyPr>
            <a:normAutofit fontScale="70000" lnSpcReduction="20000"/>
          </a:bodyPr>
          <a:lstStyle/>
          <a:p>
            <a:r>
              <a:rPr lang="en-US" dirty="0"/>
              <a:t>Comprehensive NRM shows highest level of details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NRM represents an abstract view on an access network</a:t>
            </a:r>
          </a:p>
          <a:p>
            <a:pPr lvl="1"/>
            <a:r>
              <a:rPr lang="en-US" dirty="0"/>
              <a:t>For the purpose to define interfaces</a:t>
            </a:r>
          </a:p>
          <a:p>
            <a:r>
              <a:rPr lang="en-US" dirty="0"/>
              <a:t>Control interfaces cover only attributes related to IEEE 802</a:t>
            </a:r>
          </a:p>
          <a:p>
            <a:pPr lvl="1"/>
            <a:r>
              <a:rPr lang="en-US" dirty="0"/>
              <a:t>Protocol details on control interfaces are out of scope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854000"/>
            <a:ext cx="5153309" cy="3150000"/>
          </a:xfrm>
          <a:prstGeom prst="rect">
            <a:avLst/>
          </a:prstGeom>
        </p:spPr>
      </p:pic>
    </p:spTree>
    <p:extLst>
      <p:ext uri="{BB962C8B-B14F-4D97-AF65-F5344CB8AC3E}">
        <p14:creationId xmlns:p14="http://schemas.microsoft.com/office/powerpoint/2010/main" val="208423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000"/>
            <a:ext cx="8229600" cy="1143000"/>
          </a:xfrm>
        </p:spPr>
        <p:txBody>
          <a:bodyPr/>
          <a:lstStyle/>
          <a:p>
            <a:r>
              <a:rPr lang="en-US" dirty="0"/>
              <a:t>Functional Decomposition and Design</a:t>
            </a:r>
            <a:br>
              <a:rPr lang="en-US" dirty="0"/>
            </a:br>
            <a:r>
              <a:rPr lang="en-US" sz="2400" dirty="0"/>
              <a:t>The life-cycle of an IEEE 802 session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0" y="1431942"/>
            <a:ext cx="7104520" cy="4787058"/>
          </a:xfrm>
          <a:prstGeom prst="rect">
            <a:avLst/>
          </a:prstGeom>
        </p:spPr>
      </p:pic>
      <p:sp>
        <p:nvSpPr>
          <p:cNvPr id="6" name="Rectangle 5"/>
          <p:cNvSpPr/>
          <p:nvPr/>
        </p:nvSpPr>
        <p:spPr bwMode="auto">
          <a:xfrm>
            <a:off x="882000" y="6309000"/>
            <a:ext cx="720000" cy="18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5022000" y="6309000"/>
            <a:ext cx="720000" cy="180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9" name="TextBox 8"/>
          <p:cNvSpPr txBox="1"/>
          <p:nvPr/>
        </p:nvSpPr>
        <p:spPr>
          <a:xfrm>
            <a:off x="5697000" y="6174000"/>
            <a:ext cx="2494594" cy="415498"/>
          </a:xfrm>
          <a:prstGeom prst="rect">
            <a:avLst/>
          </a:prstGeom>
          <a:noFill/>
        </p:spPr>
        <p:txBody>
          <a:bodyPr wrap="none" rtlCol="0">
            <a:spAutoFit/>
          </a:bodyPr>
          <a:lstStyle/>
          <a:p>
            <a:pPr>
              <a:lnSpc>
                <a:spcPct val="150000"/>
              </a:lnSpc>
            </a:pPr>
            <a:r>
              <a:rPr lang="en-US" sz="1400" dirty="0">
                <a:latin typeface="+mn-lt"/>
              </a:rPr>
              <a:t>IEEE 802 control messaging</a:t>
            </a:r>
          </a:p>
        </p:txBody>
      </p:sp>
      <p:sp>
        <p:nvSpPr>
          <p:cNvPr id="7" name="TextBox 6">
            <a:extLst>
              <a:ext uri="{FF2B5EF4-FFF2-40B4-BE49-F238E27FC236}">
                <a16:creationId xmlns:a16="http://schemas.microsoft.com/office/drawing/2014/main" id="{3F715116-B702-BC4B-BD6F-546431B29CC2}"/>
              </a:ext>
            </a:extLst>
          </p:cNvPr>
          <p:cNvSpPr txBox="1"/>
          <p:nvPr/>
        </p:nvSpPr>
        <p:spPr>
          <a:xfrm>
            <a:off x="1557000" y="6174000"/>
            <a:ext cx="2534668" cy="375552"/>
          </a:xfrm>
          <a:prstGeom prst="rect">
            <a:avLst/>
          </a:prstGeom>
          <a:noFill/>
        </p:spPr>
        <p:txBody>
          <a:bodyPr wrap="none" rtlCol="0">
            <a:spAutoFit/>
          </a:bodyPr>
          <a:lstStyle/>
          <a:p>
            <a:pPr>
              <a:lnSpc>
                <a:spcPct val="150000"/>
              </a:lnSpc>
            </a:pPr>
            <a:r>
              <a:rPr lang="en-US" sz="1400" dirty="0">
                <a:latin typeface="+mn-lt"/>
              </a:rPr>
              <a:t>IEEE 802 messaging over R1</a:t>
            </a:r>
          </a:p>
        </p:txBody>
      </p:sp>
    </p:spTree>
    <p:extLst>
      <p:ext uri="{BB962C8B-B14F-4D97-AF65-F5344CB8AC3E}">
        <p14:creationId xmlns:p14="http://schemas.microsoft.com/office/powerpoint/2010/main" val="190279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000"/>
            <a:ext cx="8229600" cy="1143000"/>
          </a:xfrm>
        </p:spPr>
        <p:txBody>
          <a:bodyPr/>
          <a:lstStyle/>
          <a:p>
            <a:r>
              <a:rPr lang="en-US" dirty="0"/>
              <a:t>P802.1CF supports TSN</a:t>
            </a:r>
            <a:br>
              <a:rPr lang="en-US" dirty="0"/>
            </a:br>
            <a:r>
              <a:rPr lang="en-US" sz="2400" dirty="0"/>
              <a:t>Mapping of TSN to P802.1CF NRM</a:t>
            </a:r>
            <a:endParaRPr lang="en-US" dirty="0"/>
          </a:p>
        </p:txBody>
      </p:sp>
      <p:pic>
        <p:nvPicPr>
          <p:cNvPr id="6" name="Picture 5"/>
          <p:cNvPicPr>
            <a:picLocks noChangeAspect="1"/>
          </p:cNvPicPr>
          <p:nvPr/>
        </p:nvPicPr>
        <p:blipFill>
          <a:blip r:embed="rId2"/>
          <a:stretch>
            <a:fillRect/>
          </a:stretch>
        </p:blipFill>
        <p:spPr>
          <a:xfrm>
            <a:off x="3987000" y="1684344"/>
            <a:ext cx="4628879" cy="1600640"/>
          </a:xfrm>
          <a:prstGeom prst="rect">
            <a:avLst/>
          </a:prstGeom>
        </p:spPr>
      </p:pic>
      <p:sp>
        <p:nvSpPr>
          <p:cNvPr id="3" name="Content Placeholder 2"/>
          <p:cNvSpPr>
            <a:spLocks noGrp="1"/>
          </p:cNvSpPr>
          <p:nvPr>
            <p:ph sz="half" idx="1"/>
          </p:nvPr>
        </p:nvSpPr>
        <p:spPr>
          <a:xfrm>
            <a:off x="297000" y="1719000"/>
            <a:ext cx="3923358" cy="4518312"/>
          </a:xfrm>
        </p:spPr>
        <p:txBody>
          <a:bodyPr>
            <a:normAutofit fontScale="77500" lnSpcReduction="20000"/>
          </a:bodyPr>
          <a:lstStyle/>
          <a:p>
            <a:r>
              <a:rPr lang="en-US" dirty="0"/>
              <a:t>P802.1CF access network represents the bridged connectivity between end stations</a:t>
            </a:r>
          </a:p>
          <a:p>
            <a:endParaRPr lang="en-US" dirty="0"/>
          </a:p>
          <a:p>
            <a:r>
              <a:rPr lang="en-US" dirty="0"/>
              <a:t>Access Network Control (ANC) provides centralized network configuration for TSN sessions</a:t>
            </a:r>
          </a:p>
          <a:p>
            <a:pPr lvl="1"/>
            <a:r>
              <a:rPr lang="en-US" dirty="0"/>
              <a:t>CNC is contained in ANC</a:t>
            </a:r>
            <a:br>
              <a:rPr lang="en-US" dirty="0"/>
            </a:br>
            <a:endParaRPr lang="en-US" dirty="0"/>
          </a:p>
          <a:p>
            <a:r>
              <a:rPr lang="en-US" dirty="0"/>
              <a:t>R8, R9, and ANC </a:t>
            </a:r>
            <a:br>
              <a:rPr lang="en-US" dirty="0"/>
            </a:br>
            <a:r>
              <a:rPr lang="en-US" dirty="0"/>
              <a:t>provide means to </a:t>
            </a:r>
            <a:br>
              <a:rPr lang="en-US" dirty="0"/>
            </a:br>
            <a:r>
              <a:rPr lang="en-US" dirty="0"/>
              <a:t>process User/Network </a:t>
            </a:r>
            <a:br>
              <a:rPr lang="en-US" dirty="0"/>
            </a:br>
            <a:r>
              <a:rPr lang="en-US" dirty="0"/>
              <a:t>Configuration Info</a:t>
            </a:r>
          </a:p>
        </p:txBody>
      </p:sp>
      <p:pic>
        <p:nvPicPr>
          <p:cNvPr id="5" name="Picture 4">
            <a:extLst>
              <a:ext uri="{FF2B5EF4-FFF2-40B4-BE49-F238E27FC236}">
                <a16:creationId xmlns:a16="http://schemas.microsoft.com/office/drawing/2014/main" id="{505E3C9B-FE8C-BB4E-9DFB-C6CA8DB60391}"/>
              </a:ext>
            </a:extLst>
          </p:cNvPr>
          <p:cNvPicPr>
            <a:picLocks noChangeAspect="1"/>
          </p:cNvPicPr>
          <p:nvPr/>
        </p:nvPicPr>
        <p:blipFill>
          <a:blip r:embed="rId3"/>
          <a:stretch>
            <a:fillRect/>
          </a:stretch>
        </p:blipFill>
        <p:spPr>
          <a:xfrm>
            <a:off x="3672000" y="3294000"/>
            <a:ext cx="5455942" cy="3296700"/>
          </a:xfrm>
          <a:prstGeom prst="rect">
            <a:avLst/>
          </a:prstGeom>
        </p:spPr>
      </p:pic>
    </p:spTree>
    <p:extLst>
      <p:ext uri="{BB962C8B-B14F-4D97-AF65-F5344CB8AC3E}">
        <p14:creationId xmlns:p14="http://schemas.microsoft.com/office/powerpoint/2010/main" val="104395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128" y="1539000"/>
            <a:ext cx="4167872" cy="4815000"/>
          </a:xfrm>
          <a:prstGeom prst="rect">
            <a:avLst/>
          </a:prstGeom>
        </p:spPr>
      </p:pic>
      <p:sp>
        <p:nvSpPr>
          <p:cNvPr id="2" name="Title 1"/>
          <p:cNvSpPr>
            <a:spLocks noGrp="1"/>
          </p:cNvSpPr>
          <p:nvPr>
            <p:ph type="title"/>
          </p:nvPr>
        </p:nvSpPr>
        <p:spPr/>
        <p:txBody>
          <a:bodyPr/>
          <a:lstStyle/>
          <a:p>
            <a:r>
              <a:rPr lang="en-US" dirty="0"/>
              <a:t>Network softwarization</a:t>
            </a:r>
            <a:br>
              <a:rPr lang="en-US" dirty="0"/>
            </a:br>
            <a:r>
              <a:rPr lang="en-US" sz="2400" dirty="0"/>
              <a:t>Building networks through software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P802.1CF provides model for</a:t>
            </a:r>
            <a:br>
              <a:rPr lang="en-US" dirty="0"/>
            </a:br>
            <a:r>
              <a:rPr lang="en-US" dirty="0"/>
              <a:t>network virtualization of </a:t>
            </a:r>
            <a:br>
              <a:rPr lang="en-US" dirty="0"/>
            </a:br>
            <a:r>
              <a:rPr lang="en-US" dirty="0"/>
              <a:t>IEEE 802 access networks</a:t>
            </a:r>
          </a:p>
          <a:p>
            <a:r>
              <a:rPr lang="en-US" dirty="0"/>
              <a:t>Allows for realization of </a:t>
            </a:r>
            <a:br>
              <a:rPr lang="en-US" dirty="0"/>
            </a:br>
            <a:r>
              <a:rPr lang="en-US" dirty="0"/>
              <a:t>several separate networks</a:t>
            </a:r>
            <a:br>
              <a:rPr lang="en-US" dirty="0"/>
            </a:br>
            <a:r>
              <a:rPr lang="en-US" dirty="0"/>
              <a:t>on a common infrastructure</a:t>
            </a:r>
          </a:p>
          <a:p>
            <a:r>
              <a:rPr lang="en-US" dirty="0"/>
              <a:t>Virtualization establishes </a:t>
            </a:r>
            <a:br>
              <a:rPr lang="en-US" dirty="0"/>
            </a:br>
            <a:r>
              <a:rPr lang="en-US" dirty="0"/>
              <a:t>separate control instances</a:t>
            </a:r>
            <a:br>
              <a:rPr lang="en-US" dirty="0"/>
            </a:br>
            <a:r>
              <a:rPr lang="en-US" dirty="0"/>
              <a:t>for each of the networks</a:t>
            </a:r>
          </a:p>
          <a:p>
            <a:r>
              <a:rPr lang="en-US" dirty="0"/>
              <a:t>BTW: VLANs provide</a:t>
            </a:r>
            <a:br>
              <a:rPr lang="en-US" dirty="0"/>
            </a:br>
            <a:r>
              <a:rPr lang="en-US" dirty="0"/>
              <a:t>separate </a:t>
            </a:r>
            <a:r>
              <a:rPr lang="en-US" dirty="0" err="1"/>
              <a:t>datapaths</a:t>
            </a:r>
            <a:br>
              <a:rPr lang="en-US" dirty="0"/>
            </a:br>
            <a:r>
              <a:rPr lang="en-US" dirty="0"/>
              <a:t>under a common</a:t>
            </a:r>
            <a:br>
              <a:rPr lang="en-US" dirty="0"/>
            </a:br>
            <a:r>
              <a:rPr lang="en-US" dirty="0"/>
              <a:t>control</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1943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01E1-B4A3-0249-8DBC-4AA779C31CD5}"/>
              </a:ext>
            </a:extLst>
          </p:cNvPr>
          <p:cNvSpPr>
            <a:spLocks noGrp="1"/>
          </p:cNvSpPr>
          <p:nvPr>
            <p:ph type="title"/>
          </p:nvPr>
        </p:nvSpPr>
        <p:spPr/>
        <p:txBody>
          <a:bodyPr/>
          <a:lstStyle/>
          <a:p>
            <a:r>
              <a:rPr lang="en-US" dirty="0"/>
              <a:t>Realization of virtualized access network</a:t>
            </a:r>
          </a:p>
        </p:txBody>
      </p:sp>
      <p:sp>
        <p:nvSpPr>
          <p:cNvPr id="3" name="Content Placeholder 2">
            <a:extLst>
              <a:ext uri="{FF2B5EF4-FFF2-40B4-BE49-F238E27FC236}">
                <a16:creationId xmlns:a16="http://schemas.microsoft.com/office/drawing/2014/main" id="{EA00048A-2E9A-E540-826D-699D6B56933F}"/>
              </a:ext>
            </a:extLst>
          </p:cNvPr>
          <p:cNvSpPr>
            <a:spLocks noGrp="1"/>
          </p:cNvSpPr>
          <p:nvPr>
            <p:ph idx="1"/>
          </p:nvPr>
        </p:nvSpPr>
        <p:spPr>
          <a:xfrm>
            <a:off x="457200" y="1600201"/>
            <a:ext cx="8229600" cy="2638800"/>
          </a:xfrm>
        </p:spPr>
        <p:txBody>
          <a:bodyPr>
            <a:normAutofit fontScale="85000" lnSpcReduction="20000"/>
          </a:bodyPr>
          <a:lstStyle/>
          <a:p>
            <a:r>
              <a:rPr lang="en-US" dirty="0"/>
              <a:t>Network softwarization requires an information model of access network</a:t>
            </a:r>
          </a:p>
          <a:p>
            <a:r>
              <a:rPr lang="en-US" dirty="0"/>
              <a:t>Has to cover full network life-cycle</a:t>
            </a:r>
          </a:p>
          <a:p>
            <a:pPr lvl="1"/>
            <a:r>
              <a:rPr lang="en-US" dirty="0"/>
              <a:t>Operation</a:t>
            </a:r>
          </a:p>
          <a:p>
            <a:pPr lvl="1"/>
            <a:r>
              <a:rPr lang="en-US" dirty="0"/>
              <a:t>Administration</a:t>
            </a:r>
          </a:p>
          <a:p>
            <a:pPr lvl="1"/>
            <a:r>
              <a:rPr lang="en-US" dirty="0"/>
              <a:t>Maintenance</a:t>
            </a:r>
          </a:p>
          <a:p>
            <a:pPr lvl="1"/>
            <a:r>
              <a:rPr lang="en-US" dirty="0"/>
              <a:t>Provisioning</a:t>
            </a:r>
          </a:p>
        </p:txBody>
      </p:sp>
      <p:grpSp>
        <p:nvGrpSpPr>
          <p:cNvPr id="20" name="Group 19">
            <a:extLst>
              <a:ext uri="{FF2B5EF4-FFF2-40B4-BE49-F238E27FC236}">
                <a16:creationId xmlns:a16="http://schemas.microsoft.com/office/drawing/2014/main" id="{A88BA720-6191-EF44-95E6-63A39F856396}"/>
              </a:ext>
            </a:extLst>
          </p:cNvPr>
          <p:cNvGrpSpPr/>
          <p:nvPr/>
        </p:nvGrpSpPr>
        <p:grpSpPr>
          <a:xfrm>
            <a:off x="882000" y="4314751"/>
            <a:ext cx="2430000" cy="2039249"/>
            <a:chOff x="972000" y="4238999"/>
            <a:chExt cx="2610000" cy="2190305"/>
          </a:xfrm>
        </p:grpSpPr>
        <p:sp>
          <p:nvSpPr>
            <p:cNvPr id="4" name="Rectangle 2">
              <a:extLst>
                <a:ext uri="{FF2B5EF4-FFF2-40B4-BE49-F238E27FC236}">
                  <a16:creationId xmlns:a16="http://schemas.microsoft.com/office/drawing/2014/main" id="{39EEF040-D3CF-8F49-905B-3E024F2AFA53}"/>
                </a:ext>
              </a:extLst>
            </p:cNvPr>
            <p:cNvSpPr/>
            <p:nvPr/>
          </p:nvSpPr>
          <p:spPr bwMode="auto">
            <a:xfrm>
              <a:off x="972000" y="4238999"/>
              <a:ext cx="2610000" cy="28781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none" lIns="36000" tIns="18000" rIns="36000" bIns="1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dirty="0" err="1">
                  <a:latin typeface="+mn-lt"/>
                </a:rPr>
                <a:t>NetworkOAM</a:t>
              </a:r>
              <a:endParaRPr kumimoji="0" lang="en-US" sz="1200" b="1" i="0" u="none" strike="noStrike" cap="none" normalizeH="0" baseline="0" dirty="0">
                <a:ln>
                  <a:noFill/>
                </a:ln>
                <a:solidFill>
                  <a:schemeClr val="tx1"/>
                </a:solidFill>
                <a:effectLst/>
                <a:latin typeface="+mn-lt"/>
              </a:endParaRPr>
            </a:p>
            <a:p>
              <a:pPr lvl="0"/>
              <a:endParaRPr lang="en-US" dirty="0">
                <a:latin typeface="+mn-lt"/>
              </a:endParaRPr>
            </a:p>
          </p:txBody>
        </p:sp>
        <p:sp>
          <p:nvSpPr>
            <p:cNvPr id="5" name="Diamond 4">
              <a:extLst>
                <a:ext uri="{FF2B5EF4-FFF2-40B4-BE49-F238E27FC236}">
                  <a16:creationId xmlns:a16="http://schemas.microsoft.com/office/drawing/2014/main" id="{BBBB2FBD-E209-CA4A-B27A-798739280AD0}"/>
                </a:ext>
              </a:extLst>
            </p:cNvPr>
            <p:cNvSpPr/>
            <p:nvPr/>
          </p:nvSpPr>
          <p:spPr bwMode="auto">
            <a:xfrm>
              <a:off x="1784326" y="4534493"/>
              <a:ext cx="148350" cy="159761"/>
            </a:xfrm>
            <a:prstGeom prst="diamond">
              <a:avLst/>
            </a:prstGeom>
            <a:solidFill>
              <a:schemeClr val="tx1"/>
            </a:solidFill>
            <a:ln w="12700" cap="flat" cmpd="sng" algn="ctr">
              <a:solidFill>
                <a:schemeClr val="tx1"/>
              </a:solidFill>
              <a:prstDash val="solid"/>
              <a:round/>
              <a:headEnd type="none" w="sm" len="sm"/>
              <a:tailEnd type="none" w="sm" len="sm"/>
            </a:ln>
            <a:effectLst/>
          </p:spPr>
          <p:txBody>
            <a:bodyPr rot="0" spcFirstLastPara="0" vertOverflow="overflow" horzOverflow="overflow" vert="horz" wrap="none" lIns="36000" tIns="18000" rIns="36000" bIns="1800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6" name="Freeform 24">
              <a:extLst>
                <a:ext uri="{FF2B5EF4-FFF2-40B4-BE49-F238E27FC236}">
                  <a16:creationId xmlns:a16="http://schemas.microsoft.com/office/drawing/2014/main" id="{FD776E23-E11E-D849-8C2D-94634415F30C}"/>
                </a:ext>
              </a:extLst>
            </p:cNvPr>
            <p:cNvSpPr/>
            <p:nvPr/>
          </p:nvSpPr>
          <p:spPr bwMode="auto">
            <a:xfrm>
              <a:off x="1858501" y="4653428"/>
              <a:ext cx="313772" cy="411267"/>
            </a:xfrm>
            <a:custGeom>
              <a:avLst/>
              <a:gdLst>
                <a:gd name="connsiteX0" fmla="*/ 0 w 586154"/>
                <a:gd name="connsiteY0" fmla="*/ 0 h 375138"/>
                <a:gd name="connsiteX1" fmla="*/ 0 w 586154"/>
                <a:gd name="connsiteY1" fmla="*/ 375138 h 375138"/>
                <a:gd name="connsiteX2" fmla="*/ 586154 w 586154"/>
                <a:gd name="connsiteY2" fmla="*/ 375138 h 375138"/>
              </a:gdLst>
              <a:ahLst/>
              <a:cxnLst>
                <a:cxn ang="0">
                  <a:pos x="connsiteX0" y="connsiteY0"/>
                </a:cxn>
                <a:cxn ang="0">
                  <a:pos x="connsiteX1" y="connsiteY1"/>
                </a:cxn>
                <a:cxn ang="0">
                  <a:pos x="connsiteX2" y="connsiteY2"/>
                </a:cxn>
              </a:cxnLst>
              <a:rect l="l" t="t" r="r" b="b"/>
              <a:pathLst>
                <a:path w="586154" h="375138">
                  <a:moveTo>
                    <a:pt x="0" y="0"/>
                  </a:moveTo>
                  <a:lnTo>
                    <a:pt x="0" y="375138"/>
                  </a:lnTo>
                  <a:lnTo>
                    <a:pt x="586154" y="375138"/>
                  </a:lnTo>
                </a:path>
              </a:pathLst>
            </a:custGeom>
            <a:noFill/>
            <a:ln w="12700" cap="flat" cmpd="sng" algn="ctr">
              <a:solidFill>
                <a:schemeClr val="tx1"/>
              </a:solidFill>
              <a:prstDash val="solid"/>
              <a:round/>
              <a:headEnd type="non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7" name="Rectangle 2">
              <a:extLst>
                <a:ext uri="{FF2B5EF4-FFF2-40B4-BE49-F238E27FC236}">
                  <a16:creationId xmlns:a16="http://schemas.microsoft.com/office/drawing/2014/main" id="{064E0AFB-DC68-AD44-8A06-FAF428D54191}"/>
                </a:ext>
              </a:extLst>
            </p:cNvPr>
            <p:cNvSpPr/>
            <p:nvPr/>
          </p:nvSpPr>
          <p:spPr bwMode="auto">
            <a:xfrm>
              <a:off x="2156835" y="4659565"/>
              <a:ext cx="1425165" cy="4993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none" lIns="36000" tIns="18000" rIns="36000" bIns="1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dirty="0">
                  <a:latin typeface="+mn-lt"/>
                </a:rPr>
                <a:t>Session</a:t>
              </a:r>
              <a:endParaRPr kumimoji="0" lang="en-US" sz="1200" b="1" i="0" u="none" strike="noStrike" cap="none" normalizeH="0" baseline="0" dirty="0">
                <a:ln>
                  <a:noFill/>
                </a:ln>
                <a:solidFill>
                  <a:schemeClr val="tx1"/>
                </a:solidFill>
                <a:effectLst/>
                <a:latin typeface="+mn-lt"/>
              </a:endParaRPr>
            </a:p>
            <a:p>
              <a:pPr lvl="0"/>
              <a:endParaRPr lang="en-US" dirty="0">
                <a:solidFill>
                  <a:prstClr val="black"/>
                </a:solidFill>
              </a:endParaRPr>
            </a:p>
          </p:txBody>
        </p:sp>
        <p:sp>
          <p:nvSpPr>
            <p:cNvPr id="8" name="Rectangle 2">
              <a:extLst>
                <a:ext uri="{FF2B5EF4-FFF2-40B4-BE49-F238E27FC236}">
                  <a16:creationId xmlns:a16="http://schemas.microsoft.com/office/drawing/2014/main" id="{B2C866E0-C6AE-D941-8B77-D4CEB8609AF6}"/>
                </a:ext>
              </a:extLst>
            </p:cNvPr>
            <p:cNvSpPr/>
            <p:nvPr/>
          </p:nvSpPr>
          <p:spPr bwMode="auto">
            <a:xfrm>
              <a:off x="2156111" y="5299104"/>
              <a:ext cx="1425889" cy="4993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none" lIns="36000" tIns="18000" rIns="36000" bIns="1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dirty="0" err="1">
                  <a:latin typeface="+mn-lt"/>
                </a:rPr>
                <a:t>ANConfig</a:t>
              </a:r>
              <a:endParaRPr kumimoji="0" lang="en-US" sz="1200" b="1" i="0" u="none" strike="noStrike" cap="none" normalizeH="0" baseline="0" dirty="0">
                <a:ln>
                  <a:noFill/>
                </a:ln>
                <a:solidFill>
                  <a:schemeClr val="tx1"/>
                </a:solidFill>
                <a:effectLst/>
                <a:latin typeface="+mn-lt"/>
              </a:endParaRPr>
            </a:p>
          </p:txBody>
        </p:sp>
        <p:sp>
          <p:nvSpPr>
            <p:cNvPr id="9" name="Diamond 8">
              <a:extLst>
                <a:ext uri="{FF2B5EF4-FFF2-40B4-BE49-F238E27FC236}">
                  <a16:creationId xmlns:a16="http://schemas.microsoft.com/office/drawing/2014/main" id="{3547E2BB-409D-8A47-881A-5F11CE928BDB}"/>
                </a:ext>
              </a:extLst>
            </p:cNvPr>
            <p:cNvSpPr/>
            <p:nvPr/>
          </p:nvSpPr>
          <p:spPr bwMode="auto">
            <a:xfrm>
              <a:off x="1594475" y="4533445"/>
              <a:ext cx="148350" cy="159761"/>
            </a:xfrm>
            <a:prstGeom prst="diamond">
              <a:avLst/>
            </a:prstGeom>
            <a:solidFill>
              <a:schemeClr val="tx1"/>
            </a:solidFill>
            <a:ln w="12700" cap="flat" cmpd="sng" algn="ctr">
              <a:solidFill>
                <a:schemeClr val="tx1"/>
              </a:solidFill>
              <a:prstDash val="solid"/>
              <a:round/>
              <a:headEnd type="none" w="sm" len="sm"/>
              <a:tailEnd type="none" w="sm" len="sm"/>
            </a:ln>
            <a:effectLst/>
          </p:spPr>
          <p:txBody>
            <a:bodyPr rot="0" spcFirstLastPara="0" vertOverflow="overflow" horzOverflow="overflow" vert="horz" wrap="none" lIns="36000" tIns="18000" rIns="36000" bIns="1800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 name="Freeform 24">
              <a:extLst>
                <a:ext uri="{FF2B5EF4-FFF2-40B4-BE49-F238E27FC236}">
                  <a16:creationId xmlns:a16="http://schemas.microsoft.com/office/drawing/2014/main" id="{2FF5BF60-92A0-5B4C-AAB4-CCE5637733B6}"/>
                </a:ext>
              </a:extLst>
            </p:cNvPr>
            <p:cNvSpPr/>
            <p:nvPr/>
          </p:nvSpPr>
          <p:spPr bwMode="auto">
            <a:xfrm>
              <a:off x="1668649" y="4652380"/>
              <a:ext cx="487461" cy="988506"/>
            </a:xfrm>
            <a:custGeom>
              <a:avLst/>
              <a:gdLst>
                <a:gd name="connsiteX0" fmla="*/ 0 w 586154"/>
                <a:gd name="connsiteY0" fmla="*/ 0 h 375138"/>
                <a:gd name="connsiteX1" fmla="*/ 0 w 586154"/>
                <a:gd name="connsiteY1" fmla="*/ 375138 h 375138"/>
                <a:gd name="connsiteX2" fmla="*/ 586154 w 586154"/>
                <a:gd name="connsiteY2" fmla="*/ 375138 h 375138"/>
              </a:gdLst>
              <a:ahLst/>
              <a:cxnLst>
                <a:cxn ang="0">
                  <a:pos x="connsiteX0" y="connsiteY0"/>
                </a:cxn>
                <a:cxn ang="0">
                  <a:pos x="connsiteX1" y="connsiteY1"/>
                </a:cxn>
                <a:cxn ang="0">
                  <a:pos x="connsiteX2" y="connsiteY2"/>
                </a:cxn>
              </a:cxnLst>
              <a:rect l="l" t="t" r="r" b="b"/>
              <a:pathLst>
                <a:path w="586154" h="375138">
                  <a:moveTo>
                    <a:pt x="0" y="0"/>
                  </a:moveTo>
                  <a:lnTo>
                    <a:pt x="0" y="375138"/>
                  </a:lnTo>
                  <a:lnTo>
                    <a:pt x="586154" y="375138"/>
                  </a:lnTo>
                </a:path>
              </a:pathLst>
            </a:custGeom>
            <a:noFill/>
            <a:ln w="12700" cap="flat" cmpd="sng" algn="ctr">
              <a:solidFill>
                <a:schemeClr val="tx1"/>
              </a:solidFill>
              <a:prstDash val="solid"/>
              <a:round/>
              <a:headEnd type="non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Rectangle 2">
              <a:extLst>
                <a:ext uri="{FF2B5EF4-FFF2-40B4-BE49-F238E27FC236}">
                  <a16:creationId xmlns:a16="http://schemas.microsoft.com/office/drawing/2014/main" id="{8A9294F9-6E0C-7D4F-BB82-A4F03FAEABDB}"/>
                </a:ext>
              </a:extLst>
            </p:cNvPr>
            <p:cNvSpPr/>
            <p:nvPr/>
          </p:nvSpPr>
          <p:spPr bwMode="auto">
            <a:xfrm>
              <a:off x="2155762" y="5929954"/>
              <a:ext cx="1426238" cy="4993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none" lIns="36000" tIns="18000" rIns="36000" bIns="1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dirty="0" err="1">
                  <a:latin typeface="+mn-lt"/>
                </a:rPr>
                <a:t>NetManagement</a:t>
              </a:r>
              <a:endParaRPr kumimoji="0" lang="en-US" sz="1200" b="1" i="0" u="none" strike="noStrike" cap="none" normalizeH="0" baseline="0" dirty="0">
                <a:ln>
                  <a:noFill/>
                </a:ln>
                <a:solidFill>
                  <a:schemeClr val="tx1"/>
                </a:solidFill>
                <a:effectLst/>
                <a:latin typeface="+mn-lt"/>
              </a:endParaRPr>
            </a:p>
          </p:txBody>
        </p:sp>
        <p:sp>
          <p:nvSpPr>
            <p:cNvPr id="12" name="Diamond 11">
              <a:extLst>
                <a:ext uri="{FF2B5EF4-FFF2-40B4-BE49-F238E27FC236}">
                  <a16:creationId xmlns:a16="http://schemas.microsoft.com/office/drawing/2014/main" id="{520F7121-2647-6C4B-9365-7E253B25BF72}"/>
                </a:ext>
              </a:extLst>
            </p:cNvPr>
            <p:cNvSpPr/>
            <p:nvPr/>
          </p:nvSpPr>
          <p:spPr bwMode="auto">
            <a:xfrm>
              <a:off x="1358717" y="4527618"/>
              <a:ext cx="148350" cy="159761"/>
            </a:xfrm>
            <a:prstGeom prst="diamond">
              <a:avLst/>
            </a:prstGeom>
            <a:solidFill>
              <a:schemeClr val="tx1"/>
            </a:solidFill>
            <a:ln w="12700" cap="flat" cmpd="sng" algn="ctr">
              <a:solidFill>
                <a:schemeClr val="tx1"/>
              </a:solidFill>
              <a:prstDash val="solid"/>
              <a:round/>
              <a:headEnd type="none" w="sm" len="sm"/>
              <a:tailEnd type="none" w="sm" len="sm"/>
            </a:ln>
            <a:effectLst/>
          </p:spPr>
          <p:txBody>
            <a:bodyPr rot="0" spcFirstLastPara="0" vertOverflow="overflow" horzOverflow="overflow" vert="horz" wrap="none" lIns="36000" tIns="18000" rIns="36000" bIns="1800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3" name="Freeform 24">
              <a:extLst>
                <a:ext uri="{FF2B5EF4-FFF2-40B4-BE49-F238E27FC236}">
                  <a16:creationId xmlns:a16="http://schemas.microsoft.com/office/drawing/2014/main" id="{65EE717A-864F-F04E-91CD-16606BFD16D8}"/>
                </a:ext>
              </a:extLst>
            </p:cNvPr>
            <p:cNvSpPr/>
            <p:nvPr/>
          </p:nvSpPr>
          <p:spPr bwMode="auto">
            <a:xfrm>
              <a:off x="1432891" y="4646553"/>
              <a:ext cx="722871" cy="1533075"/>
            </a:xfrm>
            <a:custGeom>
              <a:avLst/>
              <a:gdLst>
                <a:gd name="connsiteX0" fmla="*/ 0 w 586154"/>
                <a:gd name="connsiteY0" fmla="*/ 0 h 375138"/>
                <a:gd name="connsiteX1" fmla="*/ 0 w 586154"/>
                <a:gd name="connsiteY1" fmla="*/ 375138 h 375138"/>
                <a:gd name="connsiteX2" fmla="*/ 586154 w 586154"/>
                <a:gd name="connsiteY2" fmla="*/ 375138 h 375138"/>
              </a:gdLst>
              <a:ahLst/>
              <a:cxnLst>
                <a:cxn ang="0">
                  <a:pos x="connsiteX0" y="connsiteY0"/>
                </a:cxn>
                <a:cxn ang="0">
                  <a:pos x="connsiteX1" y="connsiteY1"/>
                </a:cxn>
                <a:cxn ang="0">
                  <a:pos x="connsiteX2" y="connsiteY2"/>
                </a:cxn>
              </a:cxnLst>
              <a:rect l="l" t="t" r="r" b="b"/>
              <a:pathLst>
                <a:path w="586154" h="375138">
                  <a:moveTo>
                    <a:pt x="0" y="0"/>
                  </a:moveTo>
                  <a:lnTo>
                    <a:pt x="0" y="375138"/>
                  </a:lnTo>
                  <a:lnTo>
                    <a:pt x="586154" y="375138"/>
                  </a:lnTo>
                </a:path>
              </a:pathLst>
            </a:custGeom>
            <a:noFill/>
            <a:ln w="12700" cap="flat" cmpd="sng" algn="ctr">
              <a:solidFill>
                <a:schemeClr val="tx1"/>
              </a:solidFill>
              <a:prstDash val="solid"/>
              <a:round/>
              <a:headEnd type="non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TextBox 13">
              <a:extLst>
                <a:ext uri="{FF2B5EF4-FFF2-40B4-BE49-F238E27FC236}">
                  <a16:creationId xmlns:a16="http://schemas.microsoft.com/office/drawing/2014/main" id="{885478C9-6187-4544-8235-369EEF27C8B0}"/>
                </a:ext>
              </a:extLst>
            </p:cNvPr>
            <p:cNvSpPr txBox="1"/>
            <p:nvPr/>
          </p:nvSpPr>
          <p:spPr>
            <a:xfrm>
              <a:off x="1827000" y="4824000"/>
              <a:ext cx="349843" cy="269638"/>
            </a:xfrm>
            <a:prstGeom prst="rect">
              <a:avLst/>
            </a:prstGeom>
            <a:noFill/>
          </p:spPr>
          <p:txBody>
            <a:bodyPr wrap="none" rtlCol="0">
              <a:spAutoFit/>
            </a:bodyPr>
            <a:lstStyle/>
            <a:p>
              <a:r>
                <a:rPr lang="en-US" dirty="0">
                  <a:latin typeface="+mj-lt"/>
                </a:rPr>
                <a:t>1+</a:t>
              </a:r>
            </a:p>
          </p:txBody>
        </p:sp>
        <p:sp>
          <p:nvSpPr>
            <p:cNvPr id="15" name="TextBox 14">
              <a:extLst>
                <a:ext uri="{FF2B5EF4-FFF2-40B4-BE49-F238E27FC236}">
                  <a16:creationId xmlns:a16="http://schemas.microsoft.com/office/drawing/2014/main" id="{9E2BB405-B67A-1B4E-BED1-059B3A14A4B5}"/>
                </a:ext>
              </a:extLst>
            </p:cNvPr>
            <p:cNvSpPr txBox="1"/>
            <p:nvPr/>
          </p:nvSpPr>
          <p:spPr>
            <a:xfrm>
              <a:off x="1827000" y="5904000"/>
              <a:ext cx="262461" cy="269638"/>
            </a:xfrm>
            <a:prstGeom prst="rect">
              <a:avLst/>
            </a:prstGeom>
            <a:noFill/>
          </p:spPr>
          <p:txBody>
            <a:bodyPr wrap="none" rtlCol="0">
              <a:spAutoFit/>
            </a:bodyPr>
            <a:lstStyle/>
            <a:p>
              <a:r>
                <a:rPr lang="en-US" dirty="0">
                  <a:latin typeface="+mj-lt"/>
                </a:rPr>
                <a:t>1</a:t>
              </a:r>
            </a:p>
          </p:txBody>
        </p:sp>
        <p:sp>
          <p:nvSpPr>
            <p:cNvPr id="16" name="TextBox 15">
              <a:extLst>
                <a:ext uri="{FF2B5EF4-FFF2-40B4-BE49-F238E27FC236}">
                  <a16:creationId xmlns:a16="http://schemas.microsoft.com/office/drawing/2014/main" id="{8C10D8E1-44CC-5448-BF5D-9073DB39352A}"/>
                </a:ext>
              </a:extLst>
            </p:cNvPr>
            <p:cNvSpPr txBox="1"/>
            <p:nvPr/>
          </p:nvSpPr>
          <p:spPr>
            <a:xfrm>
              <a:off x="1827000" y="5364000"/>
              <a:ext cx="262461" cy="269638"/>
            </a:xfrm>
            <a:prstGeom prst="rect">
              <a:avLst/>
            </a:prstGeom>
            <a:noFill/>
          </p:spPr>
          <p:txBody>
            <a:bodyPr wrap="none" rtlCol="0">
              <a:spAutoFit/>
            </a:bodyPr>
            <a:lstStyle/>
            <a:p>
              <a:r>
                <a:rPr lang="en-US" dirty="0">
                  <a:latin typeface="+mj-lt"/>
                </a:rPr>
                <a:t>1</a:t>
              </a:r>
            </a:p>
          </p:txBody>
        </p:sp>
      </p:grpSp>
      <p:pic>
        <p:nvPicPr>
          <p:cNvPr id="19" name="Picture 18">
            <a:extLst>
              <a:ext uri="{FF2B5EF4-FFF2-40B4-BE49-F238E27FC236}">
                <a16:creationId xmlns:a16="http://schemas.microsoft.com/office/drawing/2014/main" id="{232E66EB-46FB-2E4F-99D8-7CB8F07FC0F6}"/>
              </a:ext>
            </a:extLst>
          </p:cNvPr>
          <p:cNvPicPr>
            <a:picLocks noChangeAspect="1"/>
          </p:cNvPicPr>
          <p:nvPr/>
        </p:nvPicPr>
        <p:blipFill>
          <a:blip r:embed="rId2"/>
          <a:stretch>
            <a:fillRect/>
          </a:stretch>
        </p:blipFill>
        <p:spPr>
          <a:xfrm>
            <a:off x="3398742" y="2882800"/>
            <a:ext cx="5493258" cy="3471200"/>
          </a:xfrm>
          <a:prstGeom prst="rect">
            <a:avLst/>
          </a:prstGeom>
        </p:spPr>
      </p:pic>
    </p:spTree>
    <p:extLst>
      <p:ext uri="{BB962C8B-B14F-4D97-AF65-F5344CB8AC3E}">
        <p14:creationId xmlns:p14="http://schemas.microsoft.com/office/powerpoint/2010/main" val="130186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A0F6-9589-FC45-A9A1-B2B2C37BD922}"/>
              </a:ext>
            </a:extLst>
          </p:cNvPr>
          <p:cNvSpPr>
            <a:spLocks noGrp="1"/>
          </p:cNvSpPr>
          <p:nvPr>
            <p:ph type="title"/>
          </p:nvPr>
        </p:nvSpPr>
        <p:spPr/>
        <p:txBody>
          <a:bodyPr/>
          <a:lstStyle/>
          <a:p>
            <a:r>
              <a:rPr lang="en-US" dirty="0"/>
              <a:t>Deployment Cases</a:t>
            </a:r>
          </a:p>
        </p:txBody>
      </p:sp>
      <p:sp>
        <p:nvSpPr>
          <p:cNvPr id="3" name="Text Placeholder 2">
            <a:extLst>
              <a:ext uri="{FF2B5EF4-FFF2-40B4-BE49-F238E27FC236}">
                <a16:creationId xmlns:a16="http://schemas.microsoft.com/office/drawing/2014/main" id="{7892CA4B-7C4A-0E4B-817D-B5A4F7240BAF}"/>
              </a:ext>
            </a:extLst>
          </p:cNvPr>
          <p:cNvSpPr>
            <a:spLocks noGrp="1"/>
          </p:cNvSpPr>
          <p:nvPr>
            <p:ph type="body" idx="1"/>
          </p:nvPr>
        </p:nvSpPr>
        <p:spPr/>
        <p:txBody>
          <a:bodyPr/>
          <a:lstStyle/>
          <a:p>
            <a:r>
              <a:rPr lang="en-US" dirty="0"/>
              <a:t>IEEE P802.1CF for Vertical Applications</a:t>
            </a:r>
          </a:p>
        </p:txBody>
      </p:sp>
    </p:spTree>
    <p:extLst>
      <p:ext uri="{BB962C8B-B14F-4D97-AF65-F5344CB8AC3E}">
        <p14:creationId xmlns:p14="http://schemas.microsoft.com/office/powerpoint/2010/main" val="1419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95B962-3154-C14A-AB4B-A1567DA437F2}"/>
              </a:ext>
            </a:extLst>
          </p:cNvPr>
          <p:cNvPicPr>
            <a:picLocks noChangeAspect="1"/>
          </p:cNvPicPr>
          <p:nvPr/>
        </p:nvPicPr>
        <p:blipFill rotWithShape="1">
          <a:blip r:embed="rId2"/>
          <a:srcRect r="10647"/>
          <a:stretch/>
        </p:blipFill>
        <p:spPr>
          <a:xfrm>
            <a:off x="6057000" y="459000"/>
            <a:ext cx="3086936" cy="3169641"/>
          </a:xfrm>
          <a:prstGeom prst="rect">
            <a:avLst/>
          </a:prstGeom>
        </p:spPr>
      </p:pic>
      <p:sp>
        <p:nvSpPr>
          <p:cNvPr id="21" name="Title 20">
            <a:extLst>
              <a:ext uri="{FF2B5EF4-FFF2-40B4-BE49-F238E27FC236}">
                <a16:creationId xmlns:a16="http://schemas.microsoft.com/office/drawing/2014/main" id="{6AAFEC38-4AA8-B943-8FAF-09EBA2477003}"/>
              </a:ext>
            </a:extLst>
          </p:cNvPr>
          <p:cNvSpPr>
            <a:spLocks noGrp="1"/>
          </p:cNvSpPr>
          <p:nvPr>
            <p:ph type="title"/>
          </p:nvPr>
        </p:nvSpPr>
        <p:spPr/>
        <p:txBody>
          <a:bodyPr/>
          <a:lstStyle/>
          <a:p>
            <a:r>
              <a:rPr lang="en-US" dirty="0"/>
              <a:t>The long lasting life of IoT devices</a:t>
            </a:r>
          </a:p>
        </p:txBody>
      </p:sp>
      <p:sp>
        <p:nvSpPr>
          <p:cNvPr id="3" name="Text Placeholder 2">
            <a:extLst>
              <a:ext uri="{FF2B5EF4-FFF2-40B4-BE49-F238E27FC236}">
                <a16:creationId xmlns:a16="http://schemas.microsoft.com/office/drawing/2014/main" id="{1AC1E290-7C48-4540-B447-28A498D1AE66}"/>
              </a:ext>
            </a:extLst>
          </p:cNvPr>
          <p:cNvSpPr>
            <a:spLocks noGrp="1"/>
          </p:cNvSpPr>
          <p:nvPr>
            <p:ph idx="1"/>
          </p:nvPr>
        </p:nvSpPr>
        <p:spPr/>
        <p:txBody>
          <a:bodyPr>
            <a:normAutofit fontScale="70000" lnSpcReduction="20000"/>
          </a:bodyPr>
          <a:lstStyle/>
          <a:p>
            <a:r>
              <a:rPr lang="en-US" dirty="0"/>
              <a:t>IoT devices are installed once, and </a:t>
            </a:r>
            <a:br>
              <a:rPr lang="en-US" dirty="0"/>
            </a:br>
            <a:r>
              <a:rPr lang="en-US" dirty="0"/>
              <a:t>might be kept running forever</a:t>
            </a:r>
          </a:p>
          <a:p>
            <a:pPr lvl="1"/>
            <a:r>
              <a:rPr lang="en-US" dirty="0"/>
              <a:t>IoT devices are expected to operate </a:t>
            </a:r>
            <a:br>
              <a:rPr lang="en-US" dirty="0"/>
            </a:br>
            <a:r>
              <a:rPr lang="en-US" dirty="0"/>
              <a:t>10+ years</a:t>
            </a:r>
          </a:p>
          <a:p>
            <a:pPr lvl="2"/>
            <a:r>
              <a:rPr lang="en-US" dirty="0"/>
              <a:t>Smartphones may be used for about 3 years, </a:t>
            </a:r>
            <a:br>
              <a:rPr lang="en-US" dirty="0"/>
            </a:br>
            <a:r>
              <a:rPr lang="en-US" dirty="0"/>
              <a:t>tablets and notebooks for 5 years</a:t>
            </a:r>
          </a:p>
          <a:p>
            <a:pPr lvl="1"/>
            <a:r>
              <a:rPr lang="en-US" dirty="0"/>
              <a:t>Wi-Fi has long backward compatibility (20+ years)</a:t>
            </a:r>
            <a:br>
              <a:rPr lang="en-US" dirty="0"/>
            </a:br>
            <a:endParaRPr lang="en-US" dirty="0"/>
          </a:p>
          <a:p>
            <a:r>
              <a:rPr lang="en-US" dirty="0"/>
              <a:t>How to maintain secure operation over (very) long periods</a:t>
            </a:r>
          </a:p>
          <a:p>
            <a:pPr lvl="1"/>
            <a:r>
              <a:rPr lang="en-US" dirty="0"/>
              <a:t>Potentially, security bugs in the firmware will be discovered</a:t>
            </a:r>
          </a:p>
          <a:p>
            <a:pPr lvl="1"/>
            <a:r>
              <a:rPr lang="en-US" dirty="0"/>
              <a:t>Maintenance may become difficult due to missing availability of firmware updates, in particular when the devices are getting older.</a:t>
            </a:r>
          </a:p>
          <a:p>
            <a:pPr lvl="2"/>
            <a:endParaRPr lang="en-US" dirty="0"/>
          </a:p>
          <a:p>
            <a:r>
              <a:rPr lang="en-US" sz="4000" dirty="0"/>
              <a:t>If you can’t correct it, you should protect it!</a:t>
            </a:r>
          </a:p>
        </p:txBody>
      </p:sp>
    </p:spTree>
    <p:extLst>
      <p:ext uri="{BB962C8B-B14F-4D97-AF65-F5344CB8AC3E}">
        <p14:creationId xmlns:p14="http://schemas.microsoft.com/office/powerpoint/2010/main" val="100279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3A9D-9E3B-0A4C-B502-B6F199352396}"/>
              </a:ext>
            </a:extLst>
          </p:cNvPr>
          <p:cNvSpPr>
            <a:spLocks noGrp="1"/>
          </p:cNvSpPr>
          <p:nvPr>
            <p:ph type="title"/>
          </p:nvPr>
        </p:nvSpPr>
        <p:spPr/>
        <p:txBody>
          <a:bodyPr/>
          <a:lstStyle/>
          <a:p>
            <a:r>
              <a:rPr lang="en-US" dirty="0"/>
              <a:t>Protecting sensitive things in a hostile environment</a:t>
            </a:r>
          </a:p>
        </p:txBody>
      </p:sp>
      <p:sp>
        <p:nvSpPr>
          <p:cNvPr id="5" name="Text Placeholder 4">
            <a:extLst>
              <a:ext uri="{FF2B5EF4-FFF2-40B4-BE49-F238E27FC236}">
                <a16:creationId xmlns:a16="http://schemas.microsoft.com/office/drawing/2014/main" id="{6B8609D9-A924-CF44-A4D0-9E96F1D5E345}"/>
              </a:ext>
            </a:extLst>
          </p:cNvPr>
          <p:cNvSpPr>
            <a:spLocks noGrp="1"/>
          </p:cNvSpPr>
          <p:nvPr>
            <p:ph idx="1"/>
          </p:nvPr>
        </p:nvSpPr>
        <p:spPr>
          <a:xfrm>
            <a:off x="457200" y="1600200"/>
            <a:ext cx="8229600" cy="4528800"/>
          </a:xfrm>
        </p:spPr>
        <p:txBody>
          <a:bodyPr>
            <a:normAutofit fontScale="85000" lnSpcReduction="20000"/>
          </a:bodyPr>
          <a:lstStyle/>
          <a:p>
            <a:r>
              <a:rPr lang="en-US" dirty="0"/>
              <a:t>Isolate, separate, </a:t>
            </a:r>
            <a:br>
              <a:rPr lang="en-US" dirty="0"/>
            </a:br>
            <a:r>
              <a:rPr lang="en-US" dirty="0"/>
              <a:t>build walls around, </a:t>
            </a:r>
            <a:br>
              <a:rPr lang="en-US" dirty="0"/>
            </a:br>
            <a:r>
              <a:rPr lang="en-US" dirty="0"/>
              <a:t>and gate access</a:t>
            </a:r>
          </a:p>
          <a:p>
            <a:pPr lvl="1"/>
            <a:r>
              <a:rPr lang="en-US" dirty="0"/>
              <a:t>Proven principles of </a:t>
            </a:r>
            <a:br>
              <a:rPr lang="en-US" dirty="0"/>
            </a:br>
            <a:r>
              <a:rPr lang="en-US" dirty="0"/>
              <a:t>protection for ages</a:t>
            </a:r>
          </a:p>
          <a:p>
            <a:pPr lvl="3"/>
            <a:endParaRPr lang="en-US" dirty="0"/>
          </a:p>
          <a:p>
            <a:r>
              <a:rPr lang="en-US" dirty="0"/>
              <a:t>Protection of IoT </a:t>
            </a:r>
            <a:br>
              <a:rPr lang="en-US" dirty="0"/>
            </a:br>
            <a:r>
              <a:rPr lang="en-US" dirty="0"/>
              <a:t>devices could follow </a:t>
            </a:r>
            <a:br>
              <a:rPr lang="en-US" dirty="0"/>
            </a:br>
            <a:r>
              <a:rPr lang="en-US" dirty="0"/>
              <a:t>the same principles.</a:t>
            </a:r>
          </a:p>
          <a:p>
            <a:pPr lvl="1"/>
            <a:r>
              <a:rPr lang="en-US" dirty="0"/>
              <a:t>Strictly control the communication of IoT devices.</a:t>
            </a:r>
          </a:p>
          <a:p>
            <a:pPr lvl="1"/>
            <a:r>
              <a:rPr lang="en-US" dirty="0"/>
              <a:t>Operating IoT devices in a dedicated Wi-Fi access network might even allow for secure operation of vulnerable firmware.</a:t>
            </a:r>
          </a:p>
        </p:txBody>
      </p:sp>
      <p:sp>
        <p:nvSpPr>
          <p:cNvPr id="7" name="TextBox 6">
            <a:extLst>
              <a:ext uri="{FF2B5EF4-FFF2-40B4-BE49-F238E27FC236}">
                <a16:creationId xmlns:a16="http://schemas.microsoft.com/office/drawing/2014/main" id="{4B09B3D9-3A4E-430D-9787-2124BA7CFACF}"/>
              </a:ext>
            </a:extLst>
          </p:cNvPr>
          <p:cNvSpPr txBox="1"/>
          <p:nvPr/>
        </p:nvSpPr>
        <p:spPr>
          <a:xfrm>
            <a:off x="6645288" y="4375483"/>
            <a:ext cx="2336712" cy="268517"/>
          </a:xfrm>
          <a:prstGeom prst="rect">
            <a:avLst/>
          </a:prstGeom>
          <a:noFill/>
        </p:spPr>
        <p:txBody>
          <a:bodyPr wrap="none" lIns="72000" tIns="72000" rIns="72000" bIns="72000" rtlCol="0">
            <a:spAutoFit/>
          </a:bodyPr>
          <a:lstStyle/>
          <a:p>
            <a:pPr defTabSz="360000">
              <a:spcAft>
                <a:spcPts val="600"/>
              </a:spcAft>
              <a:tabLst>
                <a:tab pos="360000" algn="l"/>
              </a:tabLst>
            </a:pPr>
            <a:r>
              <a:rPr lang="en-US" sz="800" dirty="0">
                <a:solidFill>
                  <a:schemeClr val="tx2"/>
                </a:solidFill>
              </a:rPr>
              <a:t>By © </a:t>
            </a:r>
            <a:r>
              <a:rPr lang="en-US" sz="800" dirty="0">
                <a:solidFill>
                  <a:schemeClr val="tx2"/>
                </a:solidFill>
                <a:hlinkClick r:id="rId2"/>
              </a:rPr>
              <a:t>MFSG / Wikimedia Commons, CC BY-SA 3.0</a:t>
            </a:r>
            <a:endParaRPr lang="en-US" sz="800" dirty="0">
              <a:solidFill>
                <a:schemeClr val="tx2"/>
              </a:solidFill>
              <a:latin typeface="+mn-lt"/>
            </a:endParaRPr>
          </a:p>
        </p:txBody>
      </p:sp>
      <p:pic>
        <p:nvPicPr>
          <p:cNvPr id="8" name="Picture 7">
            <a:extLst>
              <a:ext uri="{FF2B5EF4-FFF2-40B4-BE49-F238E27FC236}">
                <a16:creationId xmlns:a16="http://schemas.microsoft.com/office/drawing/2014/main" id="{76370D5E-2D7B-4E0C-8C24-1ED9448A25F3}"/>
              </a:ext>
            </a:extLst>
          </p:cNvPr>
          <p:cNvPicPr>
            <a:picLocks noChangeAspect="1"/>
          </p:cNvPicPr>
          <p:nvPr/>
        </p:nvPicPr>
        <p:blipFill rotWithShape="1">
          <a:blip r:embed="rId3"/>
          <a:srcRect l="4944" t="2058" r="4422" b="12593"/>
          <a:stretch/>
        </p:blipFill>
        <p:spPr>
          <a:xfrm>
            <a:off x="4077000" y="1581955"/>
            <a:ext cx="4815000" cy="2845227"/>
          </a:xfrm>
          <a:prstGeom prst="rect">
            <a:avLst/>
          </a:prstGeom>
        </p:spPr>
      </p:pic>
    </p:spTree>
    <p:extLst>
      <p:ext uri="{BB962C8B-B14F-4D97-AF65-F5344CB8AC3E}">
        <p14:creationId xmlns:p14="http://schemas.microsoft.com/office/powerpoint/2010/main" val="95983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924A-0B4E-6A4C-A41C-CEDB0F13079A}"/>
              </a:ext>
            </a:extLst>
          </p:cNvPr>
          <p:cNvSpPr>
            <a:spLocks noGrp="1"/>
          </p:cNvSpPr>
          <p:nvPr>
            <p:ph type="title"/>
          </p:nvPr>
        </p:nvSpPr>
        <p:spPr/>
        <p:txBody>
          <a:bodyPr/>
          <a:lstStyle/>
          <a:p>
            <a:r>
              <a:rPr lang="en-US" dirty="0"/>
              <a:t>Virtualized Wi-Fi access networks</a:t>
            </a:r>
          </a:p>
        </p:txBody>
      </p:sp>
      <p:sp>
        <p:nvSpPr>
          <p:cNvPr id="5" name="Text Placeholder 4">
            <a:extLst>
              <a:ext uri="{FF2B5EF4-FFF2-40B4-BE49-F238E27FC236}">
                <a16:creationId xmlns:a16="http://schemas.microsoft.com/office/drawing/2014/main" id="{6B8609D9-A924-CF44-A4D0-9E96F1D5E345}"/>
              </a:ext>
            </a:extLst>
          </p:cNvPr>
          <p:cNvSpPr>
            <a:spLocks noGrp="1"/>
          </p:cNvSpPr>
          <p:nvPr>
            <p:ph idx="1"/>
          </p:nvPr>
        </p:nvSpPr>
        <p:spPr>
          <a:xfrm>
            <a:off x="457200" y="1269000"/>
            <a:ext cx="8229600" cy="5085000"/>
          </a:xfrm>
        </p:spPr>
        <p:txBody>
          <a:bodyPr>
            <a:normAutofit fontScale="70000" lnSpcReduction="20000"/>
          </a:bodyPr>
          <a:lstStyle/>
          <a:p>
            <a:r>
              <a:rPr lang="en-US" dirty="0"/>
              <a:t>Multiple Wi-Fi accesses through ‘multi SSID’ configuration</a:t>
            </a:r>
          </a:p>
          <a:p>
            <a:pPr lvl="1"/>
            <a:r>
              <a:rPr lang="en-US" dirty="0"/>
              <a:t>Wi-Fi has build-in virtualization capabilities.</a:t>
            </a:r>
            <a:br>
              <a:rPr lang="en-US" dirty="0"/>
            </a:b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pPr marL="460800" lvl="2" indent="0">
              <a:buNone/>
            </a:pPr>
            <a:endParaRPr lang="en-US" dirty="0"/>
          </a:p>
          <a:p>
            <a:r>
              <a:rPr lang="en-US" dirty="0"/>
              <a:t>Network virtualization allows for multiple separate access infrastructures on a common infrastructure.</a:t>
            </a:r>
          </a:p>
          <a:p>
            <a:pPr lvl="1"/>
            <a:r>
              <a:rPr lang="en-US" dirty="0"/>
              <a:t>Network virtualization is promising technology to create ‘cloud economy’ also for network infrastructures.</a:t>
            </a:r>
          </a:p>
        </p:txBody>
      </p:sp>
      <p:pic>
        <p:nvPicPr>
          <p:cNvPr id="4" name="Picture 3">
            <a:extLst>
              <a:ext uri="{FF2B5EF4-FFF2-40B4-BE49-F238E27FC236}">
                <a16:creationId xmlns:a16="http://schemas.microsoft.com/office/drawing/2014/main" id="{610CEEAD-A4C5-9D4F-8C78-97ABD2C95649}"/>
              </a:ext>
            </a:extLst>
          </p:cNvPr>
          <p:cNvPicPr>
            <a:picLocks noChangeAspect="1"/>
          </p:cNvPicPr>
          <p:nvPr/>
        </p:nvPicPr>
        <p:blipFill>
          <a:blip r:embed="rId2"/>
          <a:stretch>
            <a:fillRect/>
          </a:stretch>
        </p:blipFill>
        <p:spPr>
          <a:xfrm>
            <a:off x="1782000" y="1929584"/>
            <a:ext cx="5898200" cy="3093229"/>
          </a:xfrm>
          <a:prstGeom prst="rect">
            <a:avLst/>
          </a:prstGeom>
        </p:spPr>
      </p:pic>
    </p:spTree>
    <p:extLst>
      <p:ext uri="{BB962C8B-B14F-4D97-AF65-F5344CB8AC3E}">
        <p14:creationId xmlns:p14="http://schemas.microsoft.com/office/powerpoint/2010/main" val="179935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451C-D0F4-D64D-96FA-A20519DFE5A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3A38DF5-54D7-6E49-B498-1DCD6EAF3D3C}"/>
              </a:ext>
            </a:extLst>
          </p:cNvPr>
          <p:cNvSpPr>
            <a:spLocks noGrp="1"/>
          </p:cNvSpPr>
          <p:nvPr>
            <p:ph idx="1"/>
          </p:nvPr>
        </p:nvSpPr>
        <p:spPr/>
        <p:txBody>
          <a:bodyPr/>
          <a:lstStyle/>
          <a:p>
            <a:r>
              <a:rPr lang="en-US" dirty="0"/>
              <a:t>Introduction and overview</a:t>
            </a:r>
          </a:p>
          <a:p>
            <a:pPr lvl="1"/>
            <a:r>
              <a:rPr lang="en-US" dirty="0"/>
              <a:t>Rationale, approach, content</a:t>
            </a:r>
          </a:p>
          <a:p>
            <a:r>
              <a:rPr lang="en-US" dirty="0"/>
              <a:t>Concepts</a:t>
            </a:r>
          </a:p>
          <a:p>
            <a:pPr lvl="1"/>
            <a:r>
              <a:rPr lang="en-US" dirty="0"/>
              <a:t>Network Reference Model, functional description and network virtualization</a:t>
            </a:r>
          </a:p>
          <a:p>
            <a:r>
              <a:rPr lang="en-US" dirty="0"/>
              <a:t>Applicability to vertical applications</a:t>
            </a:r>
          </a:p>
          <a:p>
            <a:pPr lvl="1"/>
            <a:r>
              <a:rPr lang="en-US" dirty="0"/>
              <a:t>Addressing IoT device maintenance issues</a:t>
            </a:r>
          </a:p>
          <a:p>
            <a:r>
              <a:rPr lang="en-US" dirty="0"/>
              <a:t>Status</a:t>
            </a:r>
          </a:p>
        </p:txBody>
      </p:sp>
    </p:spTree>
    <p:extLst>
      <p:ext uri="{BB962C8B-B14F-4D97-AF65-F5344CB8AC3E}">
        <p14:creationId xmlns:p14="http://schemas.microsoft.com/office/powerpoint/2010/main" val="207333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4630-1F16-B642-B70B-FE737F68CA8A}"/>
              </a:ext>
            </a:extLst>
          </p:cNvPr>
          <p:cNvSpPr>
            <a:spLocks noGrp="1"/>
          </p:cNvSpPr>
          <p:nvPr>
            <p:ph type="title"/>
          </p:nvPr>
        </p:nvSpPr>
        <p:spPr/>
        <p:txBody>
          <a:bodyPr/>
          <a:lstStyle/>
          <a:p>
            <a:r>
              <a:rPr lang="en-US"/>
              <a:t>Wi-Fi access network virtualization</a:t>
            </a:r>
            <a:endParaRPr lang="en-US" dirty="0"/>
          </a:p>
        </p:txBody>
      </p:sp>
      <p:sp>
        <p:nvSpPr>
          <p:cNvPr id="5" name="Text Placeholder 4">
            <a:extLst>
              <a:ext uri="{FF2B5EF4-FFF2-40B4-BE49-F238E27FC236}">
                <a16:creationId xmlns:a16="http://schemas.microsoft.com/office/drawing/2014/main" id="{697338D4-1800-594F-A73F-22D375722D1E}"/>
              </a:ext>
            </a:extLst>
          </p:cNvPr>
          <p:cNvSpPr>
            <a:spLocks noGrp="1"/>
          </p:cNvSpPr>
          <p:nvPr>
            <p:ph idx="1"/>
          </p:nvPr>
        </p:nvSpPr>
        <p:spPr>
          <a:xfrm>
            <a:off x="457200" y="1314000"/>
            <a:ext cx="8229600" cy="5175000"/>
          </a:xfrm>
        </p:spPr>
        <p:txBody>
          <a:bodyPr>
            <a:normAutofit fontScale="62500" lnSpcReduction="20000"/>
          </a:bodyPr>
          <a:lstStyle/>
          <a:p>
            <a:r>
              <a:rPr lang="en-US" dirty="0"/>
              <a:t>Enterprise Wi-Fi solutions and Community Wi-Fi are early examples of virtual Wi-Fi access networks.</a:t>
            </a:r>
          </a:p>
          <a:p>
            <a:pPr lvl="1"/>
            <a:r>
              <a:rPr lang="en-US" dirty="0"/>
              <a:t>Not yet really virtualized, </a:t>
            </a:r>
            <a:br>
              <a:rPr lang="en-US" dirty="0"/>
            </a:br>
            <a:r>
              <a:rPr lang="en-US" dirty="0"/>
              <a:t>only secondary user planes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Virtualization of Wi-Fi access requires model of desired network.</a:t>
            </a:r>
          </a:p>
          <a:p>
            <a:pPr lvl="1"/>
            <a:r>
              <a:rPr lang="en-US" dirty="0"/>
              <a:t>Covering complete network lifecycle: Operation, Administration, Maintenance, Provisioning</a:t>
            </a:r>
          </a:p>
          <a:p>
            <a:r>
              <a:rPr lang="en-US" dirty="0"/>
              <a:t>P802.1CF provides architecture and functional model of virtualized IEEE 802 access network, which can be applied to Wi-Fi.</a:t>
            </a:r>
          </a:p>
        </p:txBody>
      </p:sp>
      <p:pic>
        <p:nvPicPr>
          <p:cNvPr id="7" name="Picture 6">
            <a:extLst>
              <a:ext uri="{FF2B5EF4-FFF2-40B4-BE49-F238E27FC236}">
                <a16:creationId xmlns:a16="http://schemas.microsoft.com/office/drawing/2014/main" id="{376DFAE6-2D5F-914E-9BB1-3B2940DDC283}"/>
              </a:ext>
            </a:extLst>
          </p:cNvPr>
          <p:cNvPicPr>
            <a:picLocks noChangeAspect="1"/>
          </p:cNvPicPr>
          <p:nvPr/>
        </p:nvPicPr>
        <p:blipFill>
          <a:blip r:embed="rId2"/>
          <a:stretch>
            <a:fillRect/>
          </a:stretch>
        </p:blipFill>
        <p:spPr>
          <a:xfrm>
            <a:off x="1843128" y="1968325"/>
            <a:ext cx="5833872" cy="3226308"/>
          </a:xfrm>
          <a:prstGeom prst="rect">
            <a:avLst/>
          </a:prstGeom>
        </p:spPr>
      </p:pic>
    </p:spTree>
    <p:extLst>
      <p:ext uri="{BB962C8B-B14F-4D97-AF65-F5344CB8AC3E}">
        <p14:creationId xmlns:p14="http://schemas.microsoft.com/office/powerpoint/2010/main" val="237467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A0F6-9589-FC45-A9A1-B2B2C37BD92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7892CA4B-7C4A-0E4B-817D-B5A4F7240BAF}"/>
              </a:ext>
            </a:extLst>
          </p:cNvPr>
          <p:cNvSpPr>
            <a:spLocks noGrp="1"/>
          </p:cNvSpPr>
          <p:nvPr>
            <p:ph type="body" idx="1"/>
          </p:nvPr>
        </p:nvSpPr>
        <p:spPr/>
        <p:txBody>
          <a:bodyPr/>
          <a:lstStyle/>
          <a:p>
            <a:r>
              <a:rPr lang="en-US" dirty="0"/>
              <a:t>IEEE P802.1CF for Vertical Applications</a:t>
            </a:r>
          </a:p>
        </p:txBody>
      </p:sp>
    </p:spTree>
    <p:extLst>
      <p:ext uri="{BB962C8B-B14F-4D97-AF65-F5344CB8AC3E}">
        <p14:creationId xmlns:p14="http://schemas.microsoft.com/office/powerpoint/2010/main" val="331929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P802.1CF</a:t>
            </a:r>
          </a:p>
        </p:txBody>
      </p:sp>
      <p:sp>
        <p:nvSpPr>
          <p:cNvPr id="3" name="Content Placeholder 2"/>
          <p:cNvSpPr>
            <a:spLocks noGrp="1"/>
          </p:cNvSpPr>
          <p:nvPr>
            <p:ph idx="1"/>
          </p:nvPr>
        </p:nvSpPr>
        <p:spPr/>
        <p:txBody>
          <a:bodyPr>
            <a:normAutofit fontScale="77500" lnSpcReduction="20000"/>
          </a:bodyPr>
          <a:lstStyle/>
          <a:p>
            <a:r>
              <a:rPr lang="en-US" dirty="0"/>
              <a:t>Initial WG ballot on P802.1CF completed</a:t>
            </a:r>
          </a:p>
          <a:p>
            <a:r>
              <a:rPr lang="en-US" dirty="0"/>
              <a:t>Next revision will undergo again comprehensive review</a:t>
            </a:r>
          </a:p>
          <a:p>
            <a:pPr lvl="1"/>
            <a:r>
              <a:rPr lang="en-US" dirty="0"/>
              <a:t>Full text open for commenting</a:t>
            </a:r>
          </a:p>
          <a:p>
            <a:r>
              <a:rPr lang="en-US" dirty="0"/>
              <a:t>Forwarding for sponsor ballot planned for July 2018</a:t>
            </a:r>
          </a:p>
          <a:p>
            <a:pPr marL="0" indent="0">
              <a:buNone/>
            </a:pPr>
            <a:endParaRPr lang="en-US" dirty="0"/>
          </a:p>
          <a:p>
            <a:r>
              <a:rPr lang="en-US" dirty="0"/>
              <a:t>Review and input from networking experts wanted to further enhance the document.</a:t>
            </a:r>
          </a:p>
          <a:p>
            <a:pPr lvl="1"/>
            <a:r>
              <a:rPr lang="en-US" dirty="0" err="1"/>
              <a:t>OmniRAN</a:t>
            </a:r>
            <a:r>
              <a:rPr lang="en-US" dirty="0"/>
              <a:t> TG strives for making the specification as comprehensible as possible</a:t>
            </a:r>
          </a:p>
          <a:p>
            <a:pPr lvl="1"/>
            <a:r>
              <a:rPr lang="en-US" dirty="0"/>
              <a:t>Please contact me if you would like to get access to the latest specification to help us to achieve our goals.</a:t>
            </a:r>
          </a:p>
        </p:txBody>
      </p:sp>
    </p:spTree>
    <p:extLst>
      <p:ext uri="{BB962C8B-B14F-4D97-AF65-F5344CB8AC3E}">
        <p14:creationId xmlns:p14="http://schemas.microsoft.com/office/powerpoint/2010/main" val="172551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A0F6-9589-FC45-A9A1-B2B2C37BD922}"/>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7892CA4B-7C4A-0E4B-817D-B5A4F7240BAF}"/>
              </a:ext>
            </a:extLst>
          </p:cNvPr>
          <p:cNvSpPr>
            <a:spLocks noGrp="1"/>
          </p:cNvSpPr>
          <p:nvPr>
            <p:ph type="body" idx="1"/>
          </p:nvPr>
        </p:nvSpPr>
        <p:spPr/>
        <p:txBody>
          <a:bodyPr/>
          <a:lstStyle/>
          <a:p>
            <a:r>
              <a:rPr lang="en-US" dirty="0"/>
              <a:t>IEEE P802.1CF for Vertical Applications</a:t>
            </a:r>
          </a:p>
        </p:txBody>
      </p:sp>
    </p:spTree>
    <p:extLst>
      <p:ext uri="{BB962C8B-B14F-4D97-AF65-F5344CB8AC3E}">
        <p14:creationId xmlns:p14="http://schemas.microsoft.com/office/powerpoint/2010/main" val="266416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is Evidence to consider Commonalities of IEEE 802 Access Networks</a:t>
            </a:r>
          </a:p>
        </p:txBody>
      </p:sp>
      <p:sp>
        <p:nvSpPr>
          <p:cNvPr id="3" name="Content Placeholder 2"/>
          <p:cNvSpPr>
            <a:spLocks noGrp="1"/>
          </p:cNvSpPr>
          <p:nvPr>
            <p:ph idx="1"/>
          </p:nvPr>
        </p:nvSpPr>
        <p:spPr>
          <a:xfrm>
            <a:off x="457200" y="1539000"/>
            <a:ext cx="8229600" cy="5085000"/>
          </a:xfrm>
        </p:spPr>
        <p:txBody>
          <a:bodyPr>
            <a:normAutofit fontScale="70000" lnSpcReduction="20000"/>
          </a:bodyPr>
          <a:lstStyle/>
          <a:p>
            <a:r>
              <a:rPr lang="en-US" dirty="0"/>
              <a:t>More (huge) networks are coming</a:t>
            </a:r>
            <a:br>
              <a:rPr lang="en-US" dirty="0"/>
            </a:br>
            <a:r>
              <a:rPr lang="en-US" dirty="0"/>
              <a:t>up by everything gets connected</a:t>
            </a:r>
          </a:p>
          <a:p>
            <a:pPr lvl="1"/>
            <a:r>
              <a:rPr lang="en-US" sz="2600" dirty="0"/>
              <a:t>e.g. </a:t>
            </a:r>
            <a:r>
              <a:rPr lang="en-US" sz="2600" dirty="0" err="1"/>
              <a:t>SmartGrid</a:t>
            </a:r>
            <a:r>
              <a:rPr lang="en-US" sz="2600" dirty="0"/>
              <a:t>, ITS, IoT, …</a:t>
            </a:r>
          </a:p>
          <a:p>
            <a:r>
              <a:rPr lang="en-US" dirty="0"/>
              <a:t>New markets for </a:t>
            </a:r>
            <a:br>
              <a:rPr lang="en-US" dirty="0"/>
            </a:br>
            <a:r>
              <a:rPr lang="en-US" dirty="0"/>
              <a:t>IEEE 802 access technologies</a:t>
            </a:r>
          </a:p>
          <a:p>
            <a:pPr lvl="1"/>
            <a:r>
              <a:rPr lang="en-US" sz="2600" dirty="0"/>
              <a:t>e.g. factory automation, in-car communication, home automation, …</a:t>
            </a:r>
          </a:p>
          <a:p>
            <a:r>
              <a:rPr lang="en-US" dirty="0"/>
              <a:t>IEEE 802 access is becoming more heterogeneous</a:t>
            </a:r>
          </a:p>
          <a:p>
            <a:pPr lvl="1"/>
            <a:r>
              <a:rPr lang="en-US" dirty="0"/>
              <a:t>multiple network interfaces</a:t>
            </a:r>
          </a:p>
          <a:p>
            <a:pPr lvl="2"/>
            <a:r>
              <a:rPr lang="en-US" sz="2300" dirty="0"/>
              <a:t>e.g. IEEE 802.3, IEEE 802.11, IEEE 802.15… </a:t>
            </a:r>
          </a:p>
          <a:p>
            <a:pPr lvl="1"/>
            <a:r>
              <a:rPr lang="en-US" dirty="0"/>
              <a:t>multiple access network topologies</a:t>
            </a:r>
          </a:p>
          <a:p>
            <a:pPr lvl="2"/>
            <a:r>
              <a:rPr lang="en-US" sz="2300" dirty="0"/>
              <a:t>e.g. IEEE802.11 in residential, corporate and public</a:t>
            </a:r>
          </a:p>
          <a:p>
            <a:pPr lvl="2"/>
            <a:endParaRPr lang="en-US" sz="2300" dirty="0"/>
          </a:p>
          <a:p>
            <a:pPr lvl="4"/>
            <a:endParaRPr lang="en-US" dirty="0"/>
          </a:p>
          <a:p>
            <a:pPr lvl="4"/>
            <a:endParaRPr lang="en-US" dirty="0"/>
          </a:p>
          <a:p>
            <a:pPr lvl="1"/>
            <a:r>
              <a:rPr lang="en-US" dirty="0"/>
              <a:t>multiple network subscriptions</a:t>
            </a:r>
          </a:p>
          <a:p>
            <a:pPr lvl="2"/>
            <a:r>
              <a:rPr lang="en-US" sz="2300" dirty="0"/>
              <a:t>e.g. multiple subscriptions for same interface</a:t>
            </a:r>
          </a:p>
          <a:p>
            <a:r>
              <a:rPr lang="en-US" dirty="0"/>
              <a:t>New emerging techniques, like SDN and virtualization</a:t>
            </a:r>
          </a:p>
          <a:p>
            <a:pPr lvl="2"/>
            <a:endParaRPr lang="en-US" dirty="0"/>
          </a:p>
          <a:p>
            <a:endParaRPr lang="en-US" dirty="0"/>
          </a:p>
        </p:txBody>
      </p:sp>
      <p:pic>
        <p:nvPicPr>
          <p:cNvPr id="5" name="Picture 4" descr="olwi2-publicWiFi.png"/>
          <p:cNvPicPr>
            <a:picLocks noChangeAspect="1"/>
          </p:cNvPicPr>
          <p:nvPr/>
        </p:nvPicPr>
        <p:blipFill>
          <a:blip r:embed="rId2"/>
          <a:stretch>
            <a:fillRect/>
          </a:stretch>
        </p:blipFill>
        <p:spPr>
          <a:xfrm>
            <a:off x="5562000" y="5094000"/>
            <a:ext cx="2598752" cy="630000"/>
          </a:xfrm>
          <a:prstGeom prst="rect">
            <a:avLst/>
          </a:prstGeom>
        </p:spPr>
      </p:pic>
      <p:pic>
        <p:nvPicPr>
          <p:cNvPr id="6" name="Picture 5" descr="olwi2-residentialWiFi.png"/>
          <p:cNvPicPr>
            <a:picLocks noChangeAspect="1"/>
          </p:cNvPicPr>
          <p:nvPr/>
        </p:nvPicPr>
        <p:blipFill>
          <a:blip r:embed="rId3"/>
          <a:stretch>
            <a:fillRect/>
          </a:stretch>
        </p:blipFill>
        <p:spPr>
          <a:xfrm>
            <a:off x="1287000" y="4824000"/>
            <a:ext cx="2561353" cy="585000"/>
          </a:xfrm>
          <a:prstGeom prst="rect">
            <a:avLst/>
          </a:prstGeom>
        </p:spPr>
      </p:pic>
      <p:pic>
        <p:nvPicPr>
          <p:cNvPr id="4" name="Picture 3" descr="olwi2-corporateWiFi.png"/>
          <p:cNvPicPr>
            <a:picLocks noChangeAspect="1"/>
          </p:cNvPicPr>
          <p:nvPr/>
        </p:nvPicPr>
        <p:blipFill>
          <a:blip r:embed="rId4"/>
          <a:stretch>
            <a:fillRect/>
          </a:stretch>
        </p:blipFill>
        <p:spPr>
          <a:xfrm>
            <a:off x="3807000" y="4689000"/>
            <a:ext cx="2502000" cy="580062"/>
          </a:xfrm>
          <a:prstGeom prst="rect">
            <a:avLst/>
          </a:prstGeom>
        </p:spPr>
      </p:pic>
      <p:pic>
        <p:nvPicPr>
          <p:cNvPr id="72" name="Picture 71" descr="omniran-iot.png"/>
          <p:cNvPicPr>
            <a:picLocks noChangeAspect="1"/>
          </p:cNvPicPr>
          <p:nvPr/>
        </p:nvPicPr>
        <p:blipFill>
          <a:blip r:embed="rId5"/>
          <a:stretch>
            <a:fillRect/>
          </a:stretch>
        </p:blipFill>
        <p:spPr>
          <a:xfrm>
            <a:off x="5112000" y="1392970"/>
            <a:ext cx="3690000" cy="1633278"/>
          </a:xfrm>
          <a:prstGeom prst="rect">
            <a:avLst/>
          </a:prstGeom>
        </p:spPr>
      </p:pic>
      <p:pic>
        <p:nvPicPr>
          <p:cNvPr id="75" name="Picture 74" descr="omniran-multiradio.png"/>
          <p:cNvPicPr>
            <a:picLocks noChangeAspect="1"/>
          </p:cNvPicPr>
          <p:nvPr/>
        </p:nvPicPr>
        <p:blipFill>
          <a:blip r:embed="rId6"/>
          <a:stretch>
            <a:fillRect/>
          </a:stretch>
        </p:blipFill>
        <p:spPr>
          <a:xfrm>
            <a:off x="6957000" y="3457653"/>
            <a:ext cx="1650096" cy="13975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362"/>
          </a:xfrm>
        </p:spPr>
        <p:txBody>
          <a:bodyPr/>
          <a:lstStyle/>
          <a:p>
            <a:r>
              <a:rPr lang="en-US" sz="3600" dirty="0"/>
              <a:t>IEEE 802 demands a kind of ‘Stage 2’</a:t>
            </a:r>
            <a:br>
              <a:rPr lang="en-US" sz="3600" dirty="0"/>
            </a:br>
            <a:r>
              <a:rPr lang="en-US" sz="2800" i="1" dirty="0"/>
              <a:t>Network Specification in 3 Stages</a:t>
            </a:r>
            <a:endParaRPr lang="en-US" i="1" dirty="0"/>
          </a:p>
        </p:txBody>
      </p:sp>
      <p:sp>
        <p:nvSpPr>
          <p:cNvPr id="6" name="Content Placeholder 5"/>
          <p:cNvSpPr>
            <a:spLocks noGrp="1"/>
          </p:cNvSpPr>
          <p:nvPr>
            <p:ph idx="1"/>
          </p:nvPr>
        </p:nvSpPr>
        <p:spPr>
          <a:xfrm>
            <a:off x="457200" y="1330190"/>
            <a:ext cx="8229600" cy="5293810"/>
          </a:xfrm>
        </p:spPr>
        <p:txBody>
          <a:bodyPr>
            <a:normAutofit fontScale="62500" lnSpcReduction="20000"/>
          </a:bodyPr>
          <a:lstStyle/>
          <a:p>
            <a:r>
              <a:rPr lang="en-US" dirty="0"/>
              <a:t>For the specification of the Integrated Services Digital Network the ITU-T defined in its Rec. I.130 a sequential 3 stage process,.</a:t>
            </a:r>
          </a:p>
          <a:p>
            <a:r>
              <a:rPr lang="en-US" dirty="0"/>
              <a:t>This process is nowadays commonly used in most telecommunication network standardization activities.</a:t>
            </a:r>
          </a:p>
          <a:p>
            <a:endParaRPr lang="en-US" sz="2900" dirty="0"/>
          </a:p>
          <a:p>
            <a:endParaRPr lang="en-US" sz="2900" dirty="0"/>
          </a:p>
          <a:p>
            <a:endParaRPr lang="en-US" sz="29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 ‘Stage 2’ specification would provide a mapping of the existing IEEE 802 protocols to a functional network model, which facilitates easier evaluation and better understanding of end-to-end behavior.</a:t>
            </a:r>
          </a:p>
          <a:p>
            <a:endParaRPr lang="en-US" dirty="0"/>
          </a:p>
          <a:p>
            <a:pPr>
              <a:buNone/>
            </a:pPr>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529000"/>
            <a:ext cx="3420380" cy="3101985"/>
          </a:xfrm>
          <a:prstGeom prst="rect">
            <a:avLst/>
          </a:prstGeom>
          <a:noFill/>
          <a:ln>
            <a:noFill/>
          </a:ln>
        </p:spPr>
      </p:pic>
      <p:sp>
        <p:nvSpPr>
          <p:cNvPr id="12" name="TextBox 11"/>
          <p:cNvSpPr txBox="1"/>
          <p:nvPr/>
        </p:nvSpPr>
        <p:spPr>
          <a:xfrm>
            <a:off x="4351921" y="2664015"/>
            <a:ext cx="4360539" cy="2800767"/>
          </a:xfrm>
          <a:prstGeom prst="rect">
            <a:avLst/>
          </a:prstGeom>
          <a:noFill/>
        </p:spPr>
        <p:txBody>
          <a:bodyPr wrap="none" rtlCol="0">
            <a:spAutoFit/>
          </a:bodyPr>
          <a:lstStyle/>
          <a:p>
            <a:r>
              <a:rPr lang="en-US" sz="2000" dirty="0">
                <a:latin typeface="+mn-lt"/>
              </a:rPr>
              <a:t>‘External’ requirements from the </a:t>
            </a:r>
            <a:br>
              <a:rPr lang="en-US" sz="2000" dirty="0">
                <a:latin typeface="+mn-lt"/>
              </a:rPr>
            </a:br>
            <a:r>
              <a:rPr lang="en-US" sz="2000" dirty="0">
                <a:latin typeface="+mn-lt"/>
              </a:rPr>
              <a:t>service/deployment perspective</a:t>
            </a:r>
          </a:p>
          <a:p>
            <a:r>
              <a:rPr lang="en-US" sz="2800" dirty="0">
                <a:latin typeface="+mn-lt"/>
              </a:rPr>
              <a:t> </a:t>
            </a:r>
          </a:p>
          <a:p>
            <a:r>
              <a:rPr lang="en-US" sz="2000" dirty="0">
                <a:latin typeface="+mn-lt"/>
              </a:rPr>
              <a:t>Develop a logical/functional model </a:t>
            </a:r>
            <a:br>
              <a:rPr lang="en-US" sz="2000" dirty="0">
                <a:latin typeface="+mn-lt"/>
              </a:rPr>
            </a:br>
            <a:r>
              <a:rPr lang="en-US" sz="2000" dirty="0">
                <a:latin typeface="+mn-lt"/>
              </a:rPr>
              <a:t>for evaluation of those requirements;</a:t>
            </a:r>
          </a:p>
          <a:p>
            <a:r>
              <a:rPr lang="en-US" sz="2800" dirty="0">
                <a:latin typeface="+mn-lt"/>
              </a:rPr>
              <a:t> </a:t>
            </a:r>
          </a:p>
          <a:p>
            <a:r>
              <a:rPr lang="en-US" sz="2000" dirty="0">
                <a:latin typeface="+mn-lt"/>
              </a:rPr>
              <a:t>Available IEEE 802 specifications </a:t>
            </a:r>
            <a:br>
              <a:rPr lang="en-US" sz="2000" dirty="0">
                <a:latin typeface="+mn-lt"/>
              </a:rPr>
            </a:br>
            <a:r>
              <a:rPr lang="en-US" sz="2000" dirty="0">
                <a:latin typeface="+mn-lt"/>
              </a:rPr>
              <a:t>of protocols and attributes.</a:t>
            </a:r>
          </a:p>
        </p:txBody>
      </p:sp>
      <p:sp>
        <p:nvSpPr>
          <p:cNvPr id="13" name="Down Arrow 12"/>
          <p:cNvSpPr/>
          <p:nvPr/>
        </p:nvSpPr>
        <p:spPr bwMode="auto">
          <a:xfrm flipV="1">
            <a:off x="5937074" y="437400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 name="Up-Down Arrow 13"/>
          <p:cNvSpPr/>
          <p:nvPr/>
        </p:nvSpPr>
        <p:spPr bwMode="auto">
          <a:xfrm>
            <a:off x="5908598" y="334599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mn-lt"/>
            </a:endParaRPr>
          </a:p>
        </p:txBody>
      </p:sp>
      <p:sp>
        <p:nvSpPr>
          <p:cNvPr id="2" name="Rounded Rectangle 1"/>
          <p:cNvSpPr/>
          <p:nvPr/>
        </p:nvSpPr>
        <p:spPr bwMode="auto">
          <a:xfrm>
            <a:off x="2007000" y="3549980"/>
            <a:ext cx="6885000" cy="1004020"/>
          </a:xfrm>
          <a:prstGeom prst="roundRect">
            <a:avLst/>
          </a:prstGeom>
          <a:noFill/>
          <a:ln w="2857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 name="TextBox 2"/>
          <p:cNvSpPr txBox="1"/>
          <p:nvPr/>
        </p:nvSpPr>
        <p:spPr>
          <a:xfrm>
            <a:off x="7854537" y="4284000"/>
            <a:ext cx="1037463" cy="307777"/>
          </a:xfrm>
          <a:prstGeom prst="rect">
            <a:avLst/>
          </a:prstGeom>
          <a:noFill/>
        </p:spPr>
        <p:txBody>
          <a:bodyPr wrap="none" rtlCol="0">
            <a:spAutoFit/>
          </a:bodyPr>
          <a:lstStyle/>
          <a:p>
            <a:r>
              <a:rPr lang="en-US" sz="1400">
                <a:solidFill>
                  <a:schemeClr val="accent2"/>
                </a:solidFill>
                <a:latin typeface="+mn-lt"/>
              </a:rPr>
              <a:t>P 802.1CF</a:t>
            </a:r>
          </a:p>
        </p:txBody>
      </p:sp>
    </p:spTree>
    <p:extLst>
      <p:ext uri="{BB962C8B-B14F-4D97-AF65-F5344CB8AC3E}">
        <p14:creationId xmlns:p14="http://schemas.microsoft.com/office/powerpoint/2010/main" val="235786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62"/>
          </a:xfrm>
        </p:spPr>
        <p:txBody>
          <a:bodyPr/>
          <a:lstStyle/>
          <a:p>
            <a:r>
              <a:rPr lang="en-US" dirty="0"/>
              <a:t>P802.1CF PAR</a:t>
            </a:r>
          </a:p>
        </p:txBody>
      </p:sp>
      <p:sp>
        <p:nvSpPr>
          <p:cNvPr id="3" name="Content Placeholder 2"/>
          <p:cNvSpPr>
            <a:spLocks noGrp="1"/>
          </p:cNvSpPr>
          <p:nvPr>
            <p:ph idx="1"/>
          </p:nvPr>
        </p:nvSpPr>
        <p:spPr>
          <a:xfrm>
            <a:off x="457200" y="1314000"/>
            <a:ext cx="8229600" cy="5085000"/>
          </a:xfrm>
        </p:spPr>
        <p:txBody>
          <a:bodyPr>
            <a:normAutofit fontScale="55000" lnSpcReduction="20000"/>
          </a:bodyPr>
          <a:lstStyle/>
          <a:p>
            <a:r>
              <a:rPr lang="en-US" sz="3600" b="1" dirty="0"/>
              <a:t>Project Title: </a:t>
            </a:r>
            <a:br>
              <a:rPr lang="en-US" sz="3600" b="1" dirty="0"/>
            </a:br>
            <a:r>
              <a:rPr lang="en-US" sz="4400" dirty="0"/>
              <a:t>Network Reference Model and Functional Description of IEEE 802 Access Network</a:t>
            </a:r>
            <a:endParaRPr lang="en-US" dirty="0"/>
          </a:p>
          <a:p>
            <a:pPr>
              <a:spcBef>
                <a:spcPts val="600"/>
              </a:spcBef>
            </a:pPr>
            <a:r>
              <a:rPr lang="en-US" sz="3600" b="1" dirty="0"/>
              <a:t>Scope:</a:t>
            </a:r>
            <a:endParaRPr lang="en-US" sz="3600" dirty="0"/>
          </a:p>
          <a:p>
            <a:pPr>
              <a:buNone/>
            </a:pPr>
            <a:r>
              <a:rPr lang="en-US" sz="3600" dirty="0"/>
              <a:t>	This Recommended Practice specifies an access network, which connects terminals to their access routers, utilizing technologies based on the family of IEEE 802 Standards. It provides an access network reference model, including entities and reference points along with behavioral and functional descriptions of communications among those entities.</a:t>
            </a:r>
            <a:br>
              <a:rPr lang="en-US" sz="3600" dirty="0"/>
            </a:br>
            <a:endParaRPr lang="en-US" sz="3600" dirty="0"/>
          </a:p>
          <a:p>
            <a:pPr>
              <a:spcBef>
                <a:spcPts val="600"/>
              </a:spcBef>
            </a:pPr>
            <a:r>
              <a:rPr lang="en-US" sz="2900" b="1" dirty="0"/>
              <a:t>Purpose:</a:t>
            </a:r>
            <a:endParaRPr lang="en-US" sz="2900" dirty="0"/>
          </a:p>
          <a:p>
            <a:pPr>
              <a:buNone/>
            </a:pPr>
            <a:r>
              <a:rPr lang="en-US" sz="2900" dirty="0"/>
              <a:t>	Heterogeneous networks may include multiple network interfaces, multiple network access technologies, and multiple network subscriptions. In some cases such heterogeneous functionality must be supported in a single user terminal.</a:t>
            </a:r>
          </a:p>
          <a:p>
            <a:pPr>
              <a:buNone/>
            </a:pPr>
            <a:r>
              <a:rPr lang="en-US" sz="2900" dirty="0"/>
              <a:t>	This Recommended Practice supports the design and deployment of access networks based on IEEE 802 technologies, guides the developers of extensions to the existing standards in support of a heterogeneous access network, and enables the use of IEEE 802 standards in new network deployments by specifying the functions of the IEEE 802 technologies when deployed in access networks.</a:t>
            </a:r>
          </a:p>
        </p:txBody>
      </p:sp>
    </p:spTree>
    <p:extLst>
      <p:ext uri="{BB962C8B-B14F-4D97-AF65-F5344CB8AC3E}">
        <p14:creationId xmlns:p14="http://schemas.microsoft.com/office/powerpoint/2010/main" val="352392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362"/>
          </a:xfrm>
        </p:spPr>
        <p:txBody>
          <a:bodyPr/>
          <a:lstStyle/>
          <a:p>
            <a:r>
              <a:rPr lang="en-US" dirty="0"/>
              <a:t>P802.1CF D1.0 </a:t>
            </a:r>
            <a:r>
              <a:rPr lang="en-US" dirty="0" err="1"/>
              <a:t>ToC</a:t>
            </a:r>
            <a:br>
              <a:rPr lang="en-US" dirty="0"/>
            </a:br>
            <a:endParaRPr lang="en-US" dirty="0"/>
          </a:p>
        </p:txBody>
      </p:sp>
      <p:sp>
        <p:nvSpPr>
          <p:cNvPr id="87045" name="Content Placeholder 2"/>
          <p:cNvSpPr>
            <a:spLocks noGrp="1"/>
          </p:cNvSpPr>
          <p:nvPr>
            <p:ph sz="half" idx="1"/>
          </p:nvPr>
        </p:nvSpPr>
        <p:spPr>
          <a:xfrm>
            <a:off x="457200" y="1314000"/>
            <a:ext cx="4038600" cy="4812163"/>
          </a:xfrm>
        </p:spPr>
        <p:txBody>
          <a:bodyPr>
            <a:normAutofit fontScale="62500" lnSpcReduction="20000"/>
          </a:bodyPr>
          <a:lstStyle/>
          <a:p>
            <a:pPr marL="514350" indent="-514350">
              <a:buFont typeface="+mj-lt"/>
              <a:buAutoNum type="arabicPeriod"/>
            </a:pPr>
            <a:r>
              <a:rPr lang="en-US" sz="2500" dirty="0"/>
              <a:t>Overview</a:t>
            </a:r>
          </a:p>
          <a:p>
            <a:pPr marL="514350" indent="-514350">
              <a:buFont typeface="+mj-lt"/>
              <a:buAutoNum type="arabicPeriod"/>
            </a:pPr>
            <a:r>
              <a:rPr lang="en-US" sz="2500" dirty="0"/>
              <a:t>Normative references</a:t>
            </a:r>
          </a:p>
          <a:p>
            <a:pPr marL="514350" indent="-514350">
              <a:buFont typeface="+mj-lt"/>
              <a:buAutoNum type="arabicPeriod"/>
            </a:pPr>
            <a:r>
              <a:rPr lang="en-US" sz="2500" dirty="0"/>
              <a:t>Definitions</a:t>
            </a:r>
          </a:p>
          <a:p>
            <a:pPr marL="514350" indent="-514350">
              <a:buFont typeface="+mj-lt"/>
              <a:buAutoNum type="arabicPeriod"/>
            </a:pPr>
            <a:r>
              <a:rPr lang="en-US" sz="2500" dirty="0"/>
              <a:t>Acronyms, abbreviations, and conventions</a:t>
            </a:r>
          </a:p>
          <a:p>
            <a:pPr marL="514350" indent="-514350">
              <a:buFont typeface="+mj-lt"/>
              <a:buAutoNum type="arabicPeriod"/>
            </a:pPr>
            <a:r>
              <a:rPr lang="en-US" sz="2500" dirty="0"/>
              <a:t>Conformance</a:t>
            </a:r>
          </a:p>
          <a:p>
            <a:pPr marL="514350" indent="-514350">
              <a:buFont typeface="+mj-lt"/>
              <a:buAutoNum type="arabicPeriod"/>
            </a:pPr>
            <a:r>
              <a:rPr lang="en-US" sz="3200" dirty="0"/>
              <a:t>Network Reference Model</a:t>
            </a:r>
          </a:p>
          <a:p>
            <a:pPr marL="971550" lvl="1" indent="-514350">
              <a:buFont typeface="+mj-lt"/>
              <a:buAutoNum type="arabicPeriod"/>
            </a:pPr>
            <a:r>
              <a:rPr lang="en-US" dirty="0"/>
              <a:t>Basic architectural concepts and terms</a:t>
            </a:r>
          </a:p>
          <a:p>
            <a:pPr marL="971550" lvl="1" indent="-514350">
              <a:buFont typeface="+mj-lt"/>
              <a:buAutoNum type="arabicPeriod"/>
            </a:pPr>
            <a:r>
              <a:rPr lang="en-US" dirty="0"/>
              <a:t>Overview of IEEE 802 Network Reference Model</a:t>
            </a:r>
          </a:p>
          <a:p>
            <a:pPr marL="971550" lvl="1" indent="-514350">
              <a:buFont typeface="+mj-lt"/>
              <a:buAutoNum type="arabicPeriod"/>
            </a:pPr>
            <a:r>
              <a:rPr lang="en-US" dirty="0"/>
              <a:t>Basic Network Reference Model</a:t>
            </a:r>
          </a:p>
          <a:p>
            <a:pPr marL="971550" lvl="1" indent="-514350">
              <a:buFont typeface="+mj-lt"/>
              <a:buAutoNum type="arabicPeriod"/>
            </a:pPr>
            <a:r>
              <a:rPr lang="en-US" dirty="0"/>
              <a:t>NRM with Coordination and Information Service</a:t>
            </a:r>
          </a:p>
          <a:p>
            <a:pPr marL="971550" lvl="1" indent="-514350">
              <a:buFont typeface="+mj-lt"/>
              <a:buAutoNum type="arabicPeriod"/>
            </a:pPr>
            <a:r>
              <a:rPr lang="en-US" dirty="0"/>
              <a:t>Comprehensive Network Reference Model</a:t>
            </a:r>
          </a:p>
          <a:p>
            <a:pPr marL="971550" lvl="1" indent="-514350">
              <a:buFont typeface="+mj-lt"/>
              <a:buAutoNum type="arabicPeriod"/>
            </a:pPr>
            <a:r>
              <a:rPr lang="en-US" dirty="0"/>
              <a:t>Operational roles</a:t>
            </a:r>
          </a:p>
          <a:p>
            <a:pPr marL="971550" lvl="1" indent="-514350">
              <a:buFont typeface="+mj-lt"/>
              <a:buAutoNum type="arabicPeriod"/>
            </a:pPr>
            <a:r>
              <a:rPr lang="en-US" dirty="0"/>
              <a:t>Identifiers</a:t>
            </a:r>
          </a:p>
          <a:p>
            <a:pPr marL="971550" lvl="1" indent="-514350">
              <a:buFont typeface="+mj-lt"/>
              <a:buAutoNum type="arabicPeriod"/>
            </a:pPr>
            <a:r>
              <a:rPr lang="en-US" dirty="0"/>
              <a:t>Network Virtualization</a:t>
            </a:r>
          </a:p>
          <a:p>
            <a:pPr marL="971550" lvl="1" indent="-514350">
              <a:buFont typeface="+mj-lt"/>
              <a:buAutoNum type="arabicPeriod"/>
            </a:pPr>
            <a:r>
              <a:rPr lang="en-US" dirty="0"/>
              <a:t>Deployment scenarios</a:t>
            </a:r>
          </a:p>
        </p:txBody>
      </p:sp>
      <p:sp>
        <p:nvSpPr>
          <p:cNvPr id="3" name="Content Placeholder 2"/>
          <p:cNvSpPr>
            <a:spLocks noGrp="1"/>
          </p:cNvSpPr>
          <p:nvPr>
            <p:ph sz="half" idx="2"/>
          </p:nvPr>
        </p:nvSpPr>
        <p:spPr>
          <a:xfrm>
            <a:off x="4648200" y="1314000"/>
            <a:ext cx="4038600" cy="5265000"/>
          </a:xfrm>
        </p:spPr>
        <p:txBody>
          <a:bodyPr>
            <a:normAutofit fontScale="62500" lnSpcReduction="20000"/>
          </a:bodyPr>
          <a:lstStyle/>
          <a:p>
            <a:pPr marL="514350" indent="-514350">
              <a:buFont typeface="+mj-lt"/>
              <a:buAutoNum type="arabicPeriod" startAt="7"/>
            </a:pPr>
            <a:r>
              <a:rPr lang="en-US" sz="3200" dirty="0"/>
              <a:t>Functional Decomposition and Design</a:t>
            </a:r>
          </a:p>
          <a:p>
            <a:pPr marL="971550" lvl="1" indent="-514350">
              <a:buFont typeface="+mj-lt"/>
              <a:buAutoNum type="arabicPeriod"/>
            </a:pPr>
            <a:r>
              <a:rPr lang="en-US" dirty="0"/>
              <a:t>Access network setup </a:t>
            </a:r>
          </a:p>
          <a:p>
            <a:pPr marL="971550" lvl="1" indent="-514350">
              <a:buFont typeface="+mj-lt"/>
              <a:buAutoNum type="arabicPeriod"/>
            </a:pPr>
            <a:r>
              <a:rPr lang="en-US" dirty="0"/>
              <a:t>Access network discovery and selection</a:t>
            </a:r>
          </a:p>
          <a:p>
            <a:pPr marL="971550" lvl="1" indent="-514350">
              <a:buFont typeface="+mj-lt"/>
              <a:buAutoNum type="arabicPeriod"/>
            </a:pPr>
            <a:r>
              <a:rPr lang="en-US" dirty="0"/>
              <a:t>Association and disassociation</a:t>
            </a:r>
          </a:p>
          <a:p>
            <a:pPr marL="971550" lvl="1" indent="-514350">
              <a:buFont typeface="+mj-lt"/>
              <a:buAutoNum type="arabicPeriod"/>
            </a:pPr>
            <a:r>
              <a:rPr lang="en-US" dirty="0"/>
              <a:t>Authentication and trust establishment</a:t>
            </a:r>
          </a:p>
          <a:p>
            <a:pPr marL="971550" lvl="1" indent="-514350">
              <a:buFont typeface="+mj-lt"/>
              <a:buAutoNum type="arabicPeriod"/>
            </a:pPr>
            <a:r>
              <a:rPr lang="en-US" dirty="0"/>
              <a:t>Datapath establishment, relocation and teardown</a:t>
            </a:r>
          </a:p>
          <a:p>
            <a:pPr marL="971550" lvl="1" indent="-514350">
              <a:buFont typeface="+mj-lt"/>
              <a:buAutoNum type="arabicPeriod"/>
            </a:pPr>
            <a:r>
              <a:rPr lang="en-US" dirty="0"/>
              <a:t>Authorization, </a:t>
            </a:r>
            <a:r>
              <a:rPr lang="en-US" dirty="0" err="1"/>
              <a:t>QoS</a:t>
            </a:r>
            <a:r>
              <a:rPr lang="en-US" dirty="0"/>
              <a:t> and policy control</a:t>
            </a:r>
          </a:p>
          <a:p>
            <a:pPr marL="971550" lvl="1" indent="-514350">
              <a:buFont typeface="+mj-lt"/>
              <a:buAutoNum type="arabicPeriod"/>
            </a:pPr>
            <a:r>
              <a:rPr lang="en-US" dirty="0"/>
              <a:t>Accounting and monitoring</a:t>
            </a:r>
          </a:p>
          <a:p>
            <a:pPr marL="971550" lvl="1" indent="-514350">
              <a:buFont typeface="+mj-lt"/>
              <a:buAutoNum type="arabicPeriod"/>
            </a:pPr>
            <a:r>
              <a:rPr lang="en-US" dirty="0"/>
              <a:t>Fault diagnostics and maintenance</a:t>
            </a:r>
          </a:p>
          <a:p>
            <a:pPr marL="514350" indent="-514350">
              <a:buFont typeface="+mj-lt"/>
              <a:buAutoNum type="arabicPeriod" startAt="7"/>
            </a:pPr>
            <a:r>
              <a:rPr lang="en-US" sz="3200" dirty="0"/>
              <a:t>Network softwarization</a:t>
            </a:r>
          </a:p>
          <a:p>
            <a:pPr marL="971550" lvl="1" indent="-514350">
              <a:buFont typeface="+mj-lt"/>
              <a:buAutoNum type="arabicPeriod"/>
            </a:pPr>
            <a:r>
              <a:rPr lang="en-US" dirty="0"/>
              <a:t>Information model</a:t>
            </a:r>
          </a:p>
          <a:p>
            <a:pPr marL="971550" lvl="1" indent="-514350">
              <a:buFont typeface="+mj-lt"/>
              <a:buAutoNum type="arabicPeriod"/>
            </a:pPr>
            <a:r>
              <a:rPr lang="en-US" dirty="0"/>
              <a:t>Virtualized network instantiation</a:t>
            </a:r>
          </a:p>
          <a:p>
            <a:pPr marL="57150" indent="0">
              <a:buNone/>
            </a:pPr>
            <a:r>
              <a:rPr lang="en-US" sz="2600" dirty="0"/>
              <a:t>Annex:</a:t>
            </a:r>
          </a:p>
          <a:p>
            <a:pPr marL="971550" lvl="1" indent="-514350">
              <a:buFont typeface="+mj-lt"/>
              <a:buAutoNum type="arabicPeriod"/>
            </a:pPr>
            <a:r>
              <a:rPr lang="en-US" sz="2200" dirty="0"/>
              <a:t>SDN functional decomposition</a:t>
            </a:r>
          </a:p>
          <a:p>
            <a:pPr marL="971550" lvl="1" indent="-514350">
              <a:buFont typeface="+mj-lt"/>
              <a:buAutoNum type="arabicPeriod"/>
            </a:pPr>
            <a:r>
              <a:rPr lang="en-US" sz="2200" dirty="0"/>
              <a:t>Network Function Virtualization</a:t>
            </a:r>
          </a:p>
          <a:p>
            <a:pPr marL="971550" lvl="1" indent="-514350">
              <a:buFont typeface="+mj-lt"/>
              <a:buAutoNum type="arabicPeriod"/>
            </a:pPr>
            <a:r>
              <a:rPr lang="en-US" sz="2200" dirty="0"/>
              <a:t>Information model notation</a:t>
            </a:r>
          </a:p>
        </p:txBody>
      </p:sp>
    </p:spTree>
    <p:extLst>
      <p:ext uri="{BB962C8B-B14F-4D97-AF65-F5344CB8AC3E}">
        <p14:creationId xmlns:p14="http://schemas.microsoft.com/office/powerpoint/2010/main" val="27804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A0F6-9589-FC45-A9A1-B2B2C37BD922}"/>
              </a:ext>
            </a:extLst>
          </p:cNvPr>
          <p:cNvSpPr>
            <a:spLocks noGrp="1"/>
          </p:cNvSpPr>
          <p:nvPr>
            <p:ph type="title"/>
          </p:nvPr>
        </p:nvSpPr>
        <p:spPr/>
        <p:txBody>
          <a:bodyPr/>
          <a:lstStyle/>
          <a:p>
            <a:r>
              <a:rPr lang="en-US" dirty="0"/>
              <a:t>Concepts</a:t>
            </a:r>
          </a:p>
        </p:txBody>
      </p:sp>
      <p:sp>
        <p:nvSpPr>
          <p:cNvPr id="3" name="Text Placeholder 2">
            <a:extLst>
              <a:ext uri="{FF2B5EF4-FFF2-40B4-BE49-F238E27FC236}">
                <a16:creationId xmlns:a16="http://schemas.microsoft.com/office/drawing/2014/main" id="{7892CA4B-7C4A-0E4B-817D-B5A4F7240BAF}"/>
              </a:ext>
            </a:extLst>
          </p:cNvPr>
          <p:cNvSpPr>
            <a:spLocks noGrp="1"/>
          </p:cNvSpPr>
          <p:nvPr>
            <p:ph type="body" idx="1"/>
          </p:nvPr>
        </p:nvSpPr>
        <p:spPr/>
        <p:txBody>
          <a:bodyPr/>
          <a:lstStyle/>
          <a:p>
            <a:r>
              <a:rPr lang="en-US" dirty="0"/>
              <a:t>IEEE P802.1CF for Vertical Applications</a:t>
            </a:r>
          </a:p>
        </p:txBody>
      </p:sp>
    </p:spTree>
    <p:extLst>
      <p:ext uri="{BB962C8B-B14F-4D97-AF65-F5344CB8AC3E}">
        <p14:creationId xmlns:p14="http://schemas.microsoft.com/office/powerpoint/2010/main" val="30383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118"/>
          </a:xfrm>
        </p:spPr>
        <p:txBody>
          <a:bodyPr/>
          <a:lstStyle/>
          <a:p>
            <a:r>
              <a:rPr lang="en-US" dirty="0"/>
              <a:t>Network Reference Model design</a:t>
            </a:r>
          </a:p>
        </p:txBody>
      </p:sp>
      <p:sp>
        <p:nvSpPr>
          <p:cNvPr id="3" name="Content Placeholder 2"/>
          <p:cNvSpPr>
            <a:spLocks noGrp="1"/>
          </p:cNvSpPr>
          <p:nvPr>
            <p:ph idx="1"/>
          </p:nvPr>
        </p:nvSpPr>
        <p:spPr>
          <a:xfrm>
            <a:off x="457200" y="1330200"/>
            <a:ext cx="8229600" cy="5158800"/>
          </a:xfrm>
        </p:spPr>
        <p:txBody>
          <a:bodyPr>
            <a:normAutofit fontScale="55000" lnSpcReduction="20000"/>
          </a:bodyPr>
          <a:lstStyle/>
          <a:p>
            <a:r>
              <a:rPr lang="en-US" dirty="0"/>
              <a:t>Core functional entities were identified from a common topology figure of an access infrastructure</a:t>
            </a:r>
          </a:p>
          <a:p>
            <a:endParaRPr lang="en-US" dirty="0"/>
          </a:p>
          <a:p>
            <a:endParaRPr lang="en-US" dirty="0"/>
          </a:p>
          <a:p>
            <a:endParaRPr lang="en-US" dirty="0"/>
          </a:p>
          <a:p>
            <a:endParaRPr lang="en-US" dirty="0"/>
          </a:p>
          <a:p>
            <a:endParaRPr lang="en-US" dirty="0"/>
          </a:p>
          <a:p>
            <a:r>
              <a:rPr lang="en-US" dirty="0"/>
              <a:t>The portion of the access infrastructure in scope of IEEE 802  was defined according to the protocol layer architecture of the data path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IEEE 802 access network describes the layer 2 network between terminal and access router implemented through IEEE 802 technologies.</a:t>
            </a:r>
          </a:p>
        </p:txBody>
      </p:sp>
      <p:grpSp>
        <p:nvGrpSpPr>
          <p:cNvPr id="71" name="Group 70"/>
          <p:cNvGrpSpPr/>
          <p:nvPr/>
        </p:nvGrpSpPr>
        <p:grpSpPr>
          <a:xfrm>
            <a:off x="746575" y="1764000"/>
            <a:ext cx="7787825" cy="1523142"/>
            <a:chOff x="746575" y="954427"/>
            <a:chExt cx="7787825" cy="1523142"/>
          </a:xfrm>
        </p:grpSpPr>
        <p:sp>
          <p:nvSpPr>
            <p:cNvPr id="4" name="AutoShape 13"/>
            <p:cNvSpPr>
              <a:spLocks noChangeArrowheads="1"/>
            </p:cNvSpPr>
            <p:nvPr/>
          </p:nvSpPr>
          <p:spPr bwMode="auto">
            <a:xfrm>
              <a:off x="5715000" y="1042404"/>
              <a:ext cx="1219200" cy="618134"/>
            </a:xfrm>
            <a:prstGeom prst="flowChartAlternateProcess">
              <a:avLst/>
            </a:prstGeom>
            <a:solidFill>
              <a:schemeClr val="tx2">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5" name="Rounded Rectangle 4"/>
            <p:cNvSpPr/>
            <p:nvPr/>
          </p:nvSpPr>
          <p:spPr bwMode="auto">
            <a:xfrm>
              <a:off x="2249411" y="1408209"/>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3491880" y="1722035"/>
              <a:ext cx="1575175" cy="45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7" name="Rounded Rectangle 6"/>
            <p:cNvSpPr/>
            <p:nvPr/>
          </p:nvSpPr>
          <p:spPr bwMode="auto">
            <a:xfrm>
              <a:off x="7467600" y="1118604"/>
              <a:ext cx="1066800" cy="1075335"/>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8" name="AutoShape 11"/>
            <p:cNvSpPr>
              <a:spLocks noChangeArrowheads="1"/>
            </p:cNvSpPr>
            <p:nvPr/>
          </p:nvSpPr>
          <p:spPr bwMode="auto">
            <a:xfrm>
              <a:off x="746575" y="1408210"/>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latin typeface="+mn-lt"/>
              </a:endParaRPr>
            </a:p>
          </p:txBody>
        </p:sp>
        <p:sp>
          <p:nvSpPr>
            <p:cNvPr id="9" name="AutoShape 13"/>
            <p:cNvSpPr>
              <a:spLocks noChangeArrowheads="1"/>
            </p:cNvSpPr>
            <p:nvPr/>
          </p:nvSpPr>
          <p:spPr bwMode="auto">
            <a:xfrm>
              <a:off x="5715000" y="1728204"/>
              <a:ext cx="1219200" cy="465735"/>
            </a:xfrm>
            <a:prstGeom prst="flowChartAlternateProcess">
              <a:avLst/>
            </a:prstGeom>
            <a:solidFill>
              <a:schemeClr val="accent1">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10" name="Freeform 14"/>
            <p:cNvSpPr>
              <a:spLocks/>
            </p:cNvSpPr>
            <p:nvPr/>
          </p:nvSpPr>
          <p:spPr bwMode="auto">
            <a:xfrm>
              <a:off x="6071353" y="1476747"/>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latin typeface="+mn-lt"/>
              </a:endParaRPr>
            </a:p>
          </p:txBody>
        </p:sp>
        <p:sp>
          <p:nvSpPr>
            <p:cNvPr id="11" name="Line 18"/>
            <p:cNvSpPr>
              <a:spLocks noChangeShapeType="1"/>
            </p:cNvSpPr>
            <p:nvPr/>
          </p:nvSpPr>
          <p:spPr bwMode="auto">
            <a:xfrm>
              <a:off x="2819400" y="1652004"/>
              <a:ext cx="762490" cy="250050"/>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2" name="Line 19"/>
            <p:cNvSpPr>
              <a:spLocks noChangeShapeType="1"/>
            </p:cNvSpPr>
            <p:nvPr/>
          </p:nvSpPr>
          <p:spPr bwMode="auto">
            <a:xfrm flipH="1">
              <a:off x="2743200" y="2033252"/>
              <a:ext cx="838688" cy="9929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3" name="AutoShape 22"/>
            <p:cNvSpPr>
              <a:spLocks noChangeArrowheads="1"/>
            </p:cNvSpPr>
            <p:nvPr/>
          </p:nvSpPr>
          <p:spPr bwMode="auto">
            <a:xfrm>
              <a:off x="5877876" y="1396108"/>
              <a:ext cx="360362" cy="197779"/>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latin typeface="+mn-lt"/>
                <a:ea typeface="ＭＳ Ｐゴシック" pitchFamily="34" charset="-128"/>
              </a:endParaRPr>
            </a:p>
          </p:txBody>
        </p:sp>
        <p:pic>
          <p:nvPicPr>
            <p:cNvPr id="14" name="Picture 23" descr="x_big_image2"/>
            <p:cNvPicPr>
              <a:picLocks noChangeAspect="1" noChangeArrowheads="1"/>
            </p:cNvPicPr>
            <p:nvPr/>
          </p:nvPicPr>
          <p:blipFill>
            <a:blip r:embed="rId2">
              <a:lum bright="10000" contrast="40000"/>
            </a:blip>
            <a:srcRect/>
            <a:stretch>
              <a:fillRect/>
            </a:stretch>
          </p:blipFill>
          <p:spPr bwMode="auto">
            <a:xfrm>
              <a:off x="849023" y="1629499"/>
              <a:ext cx="548641" cy="584366"/>
            </a:xfrm>
            <a:prstGeom prst="rect">
              <a:avLst/>
            </a:prstGeom>
            <a:noFill/>
            <a:ln w="9525">
              <a:noFill/>
              <a:miter lim="800000"/>
              <a:headEnd/>
              <a:tailEnd/>
            </a:ln>
          </p:spPr>
        </p:pic>
        <p:sp>
          <p:nvSpPr>
            <p:cNvPr id="15" name="Text Box 82"/>
            <p:cNvSpPr txBox="1">
              <a:spLocks noChangeArrowheads="1"/>
            </p:cNvSpPr>
            <p:nvPr/>
          </p:nvSpPr>
          <p:spPr bwMode="auto">
            <a:xfrm>
              <a:off x="3117460" y="1408209"/>
              <a:ext cx="133530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a:latin typeface="+mn-lt"/>
                  <a:cs typeface="Arial" pitchFamily="34" charset="0"/>
                </a:rPr>
                <a:t>Access</a:t>
              </a:r>
              <a:r>
                <a:rPr lang="en-US" sz="1400" dirty="0">
                  <a:latin typeface="+mn-lt"/>
                  <a:cs typeface="Arial" pitchFamily="34" charset="0"/>
                </a:rPr>
                <a:t> Network</a:t>
              </a:r>
              <a:r>
                <a:rPr lang="hr-HR" sz="1400" dirty="0">
                  <a:latin typeface="+mn-lt"/>
                  <a:cs typeface="Arial" pitchFamily="34" charset="0"/>
                </a:rPr>
                <a:t> </a:t>
              </a:r>
              <a:endParaRPr lang="en-US" sz="1400" dirty="0">
                <a:latin typeface="+mn-lt"/>
                <a:cs typeface="Arial" pitchFamily="34" charset="0"/>
              </a:endParaRPr>
            </a:p>
          </p:txBody>
        </p:sp>
        <p:grpSp>
          <p:nvGrpSpPr>
            <p:cNvPr id="16" name="Group 136"/>
            <p:cNvGrpSpPr>
              <a:grpSpLocks/>
            </p:cNvGrpSpPr>
            <p:nvPr/>
          </p:nvGrpSpPr>
          <p:grpSpPr bwMode="auto">
            <a:xfrm rot="7624109" flipV="1">
              <a:off x="1446404" y="1494674"/>
              <a:ext cx="1009161" cy="956629"/>
              <a:chOff x="2870" y="2211"/>
              <a:chExt cx="690" cy="728"/>
            </a:xfrm>
          </p:grpSpPr>
          <p:sp>
            <p:nvSpPr>
              <p:cNvPr id="17"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latin typeface="+mn-lt"/>
                </a:endParaRPr>
              </a:p>
            </p:txBody>
          </p:sp>
          <p:sp>
            <p:nvSpPr>
              <p:cNvPr id="18"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latin typeface="+mn-lt"/>
                </a:endParaRPr>
              </a:p>
            </p:txBody>
          </p:sp>
        </p:grpSp>
        <p:sp>
          <p:nvSpPr>
            <p:cNvPr id="19" name="Text Box 82"/>
            <p:cNvSpPr txBox="1">
              <a:spLocks noChangeArrowheads="1"/>
            </p:cNvSpPr>
            <p:nvPr/>
          </p:nvSpPr>
          <p:spPr bwMode="auto">
            <a:xfrm>
              <a:off x="851920" y="1408134"/>
              <a:ext cx="67582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a:latin typeface="+mn-lt"/>
                  <a:cs typeface="Arial" pitchFamily="34" charset="0"/>
                </a:rPr>
                <a:t>Terminal</a:t>
              </a:r>
            </a:p>
          </p:txBody>
        </p:sp>
        <p:pic>
          <p:nvPicPr>
            <p:cNvPr id="20" name="Picture 372" descr="switch"/>
            <p:cNvPicPr>
              <a:picLocks noChangeAspect="1" noChangeArrowheads="1"/>
            </p:cNvPicPr>
            <p:nvPr/>
          </p:nvPicPr>
          <p:blipFill>
            <a:blip r:embed="rId3">
              <a:grayscl/>
            </a:blip>
            <a:srcRect/>
            <a:stretch>
              <a:fillRect/>
            </a:stretch>
          </p:blipFill>
          <p:spPr bwMode="auto">
            <a:xfrm>
              <a:off x="3581890" y="1880604"/>
              <a:ext cx="503237" cy="183852"/>
            </a:xfrm>
            <a:prstGeom prst="rect">
              <a:avLst/>
            </a:prstGeom>
            <a:noFill/>
          </p:spPr>
        </p:pic>
        <p:sp>
          <p:nvSpPr>
            <p:cNvPr id="21" name="Text Box 82"/>
            <p:cNvSpPr txBox="1">
              <a:spLocks noChangeArrowheads="1"/>
            </p:cNvSpPr>
            <p:nvPr/>
          </p:nvSpPr>
          <p:spPr bwMode="auto">
            <a:xfrm>
              <a:off x="5733279" y="1739164"/>
              <a:ext cx="1165384"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a:latin typeface="+mn-lt"/>
                  <a:cs typeface="Arial" pitchFamily="34" charset="0"/>
                </a:rPr>
                <a:t>Access Router</a:t>
              </a:r>
            </a:p>
          </p:txBody>
        </p:sp>
        <p:sp>
          <p:nvSpPr>
            <p:cNvPr id="22" name="Text Box 82"/>
            <p:cNvSpPr txBox="1">
              <a:spLocks noChangeArrowheads="1"/>
            </p:cNvSpPr>
            <p:nvPr/>
          </p:nvSpPr>
          <p:spPr bwMode="auto">
            <a:xfrm>
              <a:off x="7549144" y="1166461"/>
              <a:ext cx="894476" cy="40934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a:latin typeface="+mn-lt"/>
                  <a:cs typeface="Arial" pitchFamily="34" charset="0"/>
                </a:rPr>
                <a:t>Information</a:t>
              </a:r>
              <a:br>
                <a:rPr lang="en-US" sz="1400" dirty="0">
                  <a:latin typeface="+mn-lt"/>
                  <a:cs typeface="Arial" pitchFamily="34" charset="0"/>
                </a:rPr>
              </a:br>
              <a:r>
                <a:rPr lang="en-US" sz="1400" dirty="0">
                  <a:latin typeface="+mn-lt"/>
                  <a:cs typeface="Arial" pitchFamily="34" charset="0"/>
                </a:rPr>
                <a:t>Server</a:t>
              </a:r>
            </a:p>
          </p:txBody>
        </p:sp>
        <p:pic>
          <p:nvPicPr>
            <p:cNvPr id="23" name="Picture 372" descr="switch"/>
            <p:cNvPicPr>
              <a:picLocks noChangeAspect="1" noChangeArrowheads="1"/>
            </p:cNvPicPr>
            <p:nvPr/>
          </p:nvPicPr>
          <p:blipFill>
            <a:blip r:embed="rId3">
              <a:grayscl/>
            </a:blip>
            <a:srcRect/>
            <a:stretch>
              <a:fillRect/>
            </a:stretch>
          </p:blipFill>
          <p:spPr bwMode="auto">
            <a:xfrm>
              <a:off x="4481990" y="1929645"/>
              <a:ext cx="503237" cy="197662"/>
            </a:xfrm>
            <a:prstGeom prst="rect">
              <a:avLst/>
            </a:prstGeom>
            <a:noFill/>
          </p:spPr>
        </p:pic>
        <p:sp>
          <p:nvSpPr>
            <p:cNvPr id="24" name="Line 19"/>
            <p:cNvSpPr>
              <a:spLocks noChangeShapeType="1"/>
            </p:cNvSpPr>
            <p:nvPr/>
          </p:nvSpPr>
          <p:spPr bwMode="auto">
            <a:xfrm flipH="1" flipV="1">
              <a:off x="4043362" y="1966329"/>
              <a:ext cx="443388" cy="8026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25" name="Text Box 82"/>
            <p:cNvSpPr txBox="1">
              <a:spLocks noChangeArrowheads="1"/>
            </p:cNvSpPr>
            <p:nvPr/>
          </p:nvSpPr>
          <p:spPr bwMode="auto">
            <a:xfrm>
              <a:off x="4166955" y="1711874"/>
              <a:ext cx="798270"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a:latin typeface="+mn-lt"/>
                  <a:cs typeface="Arial" pitchFamily="34" charset="0"/>
                </a:rPr>
                <a:t>Backhaul </a:t>
              </a:r>
              <a:endParaRPr lang="en-US" sz="1400" dirty="0">
                <a:latin typeface="+mn-lt"/>
                <a:cs typeface="Arial" pitchFamily="34" charset="0"/>
              </a:endParaRPr>
            </a:p>
          </p:txBody>
        </p:sp>
        <p:sp>
          <p:nvSpPr>
            <p:cNvPr id="26" name="Text Box 82"/>
            <p:cNvSpPr txBox="1">
              <a:spLocks noChangeArrowheads="1"/>
            </p:cNvSpPr>
            <p:nvPr/>
          </p:nvSpPr>
          <p:spPr bwMode="auto">
            <a:xfrm>
              <a:off x="5764716" y="1059065"/>
              <a:ext cx="985847" cy="344710"/>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a:latin typeface="+mn-lt"/>
                  <a:cs typeface="Arial" pitchFamily="34" charset="0"/>
                </a:rPr>
                <a:t>Subscription</a:t>
              </a:r>
              <a:br>
                <a:rPr lang="en-US" sz="1400" dirty="0">
                  <a:latin typeface="+mn-lt"/>
                  <a:cs typeface="Arial" pitchFamily="34" charset="0"/>
                </a:rPr>
              </a:br>
              <a:r>
                <a:rPr lang="en-US" sz="1400" dirty="0">
                  <a:latin typeface="+mn-lt"/>
                  <a:cs typeface="Arial" pitchFamily="34" charset="0"/>
                </a:rPr>
                <a:t>Service</a:t>
              </a:r>
            </a:p>
          </p:txBody>
        </p:sp>
        <p:pic>
          <p:nvPicPr>
            <p:cNvPr id="27"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646619" y="1423404"/>
              <a:ext cx="228600" cy="245806"/>
            </a:xfrm>
            <a:prstGeom prst="rect">
              <a:avLst/>
            </a:prstGeom>
            <a:noFill/>
            <a:ln>
              <a:noFill/>
            </a:ln>
          </p:spPr>
        </p:pic>
        <p:pic>
          <p:nvPicPr>
            <p:cNvPr id="28"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483232" y="1701045"/>
              <a:ext cx="425197" cy="457200"/>
            </a:xfrm>
            <a:prstGeom prst="rect">
              <a:avLst/>
            </a:prstGeom>
            <a:noFill/>
          </p:spPr>
        </p:pic>
        <p:grpSp>
          <p:nvGrpSpPr>
            <p:cNvPr id="29" name="Group 224"/>
            <p:cNvGrpSpPr/>
            <p:nvPr/>
          </p:nvGrpSpPr>
          <p:grpSpPr>
            <a:xfrm>
              <a:off x="6535094" y="1271004"/>
              <a:ext cx="228600" cy="306387"/>
              <a:chOff x="7391400" y="2743200"/>
              <a:chExt cx="1031875" cy="1144587"/>
            </a:xfrm>
          </p:grpSpPr>
          <p:sp>
            <p:nvSpPr>
              <p:cNvPr id="30"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1"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32"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33" name="Group 113"/>
              <p:cNvGrpSpPr>
                <a:grpSpLocks/>
              </p:cNvGrpSpPr>
              <p:nvPr/>
            </p:nvGrpSpPr>
            <p:grpSpPr bwMode="auto">
              <a:xfrm flipH="1">
                <a:off x="7540261" y="3272744"/>
                <a:ext cx="514246" cy="300626"/>
                <a:chOff x="3216" y="2784"/>
                <a:chExt cx="192" cy="144"/>
              </a:xfrm>
            </p:grpSpPr>
            <p:sp>
              <p:nvSpPr>
                <p:cNvPr id="37"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8"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9"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40"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34"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5"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36"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41" name="Line 20"/>
            <p:cNvSpPr>
              <a:spLocks noChangeShapeType="1"/>
            </p:cNvSpPr>
            <p:nvPr/>
          </p:nvSpPr>
          <p:spPr bwMode="auto">
            <a:xfrm flipV="1">
              <a:off x="4948237" y="2027619"/>
              <a:ext cx="2835178" cy="0"/>
            </a:xfrm>
            <a:prstGeom prst="line">
              <a:avLst/>
            </a:prstGeom>
            <a:noFill/>
            <a:ln w="28575">
              <a:solidFill>
                <a:schemeClr val="tx1"/>
              </a:solidFill>
              <a:round/>
              <a:headEnd/>
              <a:tailEnd/>
            </a:ln>
            <a:effectLst/>
          </p:spPr>
          <p:txBody>
            <a:bodyPr wrap="none" anchor="ctr"/>
            <a:lstStyle/>
            <a:p>
              <a:endParaRPr lang="en-US" dirty="0">
                <a:latin typeface="+mn-lt"/>
              </a:endParaRPr>
            </a:p>
          </p:txBody>
        </p:sp>
        <p:pic>
          <p:nvPicPr>
            <p:cNvPr id="42" name="Picture 29"/>
            <p:cNvPicPr>
              <a:picLocks noChangeArrowheads="1"/>
            </p:cNvPicPr>
            <p:nvPr/>
          </p:nvPicPr>
          <p:blipFill>
            <a:blip r:embed="rId5">
              <a:grayscl/>
            </a:blip>
            <a:srcRect/>
            <a:stretch>
              <a:fillRect/>
            </a:stretch>
          </p:blipFill>
          <p:spPr bwMode="auto">
            <a:xfrm>
              <a:off x="6074898" y="1924548"/>
              <a:ext cx="478302" cy="232108"/>
            </a:xfrm>
            <a:prstGeom prst="rect">
              <a:avLst/>
            </a:prstGeom>
            <a:noFill/>
            <a:ln w="12700">
              <a:noFill/>
              <a:miter lim="800000"/>
              <a:headEnd/>
              <a:tailEnd/>
            </a:ln>
            <a:effectLst/>
          </p:spPr>
        </p:pic>
        <p:grpSp>
          <p:nvGrpSpPr>
            <p:cNvPr id="43" name="Group 211"/>
            <p:cNvGrpSpPr/>
            <p:nvPr/>
          </p:nvGrpSpPr>
          <p:grpSpPr>
            <a:xfrm>
              <a:off x="7696200" y="1652004"/>
              <a:ext cx="304800" cy="458787"/>
              <a:chOff x="7391400" y="2743200"/>
              <a:chExt cx="1031875" cy="1144587"/>
            </a:xfrm>
          </p:grpSpPr>
          <p:sp>
            <p:nvSpPr>
              <p:cNvPr id="44"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5"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46"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47" name="Group 113"/>
              <p:cNvGrpSpPr>
                <a:grpSpLocks/>
              </p:cNvGrpSpPr>
              <p:nvPr/>
            </p:nvGrpSpPr>
            <p:grpSpPr bwMode="auto">
              <a:xfrm flipH="1">
                <a:off x="7540261" y="3272744"/>
                <a:ext cx="514246" cy="300626"/>
                <a:chOff x="3216" y="2784"/>
                <a:chExt cx="192" cy="144"/>
              </a:xfrm>
            </p:grpSpPr>
            <p:sp>
              <p:nvSpPr>
                <p:cNvPr id="51"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2"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3"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4"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48"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9"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50"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grpSp>
          <p:nvGrpSpPr>
            <p:cNvPr id="55" name="Group 212"/>
            <p:cNvGrpSpPr/>
            <p:nvPr/>
          </p:nvGrpSpPr>
          <p:grpSpPr>
            <a:xfrm>
              <a:off x="7973841" y="1602963"/>
              <a:ext cx="304800" cy="458787"/>
              <a:chOff x="7391400" y="2743200"/>
              <a:chExt cx="1031875" cy="1144587"/>
            </a:xfrm>
          </p:grpSpPr>
          <p:sp>
            <p:nvSpPr>
              <p:cNvPr id="56"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57"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58"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59" name="Group 113"/>
              <p:cNvGrpSpPr>
                <a:grpSpLocks/>
              </p:cNvGrpSpPr>
              <p:nvPr/>
            </p:nvGrpSpPr>
            <p:grpSpPr bwMode="auto">
              <a:xfrm flipH="1">
                <a:off x="7540261" y="3272744"/>
                <a:ext cx="514246" cy="300626"/>
                <a:chOff x="3216" y="2784"/>
                <a:chExt cx="192" cy="144"/>
              </a:xfrm>
            </p:grpSpPr>
            <p:sp>
              <p:nvSpPr>
                <p:cNvPr id="63"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4"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5"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6"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60"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61"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62"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67" name="Rounded Rectangle 66"/>
            <p:cNvSpPr/>
            <p:nvPr/>
          </p:nvSpPr>
          <p:spPr bwMode="auto">
            <a:xfrm>
              <a:off x="4078532" y="954427"/>
              <a:ext cx="1070131" cy="390823"/>
            </a:xfrm>
            <a:prstGeom prst="roundRect">
              <a:avLst>
                <a:gd name="adj" fmla="val 23235"/>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pic>
          <p:nvPicPr>
            <p:cNvPr id="68" name="Picture 67" descr="mgmtStation.png"/>
            <p:cNvPicPr>
              <a:picLocks noChangeAspect="1"/>
            </p:cNvPicPr>
            <p:nvPr/>
          </p:nvPicPr>
          <p:blipFill>
            <a:blip r:embed="rId6" cstate="print">
              <a:grayscl/>
            </a:blip>
            <a:stretch>
              <a:fillRect/>
            </a:stretch>
          </p:blipFill>
          <p:spPr>
            <a:xfrm>
              <a:off x="4159491" y="1003008"/>
              <a:ext cx="412509" cy="310757"/>
            </a:xfrm>
            <a:prstGeom prst="rect">
              <a:avLst/>
            </a:prstGeom>
          </p:spPr>
        </p:pic>
        <p:sp>
          <p:nvSpPr>
            <p:cNvPr id="69" name="Text Box 82"/>
            <p:cNvSpPr txBox="1">
              <a:spLocks noChangeArrowheads="1"/>
            </p:cNvSpPr>
            <p:nvPr/>
          </p:nvSpPr>
          <p:spPr bwMode="auto">
            <a:xfrm>
              <a:off x="4617005" y="1088740"/>
              <a:ext cx="399148" cy="172355"/>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a:latin typeface="+mn-lt"/>
                  <a:cs typeface="Arial" pitchFamily="34" charset="0"/>
                </a:rPr>
                <a:t>NMS</a:t>
              </a:r>
            </a:p>
          </p:txBody>
        </p:sp>
        <p:sp>
          <p:nvSpPr>
            <p:cNvPr id="70" name="Line 18"/>
            <p:cNvSpPr>
              <a:spLocks noChangeShapeType="1"/>
            </p:cNvSpPr>
            <p:nvPr/>
          </p:nvSpPr>
          <p:spPr bwMode="auto">
            <a:xfrm>
              <a:off x="4615639" y="1350911"/>
              <a:ext cx="0" cy="71459"/>
            </a:xfrm>
            <a:prstGeom prst="line">
              <a:avLst/>
            </a:prstGeom>
            <a:noFill/>
            <a:ln w="12700">
              <a:solidFill>
                <a:schemeClr val="tx1"/>
              </a:solidFill>
              <a:round/>
              <a:headEnd/>
              <a:tailEnd/>
            </a:ln>
            <a:effectLst/>
          </p:spPr>
          <p:txBody>
            <a:bodyPr lIns="0" tIns="0"/>
            <a:lstStyle/>
            <a:p>
              <a:endParaRPr lang="en-US" dirty="0">
                <a:latin typeface="+mn-lt"/>
              </a:endParaRPr>
            </a:p>
          </p:txBody>
        </p:sp>
      </p:grpSp>
      <p:grpSp>
        <p:nvGrpSpPr>
          <p:cNvPr id="102" name="Group 101"/>
          <p:cNvGrpSpPr/>
          <p:nvPr/>
        </p:nvGrpSpPr>
        <p:grpSpPr>
          <a:xfrm>
            <a:off x="829866" y="3789000"/>
            <a:ext cx="7545828" cy="2016600"/>
            <a:chOff x="829866" y="4607755"/>
            <a:chExt cx="7545828" cy="2016600"/>
          </a:xfrm>
        </p:grpSpPr>
        <p:sp>
          <p:nvSpPr>
            <p:cNvPr id="103" name="Rectangle 102"/>
            <p:cNvSpPr/>
            <p:nvPr/>
          </p:nvSpPr>
          <p:spPr bwMode="auto">
            <a:xfrm>
              <a:off x="831376" y="5495003"/>
              <a:ext cx="5569424" cy="112935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4" name="Rounded Rectangle 103"/>
            <p:cNvSpPr/>
            <p:nvPr/>
          </p:nvSpPr>
          <p:spPr bwMode="auto">
            <a:xfrm>
              <a:off x="3356866" y="5497064"/>
              <a:ext cx="193521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5" name="Rectangle 104"/>
            <p:cNvSpPr/>
            <p:nvPr/>
          </p:nvSpPr>
          <p:spPr bwMode="auto">
            <a:xfrm>
              <a:off x="849022" y="6084621"/>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a:latin typeface="+mn-lt"/>
                </a:rPr>
                <a:t>Medium</a:t>
              </a:r>
              <a:endParaRPr kumimoji="0" lang="en-US" sz="700" b="0" i="0" u="none" strike="noStrike" cap="none" normalizeH="0" baseline="0" dirty="0">
                <a:ln>
                  <a:noFill/>
                </a:ln>
                <a:solidFill>
                  <a:schemeClr val="tx1"/>
                </a:solidFill>
                <a:effectLst/>
                <a:latin typeface="+mn-lt"/>
              </a:endParaRPr>
            </a:p>
          </p:txBody>
        </p:sp>
        <p:sp>
          <p:nvSpPr>
            <p:cNvPr id="106" name="Rectangle 105"/>
            <p:cNvSpPr/>
            <p:nvPr/>
          </p:nvSpPr>
          <p:spPr bwMode="auto">
            <a:xfrm>
              <a:off x="2817000" y="6098729"/>
              <a:ext cx="989915" cy="8434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7" name="Group 11"/>
            <p:cNvGrpSpPr/>
            <p:nvPr/>
          </p:nvGrpSpPr>
          <p:grpSpPr>
            <a:xfrm>
              <a:off x="829866" y="4609813"/>
              <a:ext cx="708533" cy="1481185"/>
              <a:chOff x="971599" y="3514117"/>
              <a:chExt cx="1080121" cy="1355043"/>
            </a:xfrm>
          </p:grpSpPr>
          <p:sp>
            <p:nvSpPr>
              <p:cNvPr id="150"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rPr>
                  <a:t>Data Link</a:t>
                </a:r>
              </a:p>
            </p:txBody>
          </p:sp>
          <p:sp>
            <p:nvSpPr>
              <p:cNvPr id="151"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52"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53"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54"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grpSp>
          <p:nvGrpSpPr>
            <p:cNvPr id="108" name="Group 6"/>
            <p:cNvGrpSpPr/>
            <p:nvPr/>
          </p:nvGrpSpPr>
          <p:grpSpPr>
            <a:xfrm>
              <a:off x="2387228" y="5500663"/>
              <a:ext cx="744612" cy="590335"/>
              <a:chOff x="2252213" y="5581908"/>
              <a:chExt cx="1086386" cy="590335"/>
            </a:xfrm>
          </p:grpSpPr>
          <p:sp>
            <p:nvSpPr>
              <p:cNvPr id="145"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rPr>
                  <a:t>DL</a:t>
                </a:r>
              </a:p>
            </p:txBody>
          </p:sp>
          <p:sp>
            <p:nvSpPr>
              <p:cNvPr id="146" name="Rectangle 14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47" name="Rectangle 146"/>
              <p:cNvSpPr/>
              <p:nvPr/>
            </p:nvSpPr>
            <p:spPr bwMode="auto">
              <a:xfrm>
                <a:off x="2796516" y="5586416"/>
                <a:ext cx="542083" cy="29260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48" name="Rectangle 14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49"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09" name="Group 231"/>
            <p:cNvGrpSpPr/>
            <p:nvPr/>
          </p:nvGrpSpPr>
          <p:grpSpPr>
            <a:xfrm>
              <a:off x="7667161" y="4607755"/>
              <a:ext cx="708533" cy="1481185"/>
              <a:chOff x="971599" y="3514117"/>
              <a:chExt cx="1080121" cy="1355043"/>
            </a:xfrm>
          </p:grpSpPr>
          <p:sp>
            <p:nvSpPr>
              <p:cNvPr id="140" name="Rectangle 139"/>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rPr>
                  <a:t>Data Link</a:t>
                </a:r>
              </a:p>
            </p:txBody>
          </p:sp>
          <p:sp>
            <p:nvSpPr>
              <p:cNvPr id="141" name="Rectangle 140"/>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42" name="Rectangle 141"/>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43" name="Rectangle 142"/>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44" name="Rectangle 143"/>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sp>
          <p:nvSpPr>
            <p:cNvPr id="110" name="Rectangle 109"/>
            <p:cNvSpPr/>
            <p:nvPr/>
          </p:nvSpPr>
          <p:spPr bwMode="auto">
            <a:xfrm>
              <a:off x="6388104" y="5203439"/>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charset="0"/>
                  <a:ea typeface="Arial Narrow" charset="0"/>
                  <a:cs typeface="Arial Narrow" charset="0"/>
                </a:rPr>
                <a:t>Network</a:t>
              </a:r>
            </a:p>
          </p:txBody>
        </p:sp>
        <p:sp>
          <p:nvSpPr>
            <p:cNvPr id="111" name="Rectangle 110"/>
            <p:cNvSpPr/>
            <p:nvPr/>
          </p:nvSpPr>
          <p:spPr bwMode="auto">
            <a:xfrm>
              <a:off x="5850948" y="5203439"/>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charset="0"/>
                  <a:ea typeface="Arial Narrow" charset="0"/>
                  <a:cs typeface="Arial Narrow" charset="0"/>
                </a:rPr>
                <a:t>Network</a:t>
              </a:r>
            </a:p>
          </p:txBody>
        </p:sp>
        <p:sp>
          <p:nvSpPr>
            <p:cNvPr id="112" name="Isosceles Triangle 16"/>
            <p:cNvSpPr/>
            <p:nvPr/>
          </p:nvSpPr>
          <p:spPr bwMode="auto">
            <a:xfrm flipV="1">
              <a:off x="5850948" y="5199119"/>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3" name="Rectangle 112"/>
            <p:cNvSpPr/>
            <p:nvPr/>
          </p:nvSpPr>
          <p:spPr bwMode="auto">
            <a:xfrm>
              <a:off x="4842030" y="6093060"/>
              <a:ext cx="1539056"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a:latin typeface="+mn-lt"/>
                </a:rPr>
                <a:t>Medium</a:t>
              </a:r>
              <a:endParaRPr kumimoji="0" lang="en-US" sz="700" b="0" i="0" u="none" strike="noStrike" cap="none" normalizeH="0" baseline="0" dirty="0">
                <a:ln>
                  <a:noFill/>
                </a:ln>
                <a:solidFill>
                  <a:schemeClr val="tx1"/>
                </a:solidFill>
                <a:effectLst/>
                <a:latin typeface="+mn-lt"/>
              </a:endParaRPr>
            </a:p>
          </p:txBody>
        </p:sp>
        <p:sp>
          <p:nvSpPr>
            <p:cNvPr id="114" name="Rectangle 113"/>
            <p:cNvSpPr/>
            <p:nvPr/>
          </p:nvSpPr>
          <p:spPr bwMode="auto">
            <a:xfrm>
              <a:off x="6437594" y="6093056"/>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a:latin typeface="+mn-lt"/>
                </a:rPr>
                <a:t>Medium</a:t>
              </a:r>
              <a:endParaRPr kumimoji="0" lang="en-US" sz="700" b="0" i="0" u="none" strike="noStrike" cap="none" normalizeH="0" baseline="0" dirty="0">
                <a:ln>
                  <a:noFill/>
                </a:ln>
                <a:solidFill>
                  <a:schemeClr val="tx1"/>
                </a:solidFill>
                <a:effectLst/>
                <a:latin typeface="+mn-lt"/>
              </a:endParaRPr>
            </a:p>
          </p:txBody>
        </p:sp>
        <p:sp>
          <p:nvSpPr>
            <p:cNvPr id="115" name="Rectangle 114"/>
            <p:cNvSpPr/>
            <p:nvPr/>
          </p:nvSpPr>
          <p:spPr bwMode="auto">
            <a:xfrm>
              <a:off x="5855699" y="5512318"/>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charset="0"/>
                  <a:ea typeface="Arial Narrow" charset="0"/>
                  <a:cs typeface="Arial Narrow" charset="0"/>
                </a:rPr>
                <a:t>Data Link</a:t>
              </a:r>
            </a:p>
          </p:txBody>
        </p:sp>
        <p:sp>
          <p:nvSpPr>
            <p:cNvPr id="116" name="Rectangle 115"/>
            <p:cNvSpPr/>
            <p:nvPr/>
          </p:nvSpPr>
          <p:spPr bwMode="auto">
            <a:xfrm>
              <a:off x="5855699" y="580105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7" name="Rectangle 116"/>
            <p:cNvSpPr/>
            <p:nvPr/>
          </p:nvSpPr>
          <p:spPr bwMode="auto">
            <a:xfrm>
              <a:off x="6400003" y="5512319"/>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Narrow" charset="0"/>
                  <a:ea typeface="Arial Narrow" charset="0"/>
                  <a:cs typeface="Arial Narrow" charset="0"/>
                </a:rPr>
                <a:t>Data Link</a:t>
              </a:r>
            </a:p>
          </p:txBody>
        </p:sp>
        <p:sp>
          <p:nvSpPr>
            <p:cNvPr id="118" name="Rectangle 117"/>
            <p:cNvSpPr/>
            <p:nvPr/>
          </p:nvSpPr>
          <p:spPr bwMode="auto">
            <a:xfrm>
              <a:off x="6400000" y="579899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grpSp>
          <p:nvGrpSpPr>
            <p:cNvPr id="119" name="Group 176"/>
            <p:cNvGrpSpPr/>
            <p:nvPr/>
          </p:nvGrpSpPr>
          <p:grpSpPr>
            <a:xfrm>
              <a:off x="3446875" y="5502725"/>
              <a:ext cx="744612" cy="590335"/>
              <a:chOff x="2252213" y="5581908"/>
              <a:chExt cx="1086386" cy="590335"/>
            </a:xfrm>
          </p:grpSpPr>
          <p:sp>
            <p:nvSpPr>
              <p:cNvPr id="135" name="Rectangle 134"/>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rPr>
                  <a:t>DL</a:t>
                </a:r>
              </a:p>
            </p:txBody>
          </p:sp>
          <p:sp>
            <p:nvSpPr>
              <p:cNvPr id="136" name="Rectangle 13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37" name="Rectangle 136"/>
              <p:cNvSpPr/>
              <p:nvPr/>
            </p:nvSpPr>
            <p:spPr bwMode="auto">
              <a:xfrm>
                <a:off x="2796516" y="5582556"/>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8" name="Rectangle 13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39" name="Isosceles Triangle 90"/>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20" name="Group 182"/>
            <p:cNvGrpSpPr/>
            <p:nvPr/>
          </p:nvGrpSpPr>
          <p:grpSpPr>
            <a:xfrm>
              <a:off x="4436985" y="5502725"/>
              <a:ext cx="744612" cy="590335"/>
              <a:chOff x="2252213" y="5581908"/>
              <a:chExt cx="1086386" cy="590335"/>
            </a:xfrm>
          </p:grpSpPr>
          <p:sp>
            <p:nvSpPr>
              <p:cNvPr id="130" name="Rectangle 129"/>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rPr>
                  <a:t>DL</a:t>
                </a:r>
              </a:p>
            </p:txBody>
          </p:sp>
          <p:sp>
            <p:nvSpPr>
              <p:cNvPr id="131" name="Rectangle 130"/>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32" name="Rectangle 131"/>
              <p:cNvSpPr/>
              <p:nvPr/>
            </p:nvSpPr>
            <p:spPr bwMode="auto">
              <a:xfrm>
                <a:off x="2796516" y="5583403"/>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3" name="Rectangle 132"/>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Phy</a:t>
                </a:r>
                <a:endParaRPr kumimoji="0" lang="en-US" sz="1100" b="0" i="0" u="none" strike="noStrike" cap="none" normalizeH="0" baseline="0" dirty="0">
                  <a:ln>
                    <a:noFill/>
                  </a:ln>
                  <a:solidFill>
                    <a:schemeClr val="tx1"/>
                  </a:solidFill>
                  <a:effectLst/>
                  <a:latin typeface="+mn-lt"/>
                </a:endParaRPr>
              </a:p>
            </p:txBody>
          </p:sp>
          <p:sp>
            <p:nvSpPr>
              <p:cNvPr id="134" name="Isosceles Triangle 85"/>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sp>
          <p:nvSpPr>
            <p:cNvPr id="121" name="Rectangle 120"/>
            <p:cNvSpPr/>
            <p:nvPr/>
          </p:nvSpPr>
          <p:spPr bwMode="auto">
            <a:xfrm>
              <a:off x="3851921" y="6093060"/>
              <a:ext cx="945104"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a:latin typeface="+mn-lt"/>
                </a:rPr>
                <a:t>Medium</a:t>
              </a:r>
              <a:endParaRPr kumimoji="0" lang="en-US" sz="700" b="0" i="0" u="none" strike="noStrike" cap="none" normalizeH="0" baseline="0" dirty="0">
                <a:ln>
                  <a:noFill/>
                </a:ln>
                <a:solidFill>
                  <a:schemeClr val="tx1"/>
                </a:solidFill>
                <a:effectLst/>
                <a:latin typeface="+mn-lt"/>
              </a:endParaRPr>
            </a:p>
          </p:txBody>
        </p:sp>
        <p:sp>
          <p:nvSpPr>
            <p:cNvPr id="122" name="Text Box 82"/>
            <p:cNvSpPr txBox="1">
              <a:spLocks noChangeArrowheads="1"/>
            </p:cNvSpPr>
            <p:nvPr/>
          </p:nvSpPr>
          <p:spPr bwMode="auto">
            <a:xfrm>
              <a:off x="4055089" y="6243355"/>
              <a:ext cx="593111" cy="153504"/>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050" i="1" dirty="0">
                  <a:latin typeface="+mn-lt"/>
                  <a:cs typeface="Arial" pitchFamily="34" charset="0"/>
                </a:rPr>
                <a:t>Backhaul </a:t>
              </a:r>
              <a:endParaRPr lang="en-US" sz="1050" i="1" dirty="0">
                <a:latin typeface="+mn-lt"/>
                <a:cs typeface="Arial" pitchFamily="34" charset="0"/>
              </a:endParaRPr>
            </a:p>
          </p:txBody>
        </p:sp>
        <p:sp>
          <p:nvSpPr>
            <p:cNvPr id="123" name="Rounded Rectangle 122"/>
            <p:cNvSpPr/>
            <p:nvPr/>
          </p:nvSpPr>
          <p:spPr bwMode="auto">
            <a:xfrm>
              <a:off x="2313296" y="5497065"/>
              <a:ext cx="88710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4" name="Text Box 82"/>
            <p:cNvSpPr txBox="1">
              <a:spLocks noChangeArrowheads="1"/>
            </p:cNvSpPr>
            <p:nvPr/>
          </p:nvSpPr>
          <p:spPr bwMode="auto">
            <a:xfrm>
              <a:off x="2409212" y="6263827"/>
              <a:ext cx="718145"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err="1">
                  <a:latin typeface="+mn-lt"/>
                  <a:cs typeface="Arial" pitchFamily="34" charset="0"/>
                </a:rPr>
                <a:t>Node</a:t>
              </a:r>
              <a:r>
                <a:rPr lang="de-DE" sz="1050" i="1" dirty="0">
                  <a:latin typeface="+mn-lt"/>
                  <a:cs typeface="Arial" pitchFamily="34" charset="0"/>
                </a:rPr>
                <a:t> </a:t>
              </a:r>
              <a:r>
                <a:rPr lang="de-DE" sz="1050" i="1" dirty="0" err="1">
                  <a:latin typeface="+mn-lt"/>
                  <a:cs typeface="Arial" pitchFamily="34" charset="0"/>
                </a:rPr>
                <a:t>of</a:t>
              </a:r>
              <a:br>
                <a:rPr lang="de-DE" sz="1050" i="1" dirty="0">
                  <a:latin typeface="+mn-lt"/>
                  <a:cs typeface="Arial" pitchFamily="34" charset="0"/>
                </a:rPr>
              </a:br>
              <a:r>
                <a:rPr lang="de-DE" sz="1050" i="1" dirty="0" err="1">
                  <a:latin typeface="+mn-lt"/>
                  <a:cs typeface="Arial" pitchFamily="34" charset="0"/>
                </a:rPr>
                <a:t>Attachment</a:t>
              </a:r>
              <a:r>
                <a:rPr lang="hr-HR" sz="1050" i="1" dirty="0">
                  <a:latin typeface="+mn-lt"/>
                  <a:cs typeface="Arial" pitchFamily="34" charset="0"/>
                </a:rPr>
                <a:t> </a:t>
              </a:r>
              <a:endParaRPr lang="en-US" sz="1050" i="1" dirty="0">
                <a:latin typeface="+mn-lt"/>
                <a:cs typeface="Arial" pitchFamily="34" charset="0"/>
              </a:endParaRPr>
            </a:p>
          </p:txBody>
        </p:sp>
        <p:sp>
          <p:nvSpPr>
            <p:cNvPr id="125" name="Rounded Rectangle 124"/>
            <p:cNvSpPr/>
            <p:nvPr/>
          </p:nvSpPr>
          <p:spPr bwMode="auto">
            <a:xfrm>
              <a:off x="838200" y="5501828"/>
              <a:ext cx="762000"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6" name="Text Box 82"/>
            <p:cNvSpPr txBox="1">
              <a:spLocks noChangeArrowheads="1"/>
            </p:cNvSpPr>
            <p:nvPr/>
          </p:nvSpPr>
          <p:spPr bwMode="auto">
            <a:xfrm>
              <a:off x="914927" y="6263827"/>
              <a:ext cx="561051"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a:latin typeface="+mn-lt"/>
                  <a:cs typeface="Arial" pitchFamily="34" charset="0"/>
                </a:rPr>
                <a:t>Terminal</a:t>
              </a:r>
              <a:br>
                <a:rPr lang="de-DE" sz="1050" i="1" dirty="0">
                  <a:latin typeface="+mn-lt"/>
                  <a:cs typeface="Arial" pitchFamily="34" charset="0"/>
                </a:rPr>
              </a:br>
              <a:r>
                <a:rPr lang="de-DE" sz="1050" i="1" dirty="0">
                  <a:latin typeface="+mn-lt"/>
                  <a:cs typeface="Arial" pitchFamily="34" charset="0"/>
                </a:rPr>
                <a:t>Interface</a:t>
              </a:r>
              <a:r>
                <a:rPr lang="hr-HR" sz="1050" i="1" dirty="0">
                  <a:latin typeface="+mn-lt"/>
                  <a:cs typeface="Arial" pitchFamily="34" charset="0"/>
                </a:rPr>
                <a:t> </a:t>
              </a:r>
              <a:endParaRPr lang="en-US" sz="1050" i="1" dirty="0">
                <a:latin typeface="+mn-lt"/>
                <a:cs typeface="Arial" pitchFamily="34" charset="0"/>
              </a:endParaRPr>
            </a:p>
          </p:txBody>
        </p:sp>
        <p:sp>
          <p:nvSpPr>
            <p:cNvPr id="127" name="Text Box 82"/>
            <p:cNvSpPr txBox="1">
              <a:spLocks noChangeArrowheads="1"/>
            </p:cNvSpPr>
            <p:nvPr/>
          </p:nvSpPr>
          <p:spPr bwMode="auto">
            <a:xfrm>
              <a:off x="5460387" y="6263827"/>
              <a:ext cx="876843" cy="258532"/>
            </a:xfrm>
            <a:prstGeom prst="rect">
              <a:avLst/>
            </a:prstGeom>
            <a:noFill/>
            <a:ln w="9525">
              <a:noFill/>
              <a:miter lim="800000"/>
              <a:headEnd/>
              <a:tailEnd/>
            </a:ln>
            <a:effectLst/>
          </p:spPr>
          <p:txBody>
            <a:bodyPr wrap="none" lIns="0" tIns="0" rIns="0" bIns="0">
              <a:spAutoFit/>
            </a:bodyPr>
            <a:lstStyle/>
            <a:p>
              <a:pPr algn="r" eaLnBrk="0" hangingPunct="0">
                <a:lnSpc>
                  <a:spcPct val="80000"/>
                </a:lnSpc>
                <a:spcBef>
                  <a:spcPct val="0"/>
                </a:spcBef>
                <a:buFontTx/>
                <a:buNone/>
              </a:pPr>
              <a:r>
                <a:rPr lang="de-DE" sz="1050" i="1" dirty="0">
                  <a:latin typeface="+mn-lt"/>
                  <a:cs typeface="Arial" pitchFamily="34" charset="0"/>
                </a:rPr>
                <a:t>Access Router</a:t>
              </a:r>
              <a:br>
                <a:rPr lang="de-DE" sz="1050" i="1" dirty="0">
                  <a:latin typeface="+mn-lt"/>
                  <a:cs typeface="Arial" pitchFamily="34" charset="0"/>
                </a:rPr>
              </a:br>
              <a:r>
                <a:rPr lang="de-DE" sz="1050" i="1" dirty="0">
                  <a:latin typeface="+mn-lt"/>
                  <a:cs typeface="Arial" pitchFamily="34" charset="0"/>
                </a:rPr>
                <a:t>Interface</a:t>
              </a:r>
              <a:r>
                <a:rPr lang="hr-HR" sz="1050" i="1" dirty="0">
                  <a:latin typeface="+mn-lt"/>
                  <a:cs typeface="Arial" pitchFamily="34" charset="0"/>
                </a:rPr>
                <a:t> </a:t>
              </a:r>
              <a:endParaRPr lang="en-US" sz="1050" i="1" dirty="0">
                <a:latin typeface="+mn-lt"/>
                <a:cs typeface="Arial" pitchFamily="34" charset="0"/>
              </a:endParaRPr>
            </a:p>
          </p:txBody>
        </p:sp>
        <p:sp>
          <p:nvSpPr>
            <p:cNvPr id="128" name="Rounded Rectangle 127"/>
            <p:cNvSpPr/>
            <p:nvPr/>
          </p:nvSpPr>
          <p:spPr bwMode="auto">
            <a:xfrm>
              <a:off x="5784526" y="5515475"/>
              <a:ext cx="609600" cy="727880"/>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Narrow" charset="0"/>
                <a:ea typeface="Arial Narrow" charset="0"/>
                <a:cs typeface="Arial Narrow" charset="0"/>
              </a:endParaRPr>
            </a:p>
          </p:txBody>
        </p:sp>
        <p:sp>
          <p:nvSpPr>
            <p:cNvPr id="129" name="Text Box 82"/>
            <p:cNvSpPr txBox="1">
              <a:spLocks noChangeArrowheads="1"/>
            </p:cNvSpPr>
            <p:nvPr/>
          </p:nvSpPr>
          <p:spPr bwMode="auto">
            <a:xfrm>
              <a:off x="3280825" y="6445259"/>
              <a:ext cx="1534074" cy="16081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de-DE" sz="1100" b="1" i="1" dirty="0" err="1">
                  <a:solidFill>
                    <a:schemeClr val="accent1"/>
                  </a:solidFill>
                  <a:latin typeface="+mn-lt"/>
                  <a:cs typeface="Arial" pitchFamily="34" charset="0"/>
                </a:rPr>
                <a:t>Scope</a:t>
              </a:r>
              <a:r>
                <a:rPr lang="de-DE" sz="1100" b="1" i="1" dirty="0">
                  <a:solidFill>
                    <a:schemeClr val="accent1"/>
                  </a:solidFill>
                  <a:latin typeface="+mn-lt"/>
                  <a:cs typeface="Arial" pitchFamily="34" charset="0"/>
                </a:rPr>
                <a:t> </a:t>
              </a:r>
              <a:r>
                <a:rPr lang="de-DE" sz="1100" b="1" i="1" dirty="0" err="1">
                  <a:solidFill>
                    <a:schemeClr val="accent1"/>
                  </a:solidFill>
                  <a:latin typeface="+mn-lt"/>
                  <a:cs typeface="Arial" pitchFamily="34" charset="0"/>
                </a:rPr>
                <a:t>of</a:t>
              </a:r>
              <a:r>
                <a:rPr lang="de-DE" sz="1100" b="1" i="1" dirty="0">
                  <a:solidFill>
                    <a:schemeClr val="accent1"/>
                  </a:solidFill>
                  <a:latin typeface="+mn-lt"/>
                  <a:cs typeface="Arial" pitchFamily="34" charset="0"/>
                </a:rPr>
                <a:t> </a:t>
              </a:r>
              <a:r>
                <a:rPr lang="de-DE" sz="1100" b="1" i="1" dirty="0" err="1">
                  <a:solidFill>
                    <a:schemeClr val="accent1"/>
                  </a:solidFill>
                  <a:latin typeface="+mn-lt"/>
                  <a:cs typeface="Arial" pitchFamily="34" charset="0"/>
                </a:rPr>
                <a:t>specification</a:t>
              </a:r>
              <a:r>
                <a:rPr lang="hr-HR" sz="1100" b="1" i="1" dirty="0">
                  <a:solidFill>
                    <a:schemeClr val="accent1"/>
                  </a:solidFill>
                  <a:latin typeface="+mn-lt"/>
                  <a:cs typeface="Arial" pitchFamily="34" charset="0"/>
                </a:rPr>
                <a:t> </a:t>
              </a:r>
              <a:endParaRPr lang="en-US" sz="1100" b="1" i="1" dirty="0">
                <a:solidFill>
                  <a:schemeClr val="accent1"/>
                </a:solidFill>
                <a:latin typeface="+mn-lt"/>
                <a:cs typeface="Arial" pitchFamily="34" charset="0"/>
              </a:endParaRPr>
            </a:p>
          </p:txBody>
        </p:sp>
      </p:grpSp>
    </p:spTree>
    <p:extLst>
      <p:ext uri="{BB962C8B-B14F-4D97-AF65-F5344CB8AC3E}">
        <p14:creationId xmlns:p14="http://schemas.microsoft.com/office/powerpoint/2010/main" val="22580640"/>
      </p:ext>
    </p:extLst>
  </p:cSld>
  <p:clrMapOvr>
    <a:masterClrMapping/>
  </p:clrMapOvr>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766</Words>
  <Application>Microsoft Macintosh PowerPoint</Application>
  <PresentationFormat>On-screen Show (4:3)</PresentationFormat>
  <Paragraphs>288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Narrow</vt:lpstr>
      <vt:lpstr>Nokia Pure Text</vt:lpstr>
      <vt:lpstr>Times</vt:lpstr>
      <vt:lpstr>Times New Roman</vt:lpstr>
      <vt:lpstr>omniran_usecase_template</vt:lpstr>
      <vt:lpstr>  IEEE P802.1CF for vertical applications</vt:lpstr>
      <vt:lpstr>Outline</vt:lpstr>
      <vt:lpstr>Introduction</vt:lpstr>
      <vt:lpstr>There is Evidence to consider Commonalities of IEEE 802 Access Networks</vt:lpstr>
      <vt:lpstr>IEEE 802 demands a kind of ‘Stage 2’ Network Specification in 3 Stages</vt:lpstr>
      <vt:lpstr>P802.1CF PAR</vt:lpstr>
      <vt:lpstr>P802.1CF D1.0 ToC </vt:lpstr>
      <vt:lpstr>Concepts</vt:lpstr>
      <vt:lpstr>Network Reference Model design</vt:lpstr>
      <vt:lpstr>Network Reference Model basics</vt:lpstr>
      <vt:lpstr>IEEE 802 Access Network Reference Model</vt:lpstr>
      <vt:lpstr>Functional Decomposition and Design The life-cycle of an IEEE 802 session </vt:lpstr>
      <vt:lpstr>P802.1CF supports TSN Mapping of TSN to P802.1CF NRM</vt:lpstr>
      <vt:lpstr>Network softwarization Building networks through software</vt:lpstr>
      <vt:lpstr>Realization of virtualized access network</vt:lpstr>
      <vt:lpstr>Deployment Cases</vt:lpstr>
      <vt:lpstr>The long lasting life of IoT devices</vt:lpstr>
      <vt:lpstr>Protecting sensitive things in a hostile environment</vt:lpstr>
      <vt:lpstr>Virtualized Wi-Fi access networks</vt:lpstr>
      <vt:lpstr>Wi-Fi access network virtualization</vt:lpstr>
      <vt:lpstr>Conclusion</vt:lpstr>
      <vt:lpstr>Status of P802.1CF</vt:lpstr>
    </vt:vector>
  </TitlesOfParts>
  <Company>Nokia Siemens Networks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241</cp:revision>
  <cp:lastPrinted>1998-02-10T13:28:06Z</cp:lastPrinted>
  <dcterms:created xsi:type="dcterms:W3CDTF">2013-03-11T14:14:17Z</dcterms:created>
  <dcterms:modified xsi:type="dcterms:W3CDTF">2018-03-09T14:19:26Z</dcterms:modified>
</cp:coreProperties>
</file>