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4" r:id="rId2"/>
    <p:sldId id="262" r:id="rId3"/>
    <p:sldId id="313" r:id="rId4"/>
    <p:sldId id="315" r:id="rId5"/>
    <p:sldId id="316" r:id="rId6"/>
    <p:sldId id="314" r:id="rId7"/>
    <p:sldId id="317" r:id="rId8"/>
    <p:sldId id="318" r:id="rId9"/>
    <p:sldId id="26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781" autoAdjust="0"/>
    <p:restoredTop sz="93165" autoAdjust="0"/>
  </p:normalViewPr>
  <p:slideViewPr>
    <p:cSldViewPr>
      <p:cViewPr>
        <p:scale>
          <a:sx n="75" d="100"/>
          <a:sy n="75" d="100"/>
        </p:scale>
        <p:origin x="-644"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normAutofit/>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normAutofit/>
          </a:bodyPr>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699729" y="76200"/>
            <a:ext cx="2215671" cy="307777"/>
          </a:xfrm>
          <a:prstGeom prst="rect">
            <a:avLst/>
          </a:prstGeom>
        </p:spPr>
        <p:txBody>
          <a:bodyPr wrap="none">
            <a:spAutoFit/>
          </a:bodyPr>
          <a:lstStyle/>
          <a:p>
            <a:pPr algn="r"/>
            <a:r>
              <a:rPr lang="en-US" sz="1400" b="1" dirty="0" smtClean="0"/>
              <a:t>omniran-18-0023-00-CF00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937286863"/>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2056015"/>
                <a:gridCol w="1726770"/>
                <a:gridCol w="2238401"/>
              </a:tblGrid>
              <a:tr h="399499">
                <a:tc gridSpan="4">
                  <a:txBody>
                    <a:bodyPr/>
                    <a:lstStyle/>
                    <a:p>
                      <a:pPr algn="ctr"/>
                      <a:r>
                        <a:rPr lang="en-US" sz="2000" kern="1200" baseline="0" dirty="0" smtClean="0">
                          <a:solidFill>
                            <a:schemeClr val="tx2"/>
                          </a:solidFill>
                          <a:latin typeface="+mj-lt"/>
                          <a:ea typeface="+mn-ea"/>
                          <a:cs typeface="+mn-cs"/>
                        </a:rPr>
                        <a:t>Proposal to Amend the Configuration and Maintenance Model</a:t>
                      </a:r>
                      <a:endParaRPr lang="en-US" sz="2000" kern="1200" baseline="0" dirty="0">
                        <a:solidFill>
                          <a:schemeClr val="tx2"/>
                        </a:solidFill>
                        <a:latin typeface="+mj-lt"/>
                        <a:ea typeface="+mn-ea"/>
                        <a:cs typeface="+mn-cs"/>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[2018-03-05]</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spcAft>
                          <a:spcPts val="0"/>
                        </a:spcAft>
                      </a:pPr>
                      <a:r>
                        <a:rPr lang="en-US" sz="1100" kern="1200" dirty="0" smtClean="0">
                          <a:solidFill>
                            <a:srgbClr val="000000"/>
                          </a:solidFill>
                          <a:effectLst/>
                          <a:latin typeface="Times New Roman"/>
                          <a:ea typeface="MS Mincho"/>
                          <a:cs typeface="Times New Roman"/>
                        </a:rPr>
                        <a:t>Hao Wang</a:t>
                      </a:r>
                      <a:endParaRPr lang="zh-CN" sz="1100" kern="1200" dirty="0">
                        <a:solidFill>
                          <a:srgbClr val="000000"/>
                        </a:solidFill>
                        <a:effectLst/>
                        <a:latin typeface="Times New Roman"/>
                        <a:ea typeface="MS Mincho"/>
                        <a:cs typeface="Times New Roman"/>
                      </a:endParaRPr>
                    </a:p>
                  </a:txBody>
                  <a:tcPr marL="68580" marR="68580"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r>
                        <a:rPr lang="en-US" sz="1100" kern="1200" dirty="0">
                          <a:solidFill>
                            <a:srgbClr val="000000"/>
                          </a:solidFill>
                          <a:effectLst/>
                          <a:latin typeface="Times New Roman"/>
                          <a:ea typeface="MS Mincho"/>
                          <a:cs typeface="Times New Roman"/>
                        </a:rPr>
                        <a:t>Fujitsu R&amp;D Center</a:t>
                      </a: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r>
                        <a:rPr lang="en-US" sz="1100" kern="1200" dirty="0">
                          <a:solidFill>
                            <a:srgbClr val="000000"/>
                          </a:solidFill>
                          <a:effectLst/>
                          <a:latin typeface="Times New Roman"/>
                          <a:ea typeface="MS Mincho"/>
                          <a:cs typeface="Times New Roman"/>
                        </a:rPr>
                        <a:t>+</a:t>
                      </a:r>
                      <a:r>
                        <a:rPr lang="en-US" sz="1100" kern="1200" dirty="0" smtClean="0">
                          <a:solidFill>
                            <a:srgbClr val="000000"/>
                          </a:solidFill>
                          <a:effectLst/>
                          <a:latin typeface="Times New Roman"/>
                          <a:ea typeface="MS Mincho"/>
                          <a:cs typeface="Times New Roman"/>
                        </a:rPr>
                        <a:t>86-10-59691000</a:t>
                      </a: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r>
                        <a:rPr lang="en-US" sz="1100" kern="1200" dirty="0" err="1">
                          <a:solidFill>
                            <a:srgbClr val="000000"/>
                          </a:solidFill>
                          <a:effectLst/>
                          <a:latin typeface="Times New Roman"/>
                          <a:ea typeface="MS Mincho"/>
                          <a:cs typeface="Times New Roman"/>
                        </a:rPr>
                        <a:t>wangh@cn.fujitsu.com</a:t>
                      </a: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spcAft>
                          <a:spcPts val="0"/>
                        </a:spcAft>
                      </a:pPr>
                      <a:endParaRPr lang="en-US" sz="1100" kern="1200" dirty="0">
                        <a:solidFill>
                          <a:srgbClr val="000000"/>
                        </a:solidFill>
                        <a:effectLst/>
                        <a:latin typeface="Times New Roman"/>
                        <a:ea typeface="MS Mincho"/>
                        <a:cs typeface="Times New Roman"/>
                      </a:endParaRP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alt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alt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zh-CN" altLang="zh-CN" sz="1100" kern="1200" dirty="0" smtClean="0">
                        <a:solidFill>
                          <a:srgbClr val="000000"/>
                        </a:solidFill>
                        <a:effectLst/>
                        <a:latin typeface="Times New Roman"/>
                        <a:ea typeface="MS Mincho"/>
                        <a:cs typeface="Times New Roman"/>
                      </a:endParaRP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spcAft>
                          <a:spcPts val="0"/>
                        </a:spcAft>
                      </a:pPr>
                      <a:endParaRPr lang="zh-CN" sz="1100" kern="1200" dirty="0">
                        <a:solidFill>
                          <a:srgbClr val="000000"/>
                        </a:solidFill>
                        <a:effectLst/>
                        <a:latin typeface="Times New Roman"/>
                        <a:ea typeface="MS Mincho"/>
                        <a:cs typeface="Times New Roman"/>
                      </a:endParaRPr>
                    </a:p>
                  </a:txBody>
                  <a:tcPr marL="68580" marR="68580"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802.1 OmniRAN TG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019128"/>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altLang="zh-CN" sz="1600" dirty="0" smtClean="0">
                <a:latin typeface="+mn-lt"/>
              </a:rPr>
              <a:t>This presentation grouped the comments from the initial WG ballot related to the attributes and information model in D1.0, and proposed a rough resolution to initiate discussions in the TG</a:t>
            </a:r>
            <a:r>
              <a:rPr lang="fr-FR" altLang="zh-CN" sz="1600" dirty="0" smtClean="0">
                <a:latin typeface="+mn-lt"/>
              </a:rPr>
              <a:t>.</a:t>
            </a:r>
            <a:endParaRPr lang="en-US" altLang="zh-CN" sz="1600" dirty="0" smtClean="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kern="1200" dirty="0" smtClean="0"/>
              <a:t>Proposal to Amend </a:t>
            </a:r>
            <a:r>
              <a:rPr lang="en-US" kern="1200" dirty="0"/>
              <a:t>the Configuration and Maintenance Model</a:t>
            </a:r>
          </a:p>
        </p:txBody>
      </p:sp>
      <p:sp>
        <p:nvSpPr>
          <p:cNvPr id="3" name="Subtitle 2"/>
          <p:cNvSpPr>
            <a:spLocks noGrp="1"/>
          </p:cNvSpPr>
          <p:nvPr>
            <p:ph type="subTitle" idx="1"/>
          </p:nvPr>
        </p:nvSpPr>
        <p:spPr/>
        <p:txBody>
          <a:bodyPr/>
          <a:lstStyle/>
          <a:p>
            <a:r>
              <a:rPr lang="en-US" altLang="zh-CN" dirty="0" smtClean="0"/>
              <a:t>2018-03-05</a:t>
            </a:r>
            <a:endParaRPr lang="en-US" altLang="zh-CN" dirty="0"/>
          </a:p>
          <a:p>
            <a:r>
              <a:rPr lang="en-US" altLang="zh-CN" dirty="0" err="1"/>
              <a:t>Hao</a:t>
            </a:r>
            <a:r>
              <a:rPr lang="en-US" altLang="zh-CN" dirty="0"/>
              <a:t> Wang</a:t>
            </a:r>
          </a:p>
          <a:p>
            <a:r>
              <a:rPr lang="en-US" altLang="zh-CN" dirty="0"/>
              <a:t>Fujitsu R&amp;D Center</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Collected on the Subject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2920346"/>
              </p:ext>
            </p:extLst>
          </p:nvPr>
        </p:nvGraphicFramePr>
        <p:xfrm>
          <a:off x="287781" y="1473563"/>
          <a:ext cx="8604699" cy="2580410"/>
        </p:xfrm>
        <a:graphic>
          <a:graphicData uri="http://schemas.openxmlformats.org/drawingml/2006/table">
            <a:tbl>
              <a:tblPr>
                <a:tableStyleId>{5C22544A-7EE6-4342-B048-85BDC9FD1C3A}</a:tableStyleId>
              </a:tblPr>
              <a:tblGrid>
                <a:gridCol w="369981"/>
                <a:gridCol w="528544"/>
                <a:gridCol w="338269"/>
                <a:gridCol w="380553"/>
                <a:gridCol w="274843"/>
                <a:gridCol w="2103605"/>
                <a:gridCol w="2135319"/>
                <a:gridCol w="274843"/>
                <a:gridCol w="465119"/>
                <a:gridCol w="1226221"/>
                <a:gridCol w="507402"/>
              </a:tblGrid>
              <a:tr h="401836">
                <a:tc>
                  <a:txBody>
                    <a:bodyPr/>
                    <a:lstStyle/>
                    <a:p>
                      <a:pPr algn="ctr" fontAlgn="t"/>
                      <a:r>
                        <a:rPr lang="en-US" sz="800" u="none" strike="noStrike" dirty="0">
                          <a:effectLst/>
                        </a:rPr>
                        <a:t>101</a:t>
                      </a:r>
                      <a:endParaRPr lang="en-US" sz="800" b="0" i="0" u="none" strike="noStrike" dirty="0">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109</a:t>
                      </a:r>
                      <a:endParaRPr lang="en-US" sz="800" b="0" i="0" u="none" strike="noStrike">
                        <a:effectLst/>
                        <a:latin typeface="Arial"/>
                      </a:endParaRPr>
                    </a:p>
                  </a:txBody>
                  <a:tcPr marL="4018" marR="4018" marT="4018" marB="0"/>
                </a:tc>
                <a:tc>
                  <a:txBody>
                    <a:bodyPr/>
                    <a:lstStyle/>
                    <a:p>
                      <a:pPr algn="l" fontAlgn="t"/>
                      <a:r>
                        <a:rPr lang="en-US" sz="800" u="none" strike="noStrike">
                          <a:effectLst/>
                        </a:rPr>
                        <a:t>7.7.5</a:t>
                      </a:r>
                      <a:endParaRPr lang="en-US" sz="800" b="0" i="0" u="none" strike="noStrike">
                        <a:effectLst/>
                        <a:latin typeface="Arial"/>
                      </a:endParaRPr>
                    </a:p>
                  </a:txBody>
                  <a:tcPr marL="4018" marR="4018" marT="4018" marB="0"/>
                </a:tc>
                <a:tc>
                  <a:txBody>
                    <a:bodyPr/>
                    <a:lstStyle/>
                    <a:p>
                      <a:pPr algn="l" fontAlgn="t"/>
                      <a:r>
                        <a:rPr lang="en-US" sz="800" u="none" strike="noStrike">
                          <a:effectLst/>
                        </a:rPr>
                        <a:t>3049</a:t>
                      </a:r>
                      <a:endParaRPr lang="en-US" sz="800" b="0" i="0" u="none" strike="noStrike">
                        <a:effectLst/>
                        <a:latin typeface="Arial"/>
                      </a:endParaRPr>
                    </a:p>
                  </a:txBody>
                  <a:tcPr marL="4018" marR="4018" marT="4018" marB="0"/>
                </a:tc>
                <a:tc>
                  <a:txBody>
                    <a:bodyPr/>
                    <a:lstStyle/>
                    <a:p>
                      <a:pPr algn="l" fontAlgn="t"/>
                      <a:r>
                        <a:rPr lang="en-US" sz="800" u="none" strike="noStrike">
                          <a:effectLst/>
                        </a:rPr>
                        <a:t>The accounting and monitoring-specific attributes only list usage related attributes, but only few performance related attributes as detailed in section 7.7.8</a:t>
                      </a:r>
                      <a:endParaRPr lang="en-US" sz="800" b="0" i="0" u="none" strike="noStrike">
                        <a:effectLst/>
                        <a:latin typeface="Arial"/>
                      </a:endParaRPr>
                    </a:p>
                  </a:txBody>
                  <a:tcPr marL="4018" marR="4018" marT="4018" marB="0"/>
                </a:tc>
                <a:tc>
                  <a:txBody>
                    <a:bodyPr/>
                    <a:lstStyle/>
                    <a:p>
                      <a:pPr algn="l" fontAlgn="t"/>
                      <a:r>
                        <a:rPr lang="en-US" sz="800" u="none" strike="noStrike">
                          <a:effectLst/>
                        </a:rPr>
                        <a:t>Enhance chapter 7.7.5 with performance related attributes as shown for the various technologies in section 7.7.8</a:t>
                      </a:r>
                      <a:endParaRPr lang="en-US" sz="800" b="0" i="0" u="none" strike="noStrike">
                        <a:effectLst/>
                        <a:latin typeface="Arial"/>
                      </a:endParaRPr>
                    </a:p>
                  </a:txBody>
                  <a:tcPr marL="4018" marR="4018" marT="4018" marB="0"/>
                </a:tc>
                <a:tc>
                  <a:txBody>
                    <a:bodyPr/>
                    <a:lstStyle/>
                    <a:p>
                      <a:pPr algn="l" fontAlgn="t"/>
                      <a:r>
                        <a:rPr lang="en-US" sz="800" u="none" strike="noStrike">
                          <a:effectLst/>
                        </a:rPr>
                        <a:t>Yes</a:t>
                      </a:r>
                      <a:endParaRPr lang="en-US" sz="800" b="0" i="0" u="none" strike="noStrike">
                        <a:effectLst/>
                        <a:latin typeface="Arial"/>
                      </a:endParaRPr>
                    </a:p>
                  </a:txBody>
                  <a:tcPr marL="4018" marR="4018" marT="4018" marB="0"/>
                </a:tc>
                <a:tc>
                  <a:txBody>
                    <a:bodyPr/>
                    <a:lstStyle/>
                    <a:p>
                      <a:pPr algn="l" fontAlgn="t"/>
                      <a:r>
                        <a:rPr lang="en-US" sz="800" u="none" strike="noStrike">
                          <a:effectLst/>
                        </a:rPr>
                        <a:t>Max R.</a:t>
                      </a:r>
                      <a:endParaRPr lang="en-US" sz="800" b="0" i="0" u="none" strike="noStrike">
                        <a:effectLst/>
                        <a:latin typeface="Arial"/>
                      </a:endParaRPr>
                    </a:p>
                  </a:txBody>
                  <a:tcPr marL="4018" marR="4018" marT="4018" marB="0"/>
                </a:tc>
                <a:tc>
                  <a:txBody>
                    <a:bodyPr/>
                    <a:lstStyle/>
                    <a:p>
                      <a:pPr algn="l" fontAlgn="t"/>
                      <a:r>
                        <a:rPr lang="en-US" sz="800" u="none" strike="noStrike">
                          <a:effectLst/>
                        </a:rPr>
                        <a:t>for further discussion, depends on the conclusion on section 8.1.2</a:t>
                      </a:r>
                      <a:endParaRPr lang="en-US" sz="800" b="0" i="0" u="none" strike="noStrike">
                        <a:effectLst/>
                        <a:latin typeface="Arial"/>
                      </a:endParaRPr>
                    </a:p>
                  </a:txBody>
                  <a:tcPr marL="4018" marR="4018" marT="4018" marB="0"/>
                </a:tc>
                <a:tc>
                  <a:txBody>
                    <a:bodyPr/>
                    <a:lstStyle/>
                    <a:p>
                      <a:pPr algn="l" fontAlgn="t"/>
                      <a:r>
                        <a:rPr lang="en-US" sz="800" u="none" strike="noStrike">
                          <a:effectLst/>
                        </a:rPr>
                        <a:t>Open</a:t>
                      </a:r>
                      <a:endParaRPr lang="en-US" sz="800" b="0" i="0" u="none" strike="noStrike">
                        <a:effectLst/>
                        <a:latin typeface="Arial"/>
                      </a:endParaRPr>
                    </a:p>
                  </a:txBody>
                  <a:tcPr marL="4018" marR="4018" marT="4018" marB="0"/>
                </a:tc>
              </a:tr>
              <a:tr h="401836">
                <a:tc>
                  <a:txBody>
                    <a:bodyPr/>
                    <a:lstStyle/>
                    <a:p>
                      <a:pPr algn="ctr" fontAlgn="t"/>
                      <a:r>
                        <a:rPr lang="en-US" sz="800" u="none" strike="noStrike">
                          <a:effectLst/>
                        </a:rPr>
                        <a:t>103</a:t>
                      </a:r>
                      <a:endParaRPr lang="en-US" sz="800" b="0" i="0" u="none" strike="noStrike">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123</a:t>
                      </a:r>
                      <a:endParaRPr lang="en-US" sz="800" b="0" i="0" u="none" strike="noStrike">
                        <a:effectLst/>
                        <a:latin typeface="Arial"/>
                      </a:endParaRPr>
                    </a:p>
                  </a:txBody>
                  <a:tcPr marL="4018" marR="4018" marT="4018" marB="0"/>
                </a:tc>
                <a:tc>
                  <a:txBody>
                    <a:bodyPr/>
                    <a:lstStyle/>
                    <a:p>
                      <a:pPr algn="l" fontAlgn="t"/>
                      <a:r>
                        <a:rPr lang="en-US" sz="800" u="none" strike="noStrike">
                          <a:effectLst/>
                        </a:rPr>
                        <a:t>7.8.5</a:t>
                      </a:r>
                      <a:endParaRPr lang="en-US" sz="800" b="0" i="0" u="none" strike="noStrike">
                        <a:effectLst/>
                        <a:latin typeface="Arial"/>
                      </a:endParaRPr>
                    </a:p>
                  </a:txBody>
                  <a:tcPr marL="4018" marR="4018" marT="4018" marB="0"/>
                </a:tc>
                <a:tc>
                  <a:txBody>
                    <a:bodyPr/>
                    <a:lstStyle/>
                    <a:p>
                      <a:pPr algn="l" fontAlgn="t"/>
                      <a:r>
                        <a:rPr lang="en-US" sz="800" u="none" strike="noStrike">
                          <a:effectLst/>
                        </a:rPr>
                        <a:t>3364</a:t>
                      </a:r>
                      <a:endParaRPr lang="en-US" sz="800" b="0" i="0" u="none" strike="noStrike">
                        <a:effectLst/>
                        <a:latin typeface="Arial"/>
                      </a:endParaRPr>
                    </a:p>
                  </a:txBody>
                  <a:tcPr marL="4018" marR="4018" marT="4018" marB="0"/>
                </a:tc>
                <a:tc>
                  <a:txBody>
                    <a:bodyPr/>
                    <a:lstStyle/>
                    <a:p>
                      <a:pPr algn="l" fontAlgn="t"/>
                      <a:r>
                        <a:rPr lang="en-US" sz="800" u="none" strike="noStrike">
                          <a:effectLst/>
                        </a:rPr>
                        <a:t>FDM-specific attributes only roughly specified without taking attributes into account listed in 7.8.8, and without proper notation of number of occurency.</a:t>
                      </a:r>
                      <a:endParaRPr lang="en-US" sz="800" b="0" i="0" u="none" strike="noStrike">
                        <a:effectLst/>
                        <a:latin typeface="Arial"/>
                      </a:endParaRPr>
                    </a:p>
                  </a:txBody>
                  <a:tcPr marL="4018" marR="4018" marT="4018" marB="0"/>
                </a:tc>
                <a:tc>
                  <a:txBody>
                    <a:bodyPr/>
                    <a:lstStyle/>
                    <a:p>
                      <a:pPr algn="l" fontAlgn="t"/>
                      <a:r>
                        <a:rPr lang="en-US" sz="800" u="none" strike="noStrike">
                          <a:effectLst/>
                        </a:rPr>
                        <a:t>Extend list of FDM-specific attributes to reflect attributes shown in section 7.8.8 with proper denotation of number of occurences.</a:t>
                      </a:r>
                      <a:endParaRPr lang="en-US" sz="800" b="0" i="0" u="none" strike="noStrike">
                        <a:effectLst/>
                        <a:latin typeface="Arial"/>
                      </a:endParaRPr>
                    </a:p>
                  </a:txBody>
                  <a:tcPr marL="4018" marR="4018" marT="4018" marB="0"/>
                </a:tc>
                <a:tc>
                  <a:txBody>
                    <a:bodyPr/>
                    <a:lstStyle/>
                    <a:p>
                      <a:pPr algn="l" fontAlgn="t"/>
                      <a:r>
                        <a:rPr lang="en-US" sz="800" u="none" strike="noStrike">
                          <a:effectLst/>
                        </a:rPr>
                        <a:t>Yes</a:t>
                      </a:r>
                      <a:endParaRPr lang="en-US" sz="800" b="0" i="0" u="none" strike="noStrike">
                        <a:effectLst/>
                        <a:latin typeface="Arial"/>
                      </a:endParaRPr>
                    </a:p>
                  </a:txBody>
                  <a:tcPr marL="4018" marR="4018" marT="4018" marB="0"/>
                </a:tc>
                <a:tc>
                  <a:txBody>
                    <a:bodyPr/>
                    <a:lstStyle/>
                    <a:p>
                      <a:pPr algn="l" fontAlgn="t"/>
                      <a:r>
                        <a:rPr lang="en-US" sz="800" u="none" strike="noStrike">
                          <a:effectLst/>
                        </a:rPr>
                        <a:t>Max R.</a:t>
                      </a:r>
                      <a:endParaRPr lang="en-US" sz="800" b="0" i="0" u="none" strike="noStrike">
                        <a:effectLst/>
                        <a:latin typeface="Arial"/>
                      </a:endParaRPr>
                    </a:p>
                  </a:txBody>
                  <a:tcPr marL="4018" marR="4018" marT="4018" marB="0"/>
                </a:tc>
                <a:tc>
                  <a:txBody>
                    <a:bodyPr/>
                    <a:lstStyle/>
                    <a:p>
                      <a:pPr algn="l" fontAlgn="t"/>
                      <a:r>
                        <a:rPr lang="en-US" sz="800" u="none" strike="noStrike">
                          <a:effectLst/>
                        </a:rPr>
                        <a:t>Dublicate of #36</a:t>
                      </a:r>
                      <a:endParaRPr lang="en-US" sz="800" b="0" i="0" u="none" strike="noStrike">
                        <a:effectLst/>
                        <a:latin typeface="Arial"/>
                      </a:endParaRPr>
                    </a:p>
                  </a:txBody>
                  <a:tcPr marL="4018" marR="4018" marT="4018" marB="0"/>
                </a:tc>
                <a:tc>
                  <a:txBody>
                    <a:bodyPr/>
                    <a:lstStyle/>
                    <a:p>
                      <a:pPr algn="l" fontAlgn="t"/>
                      <a:r>
                        <a:rPr lang="en-US" sz="800" u="none" strike="noStrike">
                          <a:effectLst/>
                        </a:rPr>
                        <a:t>Open</a:t>
                      </a:r>
                      <a:endParaRPr lang="en-US" sz="800" b="0" i="0" u="none" strike="noStrike">
                        <a:effectLst/>
                        <a:latin typeface="Arial"/>
                      </a:endParaRPr>
                    </a:p>
                  </a:txBody>
                  <a:tcPr marL="4018" marR="4018" marT="4018" marB="0"/>
                </a:tc>
              </a:tr>
              <a:tr h="200918">
                <a:tc>
                  <a:txBody>
                    <a:bodyPr/>
                    <a:lstStyle/>
                    <a:p>
                      <a:pPr algn="ctr" fontAlgn="t"/>
                      <a:r>
                        <a:rPr lang="en-US" sz="800" u="none" strike="noStrike">
                          <a:effectLst/>
                        </a:rPr>
                        <a:t>36</a:t>
                      </a:r>
                      <a:endParaRPr lang="en-US" sz="800" b="0" i="0" u="none" strike="noStrike">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123</a:t>
                      </a:r>
                      <a:endParaRPr lang="en-US" sz="800" b="0" i="0" u="none" strike="noStrike">
                        <a:effectLst/>
                        <a:latin typeface="Arial"/>
                      </a:endParaRPr>
                    </a:p>
                  </a:txBody>
                  <a:tcPr marL="4018" marR="4018" marT="4018" marB="0"/>
                </a:tc>
                <a:tc>
                  <a:txBody>
                    <a:bodyPr/>
                    <a:lstStyle/>
                    <a:p>
                      <a:pPr algn="l" fontAlgn="t"/>
                      <a:r>
                        <a:rPr lang="en-US" sz="800" u="none" strike="noStrike">
                          <a:effectLst/>
                        </a:rPr>
                        <a:t>7.8.5</a:t>
                      </a:r>
                      <a:endParaRPr lang="en-US" sz="800" b="0" i="0" u="none" strike="noStrike">
                        <a:effectLst/>
                        <a:latin typeface="Arial"/>
                      </a:endParaRPr>
                    </a:p>
                  </a:txBody>
                  <a:tcPr marL="4018" marR="4018" marT="4018" marB="0"/>
                </a:tc>
                <a:tc>
                  <a:txBody>
                    <a:bodyPr/>
                    <a:lstStyle/>
                    <a:p>
                      <a:pPr algn="l" fontAlgn="t"/>
                      <a:r>
                        <a:rPr lang="en-US" sz="800" u="none" strike="noStrike">
                          <a:effectLst/>
                        </a:rPr>
                        <a:t>3364</a:t>
                      </a:r>
                      <a:endParaRPr lang="en-US" sz="800" b="0" i="0" u="none" strike="noStrike">
                        <a:effectLst/>
                        <a:latin typeface="Arial"/>
                      </a:endParaRPr>
                    </a:p>
                  </a:txBody>
                  <a:tcPr marL="4018" marR="4018" marT="4018" marB="0"/>
                </a:tc>
                <a:tc>
                  <a:txBody>
                    <a:bodyPr/>
                    <a:lstStyle/>
                    <a:p>
                      <a:pPr algn="l" fontAlgn="t"/>
                      <a:r>
                        <a:rPr lang="en-US" sz="800" u="none" strike="noStrike">
                          <a:effectLst/>
                        </a:rPr>
                        <a:t>Descriptions on 7.8.5 are inconsistent with the information model on 8.1.2.9.</a:t>
                      </a:r>
                      <a:endParaRPr lang="en-US" sz="800" b="0" i="0" u="none" strike="noStrike">
                        <a:effectLst/>
                        <a:latin typeface="Arial"/>
                      </a:endParaRPr>
                    </a:p>
                  </a:txBody>
                  <a:tcPr marL="4018" marR="4018" marT="4018" marB="0"/>
                </a:tc>
                <a:tc>
                  <a:txBody>
                    <a:bodyPr/>
                    <a:lstStyle/>
                    <a:p>
                      <a:pPr algn="l" fontAlgn="t"/>
                      <a:r>
                        <a:rPr lang="en-US" sz="800" u="none" strike="noStrike" dirty="0">
                          <a:effectLst/>
                        </a:rPr>
                        <a:t>Change the texts of 7.8.5 accordingly. Will be provided in a separate contribution.</a:t>
                      </a:r>
                      <a:endParaRPr lang="en-US" sz="800" b="0" i="0" u="none" strike="noStrike" dirty="0">
                        <a:effectLst/>
                        <a:latin typeface="Arial"/>
                      </a:endParaRPr>
                    </a:p>
                  </a:txBody>
                  <a:tcPr marL="4018" marR="4018" marT="4018" marB="0"/>
                </a:tc>
                <a:tc>
                  <a:txBody>
                    <a:bodyPr/>
                    <a:lstStyle/>
                    <a:p>
                      <a:pPr algn="l" fontAlgn="t"/>
                      <a:r>
                        <a:rPr lang="en-US" sz="800" u="none" strike="noStrike">
                          <a:effectLst/>
                        </a:rPr>
                        <a:t>No</a:t>
                      </a:r>
                      <a:endParaRPr lang="en-US" sz="800" b="0" i="0" u="none" strike="noStrike">
                        <a:effectLst/>
                        <a:latin typeface="Arial"/>
                      </a:endParaRPr>
                    </a:p>
                  </a:txBody>
                  <a:tcPr marL="4018" marR="4018" marT="4018" marB="0"/>
                </a:tc>
                <a:tc>
                  <a:txBody>
                    <a:bodyPr/>
                    <a:lstStyle/>
                    <a:p>
                      <a:pPr algn="l" fontAlgn="t"/>
                      <a:r>
                        <a:rPr lang="en-US" sz="800" u="none" strike="noStrike">
                          <a:effectLst/>
                        </a:rPr>
                        <a:t>Hao W.</a:t>
                      </a:r>
                      <a:endParaRPr lang="en-US" sz="800" b="0" i="0" u="none" strike="noStrike">
                        <a:effectLst/>
                        <a:latin typeface="Arial"/>
                      </a:endParaRPr>
                    </a:p>
                  </a:txBody>
                  <a:tcPr marL="4018" marR="4018" marT="4018" marB="0"/>
                </a:tc>
                <a:tc>
                  <a:txBody>
                    <a:bodyPr/>
                    <a:lstStyle/>
                    <a:p>
                      <a:pPr algn="l" fontAlgn="t"/>
                      <a:r>
                        <a:rPr lang="en-US" sz="800" u="none" strike="noStrike">
                          <a:effectLst/>
                        </a:rPr>
                        <a:t>Agreed in principle, but requires more input</a:t>
                      </a:r>
                      <a:endParaRPr lang="en-US" sz="800" b="0" i="0" u="none" strike="noStrike">
                        <a:effectLst/>
                        <a:latin typeface="Arial"/>
                      </a:endParaRPr>
                    </a:p>
                  </a:txBody>
                  <a:tcPr marL="4018" marR="4018" marT="4018" marB="0"/>
                </a:tc>
                <a:tc>
                  <a:txBody>
                    <a:bodyPr/>
                    <a:lstStyle/>
                    <a:p>
                      <a:pPr algn="l" fontAlgn="t"/>
                      <a:r>
                        <a:rPr lang="en-US" sz="800" u="none" strike="noStrike">
                          <a:effectLst/>
                        </a:rPr>
                        <a:t>Open</a:t>
                      </a:r>
                      <a:endParaRPr lang="en-US" sz="800" b="0" i="0" u="none" strike="noStrike">
                        <a:effectLst/>
                        <a:latin typeface="Arial"/>
                      </a:endParaRPr>
                    </a:p>
                  </a:txBody>
                  <a:tcPr marL="4018" marR="4018" marT="4018" marB="0"/>
                </a:tc>
              </a:tr>
              <a:tr h="904131">
                <a:tc>
                  <a:txBody>
                    <a:bodyPr/>
                    <a:lstStyle/>
                    <a:p>
                      <a:pPr algn="ctr" fontAlgn="t"/>
                      <a:r>
                        <a:rPr lang="en-US" sz="800" u="none" strike="noStrike">
                          <a:effectLst/>
                        </a:rPr>
                        <a:t>104</a:t>
                      </a:r>
                      <a:endParaRPr lang="en-US" sz="800" b="0" i="0" u="none" strike="noStrike">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134</a:t>
                      </a:r>
                      <a:endParaRPr lang="en-US" sz="800" b="0" i="0" u="none" strike="noStrike">
                        <a:effectLst/>
                        <a:latin typeface="Arial"/>
                      </a:endParaRPr>
                    </a:p>
                  </a:txBody>
                  <a:tcPr marL="4018" marR="4018" marT="4018" marB="0"/>
                </a:tc>
                <a:tc>
                  <a:txBody>
                    <a:bodyPr/>
                    <a:lstStyle/>
                    <a:p>
                      <a:pPr algn="l" fontAlgn="t"/>
                      <a:r>
                        <a:rPr lang="en-US" sz="800" u="none" strike="noStrike">
                          <a:effectLst/>
                        </a:rPr>
                        <a:t>8.1</a:t>
                      </a:r>
                      <a:endParaRPr lang="en-US" sz="800" b="0" i="0" u="none" strike="noStrike">
                        <a:effectLst/>
                        <a:latin typeface="Arial"/>
                      </a:endParaRPr>
                    </a:p>
                  </a:txBody>
                  <a:tcPr marL="4018" marR="4018" marT="4018" marB="0"/>
                </a:tc>
                <a:tc>
                  <a:txBody>
                    <a:bodyPr/>
                    <a:lstStyle/>
                    <a:p>
                      <a:pPr algn="l" fontAlgn="t"/>
                      <a:r>
                        <a:rPr lang="en-US" sz="800" u="none" strike="noStrike">
                          <a:effectLst/>
                        </a:rPr>
                        <a:t>3625</a:t>
                      </a:r>
                      <a:endParaRPr lang="en-US" sz="800" b="0" i="0" u="none" strike="noStrike">
                        <a:effectLst/>
                        <a:latin typeface="Arial"/>
                      </a:endParaRPr>
                    </a:p>
                  </a:txBody>
                  <a:tcPr marL="4018" marR="4018" marT="4018" marB="0"/>
                </a:tc>
                <a:tc>
                  <a:txBody>
                    <a:bodyPr/>
                    <a:lstStyle/>
                    <a:p>
                      <a:pPr algn="l" fontAlgn="t"/>
                      <a:r>
                        <a:rPr lang="en-US" sz="800" u="none" strike="noStrike">
                          <a:effectLst/>
                        </a:rPr>
                        <a:t>Information model is devided between service model and configuration and maintenance model. Combination of configuration and maintenance model creates overly complex structure and leads to less useful results.</a:t>
                      </a:r>
                      <a:endParaRPr lang="en-US" sz="800" b="0" i="0" u="none" strike="noStrike">
                        <a:effectLst/>
                        <a:latin typeface="Arial"/>
                      </a:endParaRPr>
                    </a:p>
                  </a:txBody>
                  <a:tcPr marL="4018" marR="4018" marT="4018" marB="0"/>
                </a:tc>
                <a:tc>
                  <a:txBody>
                    <a:bodyPr/>
                    <a:lstStyle/>
                    <a:p>
                      <a:pPr algn="l" fontAlgn="t"/>
                      <a:r>
                        <a:rPr lang="en-US" sz="800" u="none" strike="noStrike" dirty="0">
                          <a:effectLst/>
                        </a:rPr>
                        <a:t>Access network information model should be structured into operation, administration, and maintenance parts. The operational part is already roughly covered by the service information model, but the infrastructure configuration and maintenance model should be separated into an infrastructure configuration model (administration) and a fault diagnostic (maintenance) model.</a:t>
                      </a:r>
                      <a:endParaRPr lang="en-US" sz="800" b="0" i="0" u="none" strike="noStrike" dirty="0">
                        <a:effectLst/>
                        <a:latin typeface="Arial"/>
                      </a:endParaRPr>
                    </a:p>
                  </a:txBody>
                  <a:tcPr marL="4018" marR="4018" marT="4018" marB="0"/>
                </a:tc>
                <a:tc>
                  <a:txBody>
                    <a:bodyPr/>
                    <a:lstStyle/>
                    <a:p>
                      <a:pPr algn="l" fontAlgn="t"/>
                      <a:r>
                        <a:rPr lang="en-US" sz="800" u="none" strike="noStrike">
                          <a:effectLst/>
                        </a:rPr>
                        <a:t>Yes</a:t>
                      </a:r>
                      <a:endParaRPr lang="en-US" sz="800" b="0" i="0" u="none" strike="noStrike">
                        <a:effectLst/>
                        <a:latin typeface="Arial"/>
                      </a:endParaRPr>
                    </a:p>
                  </a:txBody>
                  <a:tcPr marL="4018" marR="4018" marT="4018" marB="0"/>
                </a:tc>
                <a:tc>
                  <a:txBody>
                    <a:bodyPr/>
                    <a:lstStyle/>
                    <a:p>
                      <a:pPr algn="l" fontAlgn="t"/>
                      <a:r>
                        <a:rPr lang="en-US" sz="800" u="none" strike="noStrike">
                          <a:effectLst/>
                        </a:rPr>
                        <a:t>Max R.</a:t>
                      </a:r>
                      <a:endParaRPr lang="en-US" sz="800" b="0" i="0" u="none" strike="noStrike">
                        <a:effectLst/>
                        <a:latin typeface="Arial"/>
                      </a:endParaRPr>
                    </a:p>
                  </a:txBody>
                  <a:tcPr marL="4018" marR="4018" marT="4018" marB="0"/>
                </a:tc>
                <a:tc>
                  <a:txBody>
                    <a:bodyPr/>
                    <a:lstStyle/>
                    <a:p>
                      <a:pPr algn="l" fontAlgn="t"/>
                      <a:r>
                        <a:rPr lang="en-US" sz="800" u="none" strike="noStrike">
                          <a:effectLst/>
                        </a:rPr>
                        <a:t>Agreed in principle, but requires more input</a:t>
                      </a:r>
                      <a:endParaRPr lang="en-US" sz="800" b="0" i="0" u="none" strike="noStrike">
                        <a:effectLst/>
                        <a:latin typeface="Arial"/>
                      </a:endParaRPr>
                    </a:p>
                  </a:txBody>
                  <a:tcPr marL="4018" marR="4018" marT="4018" marB="0"/>
                </a:tc>
                <a:tc>
                  <a:txBody>
                    <a:bodyPr/>
                    <a:lstStyle/>
                    <a:p>
                      <a:pPr algn="l" fontAlgn="t"/>
                      <a:r>
                        <a:rPr lang="en-US" sz="800" u="none" strike="noStrike">
                          <a:effectLst/>
                        </a:rPr>
                        <a:t>Open</a:t>
                      </a:r>
                      <a:endParaRPr lang="en-US" sz="800" b="0" i="0" u="none" strike="noStrike">
                        <a:effectLst/>
                        <a:latin typeface="Arial"/>
                      </a:endParaRPr>
                    </a:p>
                  </a:txBody>
                  <a:tcPr marL="4018" marR="4018" marT="4018" marB="0"/>
                </a:tc>
              </a:tr>
              <a:tr h="200918">
                <a:tc>
                  <a:txBody>
                    <a:bodyPr/>
                    <a:lstStyle/>
                    <a:p>
                      <a:pPr algn="ctr" fontAlgn="t"/>
                      <a:r>
                        <a:rPr lang="en-US" sz="800" u="none" strike="noStrike">
                          <a:effectLst/>
                        </a:rPr>
                        <a:t>37</a:t>
                      </a:r>
                      <a:endParaRPr lang="en-US" sz="800" b="0" i="0" u="none" strike="noStrike">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146</a:t>
                      </a:r>
                      <a:endParaRPr lang="en-US" sz="800" b="0" i="0" u="none" strike="noStrike">
                        <a:effectLst/>
                        <a:latin typeface="Arial"/>
                      </a:endParaRPr>
                    </a:p>
                  </a:txBody>
                  <a:tcPr marL="4018" marR="4018" marT="4018" marB="0"/>
                </a:tc>
                <a:tc>
                  <a:txBody>
                    <a:bodyPr/>
                    <a:lstStyle/>
                    <a:p>
                      <a:pPr algn="l" fontAlgn="t"/>
                      <a:r>
                        <a:rPr lang="en-US" sz="800" u="none" strike="noStrike">
                          <a:effectLst/>
                        </a:rPr>
                        <a:t>8.1.2.8</a:t>
                      </a:r>
                      <a:endParaRPr lang="en-US" sz="800" b="0" i="0" u="none" strike="noStrike">
                        <a:effectLst/>
                        <a:latin typeface="Arial"/>
                      </a:endParaRPr>
                    </a:p>
                  </a:txBody>
                  <a:tcPr marL="4018" marR="4018" marT="4018" marB="0"/>
                </a:tc>
                <a:tc>
                  <a:txBody>
                    <a:bodyPr/>
                    <a:lstStyle/>
                    <a:p>
                      <a:pPr algn="l" fontAlgn="t"/>
                      <a:r>
                        <a:rPr lang="en-US" sz="800" u="none" strike="noStrike">
                          <a:effectLst/>
                        </a:rPr>
                        <a:t>3731</a:t>
                      </a:r>
                      <a:endParaRPr lang="en-US" sz="800" b="0" i="0" u="none" strike="noStrike">
                        <a:effectLst/>
                        <a:latin typeface="Arial"/>
                      </a:endParaRPr>
                    </a:p>
                  </a:txBody>
                  <a:tcPr marL="4018" marR="4018" marT="4018" marB="0"/>
                </a:tc>
                <a:tc>
                  <a:txBody>
                    <a:bodyPr/>
                    <a:lstStyle/>
                    <a:p>
                      <a:pPr algn="l" fontAlgn="t"/>
                      <a:r>
                        <a:rPr lang="en-US" sz="800" u="none" strike="noStrike">
                          <a:effectLst/>
                        </a:rPr>
                        <a:t>Information described in Figure 92 is not consistent with 7.7.5 accounting attributes.</a:t>
                      </a:r>
                      <a:endParaRPr lang="en-US" sz="800" b="0" i="0" u="none" strike="noStrike">
                        <a:effectLst/>
                        <a:latin typeface="Arial"/>
                      </a:endParaRPr>
                    </a:p>
                  </a:txBody>
                  <a:tcPr marL="4018" marR="4018" marT="4018" marB="0"/>
                </a:tc>
                <a:tc>
                  <a:txBody>
                    <a:bodyPr/>
                    <a:lstStyle/>
                    <a:p>
                      <a:pPr algn="l" fontAlgn="t"/>
                      <a:r>
                        <a:rPr lang="en-US" sz="800" u="none" strike="noStrike">
                          <a:effectLst/>
                        </a:rPr>
                        <a:t>Change Figure 85, 92, 94, accordingly. Will be provided in a separate contribution.</a:t>
                      </a:r>
                      <a:endParaRPr lang="en-US" sz="800" b="0" i="0" u="none" strike="noStrike">
                        <a:effectLst/>
                        <a:latin typeface="Arial"/>
                      </a:endParaRPr>
                    </a:p>
                  </a:txBody>
                  <a:tcPr marL="4018" marR="4018" marT="4018" marB="0"/>
                </a:tc>
                <a:tc>
                  <a:txBody>
                    <a:bodyPr/>
                    <a:lstStyle/>
                    <a:p>
                      <a:pPr algn="l" fontAlgn="t"/>
                      <a:r>
                        <a:rPr lang="en-US" sz="800" u="none" strike="noStrike">
                          <a:effectLst/>
                        </a:rPr>
                        <a:t>No</a:t>
                      </a:r>
                      <a:endParaRPr lang="en-US" sz="800" b="0" i="0" u="none" strike="noStrike">
                        <a:effectLst/>
                        <a:latin typeface="Arial"/>
                      </a:endParaRPr>
                    </a:p>
                  </a:txBody>
                  <a:tcPr marL="4018" marR="4018" marT="4018" marB="0"/>
                </a:tc>
                <a:tc>
                  <a:txBody>
                    <a:bodyPr/>
                    <a:lstStyle/>
                    <a:p>
                      <a:pPr algn="l" fontAlgn="t"/>
                      <a:r>
                        <a:rPr lang="en-US" sz="800" u="none" strike="noStrike">
                          <a:effectLst/>
                        </a:rPr>
                        <a:t>Hao W.</a:t>
                      </a:r>
                      <a:endParaRPr lang="en-US" sz="800" b="0" i="0" u="none" strike="noStrike">
                        <a:effectLst/>
                        <a:latin typeface="Arial"/>
                      </a:endParaRPr>
                    </a:p>
                  </a:txBody>
                  <a:tcPr marL="4018" marR="4018" marT="4018" marB="0"/>
                </a:tc>
                <a:tc>
                  <a:txBody>
                    <a:bodyPr/>
                    <a:lstStyle/>
                    <a:p>
                      <a:pPr algn="l" fontAlgn="t"/>
                      <a:r>
                        <a:rPr lang="en-US" sz="800" u="none" strike="noStrike">
                          <a:effectLst/>
                        </a:rPr>
                        <a:t>further input needed</a:t>
                      </a:r>
                      <a:endParaRPr lang="en-US" sz="800" b="0" i="0" u="none" strike="noStrike">
                        <a:effectLst/>
                        <a:latin typeface="Arial"/>
                      </a:endParaRPr>
                    </a:p>
                  </a:txBody>
                  <a:tcPr marL="4018" marR="4018" marT="4018" marB="0"/>
                </a:tc>
                <a:tc>
                  <a:txBody>
                    <a:bodyPr/>
                    <a:lstStyle/>
                    <a:p>
                      <a:pPr algn="l" fontAlgn="t"/>
                      <a:r>
                        <a:rPr lang="en-US" sz="800" u="none" strike="noStrike" dirty="0">
                          <a:effectLst/>
                        </a:rPr>
                        <a:t>Open</a:t>
                      </a:r>
                      <a:endParaRPr lang="en-US" sz="800" b="0" i="0" u="none" strike="noStrike" dirty="0">
                        <a:effectLst/>
                        <a:latin typeface="Arial"/>
                      </a:endParaRPr>
                    </a:p>
                  </a:txBody>
                  <a:tcPr marL="4018" marR="4018" marT="4018" marB="0"/>
                </a:tc>
              </a:tr>
            </a:tbl>
          </a:graphicData>
        </a:graphic>
      </p:graphicFrame>
      <p:sp>
        <p:nvSpPr>
          <p:cNvPr id="8" name="Content Placeholder 2"/>
          <p:cNvSpPr txBox="1">
            <a:spLocks/>
          </p:cNvSpPr>
          <p:nvPr/>
        </p:nvSpPr>
        <p:spPr>
          <a:xfrm>
            <a:off x="457200" y="4221088"/>
            <a:ext cx="8229600" cy="1905075"/>
          </a:xfrm>
          <a:prstGeom prst="rect">
            <a:avLst/>
          </a:prstGeom>
        </p:spPr>
        <p:txBody>
          <a:bodyPr vert="horz">
            <a:normAutofit/>
          </a:bodyPr>
          <a:lstStyle>
            <a:lvl1pPr marL="342900" indent="-342900" algn="l" rtl="0" eaLnBrk="1" fontAlgn="base" hangingPunct="1">
              <a:spcBef>
                <a:spcPct val="20000"/>
              </a:spcBef>
              <a:spcAft>
                <a:spcPct val="0"/>
              </a:spcAft>
              <a:buChar char="•"/>
              <a:defRPr sz="3200">
                <a:solidFill>
                  <a:schemeClr val="tx1"/>
                </a:solidFill>
                <a:latin typeface="Arial" pitchFamily="34" charset="0"/>
                <a:ea typeface="ＭＳ Ｐゴシック" charset="-128"/>
                <a:cs typeface="Arial" pitchFamily="34" charset="0"/>
              </a:defRPr>
            </a:lvl1pPr>
            <a:lvl2pPr marL="742950" indent="-285750" algn="l" rtl="0" eaLnBrk="1" fontAlgn="base" hangingPunct="1">
              <a:spcBef>
                <a:spcPct val="20000"/>
              </a:spcBef>
              <a:spcAft>
                <a:spcPct val="0"/>
              </a:spcAft>
              <a:buChar char="–"/>
              <a:defRPr sz="2800">
                <a:solidFill>
                  <a:schemeClr val="tx1"/>
                </a:solidFill>
                <a:latin typeface="Arial" pitchFamily="34" charset="0"/>
                <a:ea typeface="ＭＳ Ｐゴシック" charset="-128"/>
                <a:cs typeface="Arial" pitchFamily="34" charset="0"/>
              </a:defRPr>
            </a:lvl2pPr>
            <a:lvl3pPr marL="1085850" indent="-228600" algn="l" rtl="0" eaLnBrk="1" fontAlgn="base" hangingPunct="1">
              <a:spcBef>
                <a:spcPct val="20000"/>
              </a:spcBef>
              <a:spcAft>
                <a:spcPct val="0"/>
              </a:spcAft>
              <a:buChar char="•"/>
              <a:defRPr sz="2400">
                <a:solidFill>
                  <a:schemeClr val="tx1"/>
                </a:solidFill>
                <a:latin typeface="Arial" pitchFamily="34" charset="0"/>
                <a:ea typeface="ＭＳ Ｐゴシック" charset="-128"/>
                <a:cs typeface="Arial" pitchFamily="34" charset="0"/>
              </a:defRPr>
            </a:lvl3pPr>
            <a:lvl4pPr marL="1428750" indent="-228600" algn="l" rtl="0" eaLnBrk="1" fontAlgn="base" hangingPunct="1">
              <a:spcBef>
                <a:spcPct val="20000"/>
              </a:spcBef>
              <a:spcAft>
                <a:spcPct val="0"/>
              </a:spcAft>
              <a:buChar char="–"/>
              <a:defRPr sz="2000">
                <a:solidFill>
                  <a:schemeClr val="tx1"/>
                </a:solidFill>
                <a:latin typeface="Arial" pitchFamily="34" charset="0"/>
                <a:ea typeface="ＭＳ Ｐゴシック" charset="-128"/>
                <a:cs typeface="Arial" pitchFamily="34" charset="0"/>
              </a:defRPr>
            </a:lvl4pPr>
            <a:lvl5pPr marL="1771650" indent="-228600" algn="l" rtl="0" eaLnBrk="1" fontAlgn="base" hangingPunct="1">
              <a:spcBef>
                <a:spcPct val="20000"/>
              </a:spcBef>
              <a:spcAft>
                <a:spcPct val="0"/>
              </a:spcAft>
              <a:buChar char="•"/>
              <a:defRPr sz="2000">
                <a:solidFill>
                  <a:schemeClr val="tx1"/>
                </a:solidFill>
                <a:latin typeface="Arial" pitchFamily="34" charset="0"/>
                <a:ea typeface="ＭＳ Ｐゴシック" charset="-128"/>
                <a:cs typeface="Arial" pitchFamily="34" charset="0"/>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a:lstStyle>
          <a:p>
            <a:r>
              <a:rPr lang="en-US" sz="2400" kern="0" dirty="0" smtClean="0"/>
              <a:t>Summary of the comments</a:t>
            </a:r>
          </a:p>
          <a:p>
            <a:pPr lvl="1"/>
            <a:r>
              <a:rPr lang="en-US" sz="1800" kern="0" dirty="0" smtClean="0"/>
              <a:t>Reconsider the structure of the information model of infrastructure configuration and maintenance on clause 8.1.2</a:t>
            </a:r>
          </a:p>
          <a:p>
            <a:pPr lvl="2"/>
            <a:r>
              <a:rPr lang="en-US" sz="1400" kern="0" dirty="0" smtClean="0"/>
              <a:t>Eliminate the duplication, keep both models informational</a:t>
            </a:r>
          </a:p>
          <a:p>
            <a:pPr lvl="1"/>
            <a:r>
              <a:rPr lang="en-US" sz="1800" kern="0" dirty="0" smtClean="0"/>
              <a:t>Line up the attributes in clause 7 to the information model</a:t>
            </a:r>
          </a:p>
          <a:p>
            <a:pPr marL="457200" lvl="1" indent="0">
              <a:buNone/>
            </a:pPr>
            <a:endParaRPr lang="en-US" sz="1800" kern="0" dirty="0"/>
          </a:p>
        </p:txBody>
      </p:sp>
      <p:sp>
        <p:nvSpPr>
          <p:cNvPr id="9" name="Rectangle 8"/>
          <p:cNvSpPr/>
          <p:nvPr/>
        </p:nvSpPr>
        <p:spPr>
          <a:xfrm>
            <a:off x="323528" y="1167079"/>
            <a:ext cx="6120680" cy="261610"/>
          </a:xfrm>
          <a:prstGeom prst="rect">
            <a:avLst/>
          </a:prstGeom>
        </p:spPr>
        <p:txBody>
          <a:bodyPr wrap="square">
            <a:spAutoFit/>
          </a:bodyPr>
          <a:lstStyle/>
          <a:p>
            <a:r>
              <a:rPr lang="en-US" sz="1100" dirty="0">
                <a:latin typeface="+mj-lt"/>
              </a:rPr>
              <a:t>https://mentor.ieee.org/omniran/dcn/18/omniran-18-0006-04-CF00-d1-0-collected-comments.xls</a:t>
            </a:r>
          </a:p>
        </p:txBody>
      </p:sp>
    </p:spTree>
    <p:extLst>
      <p:ext uri="{BB962C8B-B14F-4D97-AF65-F5344CB8AC3E}">
        <p14:creationId xmlns:p14="http://schemas.microsoft.com/office/powerpoint/2010/main" val="65462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1B956A-E48E-4C9A-8CC8-C95E0C0585B7}"/>
              </a:ext>
            </a:extLst>
          </p:cNvPr>
          <p:cNvSpPr>
            <a:spLocks noGrp="1"/>
          </p:cNvSpPr>
          <p:nvPr>
            <p:ph type="title"/>
          </p:nvPr>
        </p:nvSpPr>
        <p:spPr>
          <a:xfrm>
            <a:off x="457200" y="274638"/>
            <a:ext cx="8229600" cy="792162"/>
          </a:xfrm>
        </p:spPr>
        <p:txBody>
          <a:bodyPr/>
          <a:lstStyle/>
          <a:p>
            <a:r>
              <a:rPr lang="en-US" dirty="0"/>
              <a:t>Definitions (Wikipedia) </a:t>
            </a:r>
            <a:r>
              <a:rPr lang="en-US" sz="1600" dirty="0"/>
              <a:t>https://en.wikipedia.org/wiki/Operations,_administration_and_management</a:t>
            </a:r>
          </a:p>
        </p:txBody>
      </p:sp>
      <p:sp>
        <p:nvSpPr>
          <p:cNvPr id="3" name="Content Placeholder 2">
            <a:extLst>
              <a:ext uri="{FF2B5EF4-FFF2-40B4-BE49-F238E27FC236}">
                <a16:creationId xmlns:a16="http://schemas.microsoft.com/office/drawing/2014/main" xmlns="" id="{24E1FA1D-2F41-4AD7-9F7B-09B7203C96FF}"/>
              </a:ext>
            </a:extLst>
          </p:cNvPr>
          <p:cNvSpPr>
            <a:spLocks noGrp="1"/>
          </p:cNvSpPr>
          <p:nvPr>
            <p:ph idx="1"/>
          </p:nvPr>
        </p:nvSpPr>
        <p:spPr>
          <a:xfrm>
            <a:off x="457200" y="1143000"/>
            <a:ext cx="8229600" cy="5410200"/>
          </a:xfrm>
        </p:spPr>
        <p:txBody>
          <a:bodyPr>
            <a:normAutofit lnSpcReduction="10000"/>
          </a:bodyPr>
          <a:lstStyle/>
          <a:p>
            <a:r>
              <a:rPr lang="en-US" sz="1400" b="1" dirty="0"/>
              <a:t>Operations</a:t>
            </a:r>
          </a:p>
          <a:p>
            <a:pPr lvl="1"/>
            <a:r>
              <a:rPr lang="en-US" sz="1200" dirty="0"/>
              <a:t>Basically, these are the procedures you use during normal network operations.</a:t>
            </a:r>
          </a:p>
          <a:p>
            <a:pPr lvl="1"/>
            <a:r>
              <a:rPr lang="en-US" sz="1200" dirty="0"/>
              <a:t>They are day to day organizational procedures: handover, escalation, major issue management, call out, support procedures, regular updates including emails and meetings. In this section group you will find things like: Daily Checklists, On-call and Shift </a:t>
            </a:r>
            <a:r>
              <a:rPr lang="en-US" sz="1200" dirty="0" err="1"/>
              <a:t>rotas</a:t>
            </a:r>
            <a:r>
              <a:rPr lang="en-US" sz="1200" dirty="0"/>
              <a:t>, Call response and ticket opening procedures, Manufacturer documentation like technical specifications and operator handbooks, OOB Procedures</a:t>
            </a:r>
          </a:p>
          <a:p>
            <a:r>
              <a:rPr lang="en-US" sz="1400" b="1" dirty="0"/>
              <a:t>Administration</a:t>
            </a:r>
          </a:p>
          <a:p>
            <a:pPr lvl="1"/>
            <a:r>
              <a:rPr lang="en-US" sz="1200" dirty="0"/>
              <a:t>These are support procedures that are necessary for day-to-day operations - things like common passwords, equipment and tools access, organizational forms and timesheets, meetings minutes and agendas, and customer Service Reports.</a:t>
            </a:r>
          </a:p>
          <a:p>
            <a:pPr lvl="1"/>
            <a:r>
              <a:rPr lang="en-US" sz="1200" dirty="0"/>
              <a:t>This is not necessarily 'network admin', but also 'network operations admin'.</a:t>
            </a:r>
          </a:p>
          <a:p>
            <a:r>
              <a:rPr lang="en-US" sz="1400" b="1" dirty="0"/>
              <a:t>Maintenance</a:t>
            </a:r>
          </a:p>
          <a:p>
            <a:pPr lvl="1"/>
            <a:r>
              <a:rPr lang="en-US" sz="1200" dirty="0"/>
              <a:t>Tasks that if not done will affect service or system operation, but are not necessarily as a result of a failure. Configuration and hardware changes that are a response of system deterioration. These involve scheduling provider maintenance, standard network equipment configuration changes as a result of policy or design, routine equipment checks, hardware changes and software/firmware upgrades. Maintenance tasks can also involve the removal of administrative privileges as a security policy.</a:t>
            </a:r>
          </a:p>
          <a:p>
            <a:r>
              <a:rPr lang="en-US" sz="1400" b="1" dirty="0"/>
              <a:t>Provisioning</a:t>
            </a:r>
          </a:p>
          <a:p>
            <a:pPr lvl="1"/>
            <a:r>
              <a:rPr lang="en-US" sz="1200" dirty="0"/>
              <a:t>Introducing a new service, creating new circuits and setting up new equipment, installing new hardware. Provisioning processes will normally include 'how to' guides and checklists that need to be strictly adhered to and signed off. They can also involve integration and commissioning process which will involve sign-off to other parts of the business life cycle.</a:t>
            </a:r>
          </a:p>
          <a:p>
            <a:r>
              <a:rPr lang="en-US" sz="1400" b="1" dirty="0"/>
              <a:t>Troubleshooting</a:t>
            </a:r>
          </a:p>
          <a:p>
            <a:pPr lvl="1"/>
            <a:r>
              <a:rPr lang="en-US" sz="1200" dirty="0"/>
              <a:t>Troubleshooting is carried out as a result of a fault or failure, may result in maintenance procedures, or emergency workarounds until such time as a maintenance procedure can be carried out. Troubleshooting procedures will involve knowledge databases, guides and process to cover the role of network operations engineers from initial diagnostics to advanced troubleshooting. This stage often involves problem simulation, and is the traditional interface to design.</a:t>
            </a:r>
          </a:p>
        </p:txBody>
      </p:sp>
      <p:sp>
        <p:nvSpPr>
          <p:cNvPr id="4" name="TextBox 3"/>
          <p:cNvSpPr txBox="1"/>
          <p:nvPr/>
        </p:nvSpPr>
        <p:spPr>
          <a:xfrm>
            <a:off x="107504" y="55657"/>
            <a:ext cx="5544616" cy="276999"/>
          </a:xfrm>
          <a:prstGeom prst="rect">
            <a:avLst/>
          </a:prstGeom>
          <a:solidFill>
            <a:srgbClr val="FF0000"/>
          </a:solidFill>
        </p:spPr>
        <p:txBody>
          <a:bodyPr wrap="square" rtlCol="0">
            <a:spAutoFit/>
          </a:bodyPr>
          <a:lstStyle/>
          <a:p>
            <a:r>
              <a:rPr lang="en-US" dirty="0" smtClean="0"/>
              <a:t>Copy from omniran-17-0080-00-CF00-information-modeling-for-network-operation</a:t>
            </a:r>
            <a:endParaRPr lang="en-US" dirty="0"/>
          </a:p>
        </p:txBody>
      </p:sp>
    </p:spTree>
    <p:extLst>
      <p:ext uri="{BB962C8B-B14F-4D97-AF65-F5344CB8AC3E}">
        <p14:creationId xmlns:p14="http://schemas.microsoft.com/office/powerpoint/2010/main" val="1273123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7DC6F4-6636-42F5-B9FE-9ED009B6E5BE}"/>
              </a:ext>
            </a:extLst>
          </p:cNvPr>
          <p:cNvSpPr>
            <a:spLocks noGrp="1"/>
          </p:cNvSpPr>
          <p:nvPr>
            <p:ph type="title"/>
          </p:nvPr>
        </p:nvSpPr>
        <p:spPr/>
        <p:txBody>
          <a:bodyPr/>
          <a:lstStyle/>
          <a:p>
            <a:r>
              <a:rPr lang="en-US" dirty="0"/>
              <a:t>Mapping of 802.1CF to OAMPT</a:t>
            </a:r>
          </a:p>
        </p:txBody>
      </p:sp>
      <p:sp>
        <p:nvSpPr>
          <p:cNvPr id="3" name="Content Placeholder 2">
            <a:extLst>
              <a:ext uri="{FF2B5EF4-FFF2-40B4-BE49-F238E27FC236}">
                <a16:creationId xmlns="" xmlns:a16="http://schemas.microsoft.com/office/drawing/2014/main" id="{30B00D35-2AD1-44A4-9940-6DC329A21F7E}"/>
              </a:ext>
            </a:extLst>
          </p:cNvPr>
          <p:cNvSpPr>
            <a:spLocks noGrp="1"/>
          </p:cNvSpPr>
          <p:nvPr>
            <p:ph idx="1"/>
          </p:nvPr>
        </p:nvSpPr>
        <p:spPr>
          <a:xfrm>
            <a:off x="457200" y="1600200"/>
            <a:ext cx="8229600" cy="4525963"/>
          </a:xfrm>
        </p:spPr>
        <p:txBody>
          <a:bodyPr>
            <a:normAutofit fontScale="62500" lnSpcReduction="20000"/>
          </a:bodyPr>
          <a:lstStyle/>
          <a:p>
            <a:r>
              <a:rPr lang="en-US" dirty="0"/>
              <a:t>Operations</a:t>
            </a:r>
          </a:p>
          <a:p>
            <a:pPr lvl="2"/>
            <a:r>
              <a:rPr lang="en-US" dirty="0"/>
              <a:t>Procedures used to control normal network operation</a:t>
            </a:r>
          </a:p>
          <a:p>
            <a:pPr lvl="1"/>
            <a:r>
              <a:rPr lang="en-US" dirty="0">
                <a:solidFill>
                  <a:schemeClr val="tx2"/>
                </a:solidFill>
              </a:rPr>
              <a:t>Sections 7.2 – 7.7 of Functional decomposition and design</a:t>
            </a:r>
          </a:p>
          <a:p>
            <a:r>
              <a:rPr lang="en-US" dirty="0"/>
              <a:t>Administration</a:t>
            </a:r>
          </a:p>
          <a:p>
            <a:pPr lvl="2"/>
            <a:r>
              <a:rPr lang="en-US" dirty="0"/>
              <a:t>Support procedures accompanying normal network operation</a:t>
            </a:r>
          </a:p>
          <a:p>
            <a:pPr lvl="1"/>
            <a:r>
              <a:rPr lang="en-US" dirty="0">
                <a:solidFill>
                  <a:schemeClr val="tx2"/>
                </a:solidFill>
              </a:rPr>
              <a:t>Section 6.6 Operational roles, and Section 7.1 Access network setup</a:t>
            </a:r>
          </a:p>
          <a:p>
            <a:r>
              <a:rPr lang="en-US" dirty="0"/>
              <a:t>Maintenance</a:t>
            </a:r>
          </a:p>
          <a:p>
            <a:pPr lvl="2"/>
            <a:r>
              <a:rPr lang="en-US" dirty="0"/>
              <a:t>Re-adjustments of system operation due to failures and regular needs</a:t>
            </a:r>
          </a:p>
          <a:p>
            <a:pPr lvl="1"/>
            <a:r>
              <a:rPr lang="en-US" dirty="0">
                <a:solidFill>
                  <a:schemeClr val="tx2"/>
                </a:solidFill>
              </a:rPr>
              <a:t>Section 6.3 – 6.5 NRM, Section 7.1 Access network setup, and Section 7.8 Fault diagnostics and maintenance</a:t>
            </a:r>
          </a:p>
          <a:p>
            <a:r>
              <a:rPr lang="en-US" dirty="0"/>
              <a:t>Provisioning </a:t>
            </a:r>
          </a:p>
          <a:p>
            <a:pPr lvl="2"/>
            <a:r>
              <a:rPr lang="en-US" dirty="0"/>
              <a:t>Installation and activation of new network resources.</a:t>
            </a:r>
          </a:p>
          <a:p>
            <a:pPr lvl="1"/>
            <a:r>
              <a:rPr lang="en-US" dirty="0">
                <a:solidFill>
                  <a:schemeClr val="tx2"/>
                </a:solidFill>
              </a:rPr>
              <a:t>Section 6.8 Network virtualization, and Section 8.2 Virtualized network </a:t>
            </a:r>
            <a:r>
              <a:rPr lang="en-US" dirty="0" smtClean="0">
                <a:solidFill>
                  <a:schemeClr val="tx2"/>
                </a:solidFill>
              </a:rPr>
              <a:t>instantiation </a:t>
            </a:r>
            <a:r>
              <a:rPr lang="en-US" dirty="0" smtClean="0">
                <a:solidFill>
                  <a:srgbClr val="FF0000"/>
                </a:solidFill>
              </a:rPr>
              <a:t>(maybe 7.2 NDS can be part of it?)</a:t>
            </a:r>
            <a:endParaRPr lang="en-US" dirty="0">
              <a:solidFill>
                <a:srgbClr val="FF0000"/>
              </a:solidFill>
            </a:endParaRPr>
          </a:p>
          <a:p>
            <a:r>
              <a:rPr lang="en-US" dirty="0"/>
              <a:t>Troubleshooting</a:t>
            </a:r>
          </a:p>
          <a:p>
            <a:pPr lvl="2"/>
            <a:r>
              <a:rPr lang="en-US" dirty="0"/>
              <a:t>Procedures due to fault or failure to compensate the misbehavior</a:t>
            </a:r>
          </a:p>
          <a:p>
            <a:pPr lvl="1"/>
            <a:r>
              <a:rPr lang="en-US" dirty="0">
                <a:solidFill>
                  <a:schemeClr val="tx2"/>
                </a:solidFill>
              </a:rPr>
              <a:t>Section 7.8 Fault diagnostics and maintenance</a:t>
            </a:r>
          </a:p>
        </p:txBody>
      </p:sp>
      <p:sp>
        <p:nvSpPr>
          <p:cNvPr id="4" name="TextBox 3"/>
          <p:cNvSpPr txBox="1"/>
          <p:nvPr/>
        </p:nvSpPr>
        <p:spPr>
          <a:xfrm>
            <a:off x="107504" y="55657"/>
            <a:ext cx="5544616" cy="276999"/>
          </a:xfrm>
          <a:prstGeom prst="rect">
            <a:avLst/>
          </a:prstGeom>
          <a:solidFill>
            <a:srgbClr val="FF0000"/>
          </a:solidFill>
        </p:spPr>
        <p:txBody>
          <a:bodyPr wrap="square" rtlCol="0">
            <a:spAutoFit/>
          </a:bodyPr>
          <a:lstStyle/>
          <a:p>
            <a:r>
              <a:rPr lang="en-US" dirty="0" smtClean="0"/>
              <a:t>Copy from omniran-17-0080-00-CF00-information-modeling-for-network-operation</a:t>
            </a:r>
            <a:endParaRPr lang="en-US" dirty="0"/>
          </a:p>
        </p:txBody>
      </p:sp>
    </p:spTree>
    <p:extLst>
      <p:ext uri="{BB962C8B-B14F-4D97-AF65-F5344CB8AC3E}">
        <p14:creationId xmlns:p14="http://schemas.microsoft.com/office/powerpoint/2010/main" val="164153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
            <a:ext cx="8229600" cy="1143000"/>
          </a:xfrm>
        </p:spPr>
        <p:txBody>
          <a:bodyPr/>
          <a:lstStyle/>
          <a:p>
            <a:r>
              <a:rPr lang="en-US" dirty="0" smtClean="0"/>
              <a:t>Practice of a Network OAM Model</a:t>
            </a:r>
            <a:endParaRPr lang="en-US" dirty="0"/>
          </a:p>
        </p:txBody>
      </p:sp>
      <p:sp>
        <p:nvSpPr>
          <p:cNvPr id="3" name="Content Placeholder 2"/>
          <p:cNvSpPr>
            <a:spLocks noGrp="1"/>
          </p:cNvSpPr>
          <p:nvPr>
            <p:ph idx="1"/>
          </p:nvPr>
        </p:nvSpPr>
        <p:spPr>
          <a:xfrm>
            <a:off x="457200" y="1124744"/>
            <a:ext cx="8229600" cy="4237931"/>
          </a:xfrm>
        </p:spPr>
        <p:txBody>
          <a:bodyPr>
            <a:normAutofit/>
          </a:bodyPr>
          <a:lstStyle/>
          <a:p>
            <a:r>
              <a:rPr lang="en-US" sz="2000" dirty="0" smtClean="0"/>
              <a:t>Merge model in clauses 8.1.2.3 – 8.1.2.8 into the corresponding model of the user session (8.1.1.2 – 8.1.1.7), result in an update of the user session model.</a:t>
            </a:r>
          </a:p>
          <a:p>
            <a:r>
              <a:rPr lang="en-US" sz="2000" dirty="0" smtClean="0"/>
              <a:t>Exploring a new network OAM model in replace of current infrastructure configuration and maintenance model in clause 8.1.2.</a:t>
            </a:r>
            <a:endParaRPr lang="en-US" sz="2000" dirty="0"/>
          </a:p>
        </p:txBody>
      </p:sp>
      <p:sp>
        <p:nvSpPr>
          <p:cNvPr id="4" name="Rectangle 2"/>
          <p:cNvSpPr/>
          <p:nvPr/>
        </p:nvSpPr>
        <p:spPr bwMode="auto">
          <a:xfrm>
            <a:off x="2123728" y="3627170"/>
            <a:ext cx="5184575" cy="29567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smtClean="0">
                <a:latin typeface="+mn-lt"/>
              </a:rPr>
              <a:t>Network OAM</a:t>
            </a:r>
            <a:endParaRPr kumimoji="0" lang="en-US" sz="1200" b="1" i="0" u="none" strike="noStrike" cap="none" normalizeH="0" baseline="0" dirty="0">
              <a:ln>
                <a:noFill/>
              </a:ln>
              <a:solidFill>
                <a:schemeClr val="tx1"/>
              </a:solidFill>
              <a:effectLst/>
              <a:latin typeface="+mn-lt"/>
            </a:endParaRPr>
          </a:p>
          <a:p>
            <a:pPr lvl="0"/>
            <a:endParaRPr lang="en-US" dirty="0" smtClean="0">
              <a:latin typeface="+mn-lt"/>
            </a:endParaRPr>
          </a:p>
        </p:txBody>
      </p:sp>
      <p:sp>
        <p:nvSpPr>
          <p:cNvPr id="11" name="Diamond 10"/>
          <p:cNvSpPr/>
          <p:nvPr/>
        </p:nvSpPr>
        <p:spPr bwMode="auto">
          <a:xfrm>
            <a:off x="2958232" y="3930731"/>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13" name="Freeform 24"/>
          <p:cNvSpPr/>
          <p:nvPr/>
        </p:nvSpPr>
        <p:spPr bwMode="auto">
          <a:xfrm>
            <a:off x="3034432" y="4052913"/>
            <a:ext cx="322338" cy="422495"/>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Rectangle 2"/>
          <p:cNvSpPr/>
          <p:nvPr/>
        </p:nvSpPr>
        <p:spPr bwMode="auto">
          <a:xfrm>
            <a:off x="3340911" y="4059218"/>
            <a:ext cx="1879161" cy="51298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smtClean="0">
                <a:latin typeface="+mn-lt"/>
              </a:rPr>
              <a:t>User Session</a:t>
            </a:r>
            <a:endParaRPr kumimoji="0" lang="en-US" sz="1200" b="1" i="0" u="none" strike="noStrike" cap="none" normalizeH="0" baseline="0" dirty="0">
              <a:ln>
                <a:noFill/>
              </a:ln>
              <a:solidFill>
                <a:schemeClr val="tx1"/>
              </a:solidFill>
              <a:effectLst/>
              <a:latin typeface="+mn-lt"/>
            </a:endParaRPr>
          </a:p>
          <a:p>
            <a:pPr lvl="0"/>
            <a:r>
              <a:rPr lang="fr-FR" dirty="0">
                <a:solidFill>
                  <a:prstClr val="black"/>
                </a:solidFill>
                <a:latin typeface="Arial"/>
              </a:rPr>
              <a:t>{1} </a:t>
            </a:r>
            <a:r>
              <a:rPr lang="en-US" dirty="0" smtClean="0">
                <a:solidFill>
                  <a:prstClr val="black"/>
                </a:solidFill>
                <a:latin typeface="Arial"/>
              </a:rPr>
              <a:t>Session-ID</a:t>
            </a:r>
            <a:endParaRPr lang="en-US" dirty="0">
              <a:solidFill>
                <a:prstClr val="black"/>
              </a:solidFill>
            </a:endParaRPr>
          </a:p>
        </p:txBody>
      </p:sp>
      <p:sp>
        <p:nvSpPr>
          <p:cNvPr id="15" name="Rectangle 2"/>
          <p:cNvSpPr/>
          <p:nvPr/>
        </p:nvSpPr>
        <p:spPr bwMode="auto">
          <a:xfrm>
            <a:off x="3340167" y="4716217"/>
            <a:ext cx="1879161" cy="51298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err="1" smtClean="0">
                <a:latin typeface="+mn-lt"/>
              </a:rPr>
              <a:t>ANInitialization</a:t>
            </a:r>
            <a:endParaRPr kumimoji="0" lang="en-US" sz="1200" b="1" i="0" u="none" strike="noStrike" cap="none" normalizeH="0" baseline="0" dirty="0">
              <a:ln>
                <a:noFill/>
              </a:ln>
              <a:solidFill>
                <a:schemeClr val="tx1"/>
              </a:solidFill>
              <a:effectLst/>
              <a:latin typeface="+mn-lt"/>
            </a:endParaRPr>
          </a:p>
        </p:txBody>
      </p:sp>
      <p:sp>
        <p:nvSpPr>
          <p:cNvPr id="19" name="Diamond 18"/>
          <p:cNvSpPr/>
          <p:nvPr/>
        </p:nvSpPr>
        <p:spPr bwMode="auto">
          <a:xfrm>
            <a:off x="2763198" y="3929655"/>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20" name="Freeform 24"/>
          <p:cNvSpPr/>
          <p:nvPr/>
        </p:nvSpPr>
        <p:spPr bwMode="auto">
          <a:xfrm>
            <a:off x="2839397" y="4051837"/>
            <a:ext cx="500769" cy="1015493"/>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1" name="Rectangle 2"/>
          <p:cNvSpPr/>
          <p:nvPr/>
        </p:nvSpPr>
        <p:spPr bwMode="auto">
          <a:xfrm>
            <a:off x="3339809" y="5364289"/>
            <a:ext cx="1879161" cy="51298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err="1" smtClean="0">
                <a:latin typeface="+mn-lt"/>
              </a:rPr>
              <a:t>FaultManagement</a:t>
            </a:r>
            <a:endParaRPr kumimoji="0" lang="en-US" sz="1200" b="1" i="0" u="none" strike="noStrike" cap="none" normalizeH="0" baseline="0" dirty="0">
              <a:ln>
                <a:noFill/>
              </a:ln>
              <a:solidFill>
                <a:schemeClr val="tx1"/>
              </a:solidFill>
              <a:effectLst/>
              <a:latin typeface="+mn-lt"/>
            </a:endParaRPr>
          </a:p>
        </p:txBody>
      </p:sp>
      <p:sp>
        <p:nvSpPr>
          <p:cNvPr id="22" name="Diamond 21"/>
          <p:cNvSpPr/>
          <p:nvPr/>
        </p:nvSpPr>
        <p:spPr bwMode="auto">
          <a:xfrm>
            <a:off x="2521004" y="3923669"/>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23" name="Freeform 24"/>
          <p:cNvSpPr/>
          <p:nvPr/>
        </p:nvSpPr>
        <p:spPr bwMode="auto">
          <a:xfrm>
            <a:off x="2597203" y="4045851"/>
            <a:ext cx="742606" cy="1574929"/>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9" name="Rectangular Callout 38"/>
          <p:cNvSpPr/>
          <p:nvPr/>
        </p:nvSpPr>
        <p:spPr bwMode="auto">
          <a:xfrm>
            <a:off x="5868144" y="4094854"/>
            <a:ext cx="2232248" cy="477347"/>
          </a:xfrm>
          <a:prstGeom prst="wedgeRectCallout">
            <a:avLst>
              <a:gd name="adj1" fmla="val -62914"/>
              <a:gd name="adj2" fmla="val -13769"/>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charset="0"/>
              </a:rPr>
              <a:t>Refer to 8.1.1 for complete information, represents ‘O’</a:t>
            </a:r>
            <a:endParaRPr kumimoji="0" lang="en-US" sz="1200" b="0" i="0" u="none" strike="noStrike" cap="none" normalizeH="0" baseline="0" dirty="0">
              <a:ln>
                <a:noFill/>
              </a:ln>
              <a:solidFill>
                <a:schemeClr val="tx1"/>
              </a:solidFill>
              <a:effectLst/>
              <a:latin typeface="Times New Roman" charset="0"/>
            </a:endParaRPr>
          </a:p>
        </p:txBody>
      </p:sp>
      <p:sp>
        <p:nvSpPr>
          <p:cNvPr id="40" name="Rectangular Callout 39"/>
          <p:cNvSpPr/>
          <p:nvPr/>
        </p:nvSpPr>
        <p:spPr bwMode="auto">
          <a:xfrm>
            <a:off x="5868144" y="4742926"/>
            <a:ext cx="2232248" cy="477347"/>
          </a:xfrm>
          <a:prstGeom prst="wedgeRectCallout">
            <a:avLst>
              <a:gd name="adj1" fmla="val -62914"/>
              <a:gd name="adj2" fmla="val -13769"/>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charset="0"/>
              </a:rPr>
              <a:t>Inclusion of 8.1.2.2, represent</a:t>
            </a:r>
            <a:r>
              <a:rPr kumimoji="0" lang="en-US" sz="1200" b="0" i="0" u="none" strike="noStrike" cap="none" normalizeH="0" dirty="0" smtClean="0">
                <a:ln>
                  <a:noFill/>
                </a:ln>
                <a:solidFill>
                  <a:schemeClr val="tx1"/>
                </a:solidFill>
                <a:effectLst/>
                <a:latin typeface="Times New Roman" charset="0"/>
              </a:rPr>
              <a:t> ‘A’</a:t>
            </a:r>
            <a:endParaRPr kumimoji="0" lang="en-US" sz="1200" b="0" i="0" u="none" strike="noStrike" cap="none" normalizeH="0" baseline="0" dirty="0">
              <a:ln>
                <a:noFill/>
              </a:ln>
              <a:solidFill>
                <a:schemeClr val="tx1"/>
              </a:solidFill>
              <a:effectLst/>
              <a:latin typeface="Times New Roman" charset="0"/>
            </a:endParaRPr>
          </a:p>
        </p:txBody>
      </p:sp>
      <p:sp>
        <p:nvSpPr>
          <p:cNvPr id="41" name="Rectangular Callout 40"/>
          <p:cNvSpPr/>
          <p:nvPr/>
        </p:nvSpPr>
        <p:spPr bwMode="auto">
          <a:xfrm>
            <a:off x="5868144" y="5390998"/>
            <a:ext cx="2232248" cy="477347"/>
          </a:xfrm>
          <a:prstGeom prst="wedgeRectCallout">
            <a:avLst>
              <a:gd name="adj1" fmla="val -62914"/>
              <a:gd name="adj2" fmla="val -13769"/>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charset="0"/>
              </a:rPr>
              <a:t>In combination of ‘M’</a:t>
            </a:r>
            <a:r>
              <a:rPr kumimoji="0" lang="en-US" sz="1200" b="0" i="0" u="none" strike="noStrike" cap="none" normalizeH="0" dirty="0" smtClean="0">
                <a:ln>
                  <a:noFill/>
                </a:ln>
                <a:solidFill>
                  <a:schemeClr val="tx1"/>
                </a:solidFill>
                <a:effectLst/>
                <a:latin typeface="Times New Roman" charset="0"/>
              </a:rPr>
              <a:t> and ‘T’</a:t>
            </a:r>
            <a:endParaRPr kumimoji="0" lang="en-US" sz="1200" b="0" i="0" u="none" strike="noStrike" cap="none" normalizeH="0" baseline="0" dirty="0">
              <a:ln>
                <a:noFill/>
              </a:ln>
              <a:solidFill>
                <a:schemeClr val="tx1"/>
              </a:solidFill>
              <a:effectLst/>
              <a:latin typeface="Times New Roman" charset="0"/>
            </a:endParaRPr>
          </a:p>
        </p:txBody>
      </p:sp>
      <p:sp>
        <p:nvSpPr>
          <p:cNvPr id="36" name="TextBox 35"/>
          <p:cNvSpPr txBox="1"/>
          <p:nvPr/>
        </p:nvSpPr>
        <p:spPr>
          <a:xfrm>
            <a:off x="3012987" y="4125660"/>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37" name="TextBox 36"/>
          <p:cNvSpPr txBox="1"/>
          <p:nvPr/>
        </p:nvSpPr>
        <p:spPr>
          <a:xfrm>
            <a:off x="2628385" y="5300798"/>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38" name="TextBox 37"/>
          <p:cNvSpPr txBox="1"/>
          <p:nvPr/>
        </p:nvSpPr>
        <p:spPr>
          <a:xfrm>
            <a:off x="2863554" y="4781021"/>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Tree>
    <p:extLst>
      <p:ext uri="{BB962C8B-B14F-4D97-AF65-F5344CB8AC3E}">
        <p14:creationId xmlns:p14="http://schemas.microsoft.com/office/powerpoint/2010/main" val="490524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en-US" dirty="0" smtClean="0"/>
              <a:t>Model for </a:t>
            </a:r>
            <a:r>
              <a:rPr lang="en-US" dirty="0" err="1" smtClean="0"/>
              <a:t>ANInitialization</a:t>
            </a:r>
            <a:endParaRPr lang="en-US" dirty="0"/>
          </a:p>
        </p:txBody>
      </p:sp>
      <p:sp>
        <p:nvSpPr>
          <p:cNvPr id="5" name="Diamond 4"/>
          <p:cNvSpPr/>
          <p:nvPr/>
        </p:nvSpPr>
        <p:spPr bwMode="auto">
          <a:xfrm>
            <a:off x="4470400" y="1649029"/>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6" name="Freeform 24"/>
          <p:cNvSpPr/>
          <p:nvPr/>
        </p:nvSpPr>
        <p:spPr bwMode="auto">
          <a:xfrm>
            <a:off x="4546600" y="1771211"/>
            <a:ext cx="322338" cy="422495"/>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 name="Rectangle 2"/>
          <p:cNvSpPr/>
          <p:nvPr/>
        </p:nvSpPr>
        <p:spPr bwMode="auto">
          <a:xfrm>
            <a:off x="2266211" y="1196752"/>
            <a:ext cx="4250005" cy="45227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err="1" smtClean="0">
                <a:latin typeface="+mn-lt"/>
              </a:rPr>
              <a:t>ANInitialization</a:t>
            </a:r>
            <a:endParaRPr kumimoji="0" lang="en-US" sz="1200" b="1" i="0" u="none" strike="noStrike" cap="none" normalizeH="0" baseline="0" dirty="0">
              <a:ln>
                <a:noFill/>
              </a:ln>
              <a:solidFill>
                <a:schemeClr val="tx1"/>
              </a:solidFill>
              <a:effectLst/>
              <a:latin typeface="+mn-lt"/>
            </a:endParaRPr>
          </a:p>
        </p:txBody>
      </p:sp>
      <p:sp>
        <p:nvSpPr>
          <p:cNvPr id="9" name="Diamond 8"/>
          <p:cNvSpPr/>
          <p:nvPr/>
        </p:nvSpPr>
        <p:spPr bwMode="auto">
          <a:xfrm>
            <a:off x="4275366" y="1647953"/>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10" name="Freeform 24"/>
          <p:cNvSpPr/>
          <p:nvPr/>
        </p:nvSpPr>
        <p:spPr bwMode="auto">
          <a:xfrm>
            <a:off x="4351565" y="1770135"/>
            <a:ext cx="500769" cy="3063021"/>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 name="Diamond 11"/>
          <p:cNvSpPr/>
          <p:nvPr/>
        </p:nvSpPr>
        <p:spPr bwMode="auto">
          <a:xfrm>
            <a:off x="3779912" y="1641967"/>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13" name="Freeform 24"/>
          <p:cNvSpPr/>
          <p:nvPr/>
        </p:nvSpPr>
        <p:spPr bwMode="auto">
          <a:xfrm flipH="1">
            <a:off x="3498833" y="1764149"/>
            <a:ext cx="357279" cy="429557"/>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TextBox 16"/>
          <p:cNvSpPr txBox="1"/>
          <p:nvPr/>
        </p:nvSpPr>
        <p:spPr>
          <a:xfrm>
            <a:off x="4521068" y="1840427"/>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18" name="TextBox 17"/>
          <p:cNvSpPr txBox="1"/>
          <p:nvPr/>
        </p:nvSpPr>
        <p:spPr>
          <a:xfrm>
            <a:off x="4372514" y="4564194"/>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19" name="TextBox 18"/>
          <p:cNvSpPr txBox="1"/>
          <p:nvPr/>
        </p:nvSpPr>
        <p:spPr>
          <a:xfrm>
            <a:off x="3491880" y="1895507"/>
            <a:ext cx="359394" cy="276999"/>
          </a:xfrm>
          <a:prstGeom prst="rect">
            <a:avLst/>
          </a:prstGeom>
          <a:noFill/>
        </p:spPr>
        <p:txBody>
          <a:bodyPr wrap="none" rtlCol="0">
            <a:spAutoFit/>
          </a:bodyPr>
          <a:lstStyle/>
          <a:p>
            <a:r>
              <a:rPr lang="en-US" dirty="0">
                <a:latin typeface="+mj-lt"/>
              </a:rPr>
              <a:t>0</a:t>
            </a:r>
            <a:r>
              <a:rPr lang="en-US" dirty="0" smtClean="0">
                <a:latin typeface="+mj-lt"/>
              </a:rPr>
              <a:t>+</a:t>
            </a:r>
            <a:endParaRPr lang="en-US" dirty="0">
              <a:latin typeface="+mj-lt"/>
            </a:endParaRPr>
          </a:p>
        </p:txBody>
      </p:sp>
      <p:sp>
        <p:nvSpPr>
          <p:cNvPr id="20" name="Rectangle 41"/>
          <p:cNvSpPr/>
          <p:nvPr/>
        </p:nvSpPr>
        <p:spPr bwMode="auto">
          <a:xfrm>
            <a:off x="423051" y="1838822"/>
            <a:ext cx="3075782" cy="137415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b="1" dirty="0" err="1" smtClean="0">
                <a:latin typeface="+mn-lt"/>
              </a:rPr>
              <a:t>SensingStatistics</a:t>
            </a:r>
            <a:endParaRPr lang="en-US" sz="1050" b="1" dirty="0">
              <a:latin typeface="+mn-lt"/>
            </a:endParaRPr>
          </a:p>
          <a:p>
            <a:r>
              <a:rPr lang="en-US" sz="1050" strike="sngStrike" dirty="0" smtClean="0">
                <a:latin typeface="+mn-lt"/>
              </a:rPr>
              <a:t>{1} </a:t>
            </a:r>
            <a:r>
              <a:rPr lang="en-US" sz="1050" strike="sngStrike" dirty="0" smtClean="0">
                <a:latin typeface="+mn-lt"/>
              </a:rPr>
              <a:t>NA-ID</a:t>
            </a:r>
          </a:p>
          <a:p>
            <a:r>
              <a:rPr lang="en-US" sz="1050" dirty="0" smtClean="0">
                <a:latin typeface="+mn-lt"/>
              </a:rPr>
              <a:t>{</a:t>
            </a:r>
            <a:r>
              <a:rPr lang="en-US" sz="1050" dirty="0" smtClean="0">
                <a:latin typeface="+mn-lt"/>
              </a:rPr>
              <a:t>1} Sensing-ID: identifier for the sensing task</a:t>
            </a:r>
          </a:p>
          <a:p>
            <a:r>
              <a:rPr lang="en-US" sz="1050" dirty="0">
                <a:latin typeface="+mn-lt"/>
              </a:rPr>
              <a:t>{1} </a:t>
            </a:r>
            <a:r>
              <a:rPr lang="en-US" sz="1050" dirty="0" err="1" smtClean="0">
                <a:latin typeface="+mn-lt"/>
              </a:rPr>
              <a:t>SensingConfig</a:t>
            </a:r>
            <a:r>
              <a:rPr lang="en-US" sz="1050" dirty="0" smtClean="0">
                <a:latin typeface="+mn-lt"/>
              </a:rPr>
              <a:t>: </a:t>
            </a:r>
            <a:r>
              <a:rPr lang="en-US" sz="1050" dirty="0" err="1" smtClean="0">
                <a:latin typeface="+mn-lt"/>
              </a:rPr>
              <a:t>config</a:t>
            </a:r>
            <a:r>
              <a:rPr lang="en-US" sz="1050" dirty="0" smtClean="0">
                <a:latin typeface="+mn-lt"/>
              </a:rPr>
              <a:t> for the </a:t>
            </a:r>
            <a:r>
              <a:rPr lang="en-US" sz="1050" dirty="0">
                <a:latin typeface="+mn-lt"/>
              </a:rPr>
              <a:t>sensing task</a:t>
            </a:r>
          </a:p>
          <a:p>
            <a:r>
              <a:rPr lang="en-US" sz="1050" strike="sngStrike" dirty="0" smtClean="0">
                <a:latin typeface="+mn-lt"/>
              </a:rPr>
              <a:t>{1} </a:t>
            </a:r>
            <a:r>
              <a:rPr lang="en-US" sz="1050" strike="sngStrike" dirty="0" err="1" smtClean="0">
                <a:latin typeface="+mn-lt"/>
              </a:rPr>
              <a:t>SpectrumAvailability</a:t>
            </a:r>
            <a:r>
              <a:rPr lang="en-US" sz="1050" strike="sngStrike" dirty="0" smtClean="0">
                <a:latin typeface="+mn-lt"/>
              </a:rPr>
              <a:t>: sensing results</a:t>
            </a:r>
            <a:endParaRPr kumimoji="0" lang="en-US" sz="1050" b="0" i="0" u="none" strike="sngStrike" cap="none" normalizeH="0" baseline="0" dirty="0" smtClean="0">
              <a:ln>
                <a:noFill/>
              </a:ln>
              <a:solidFill>
                <a:schemeClr val="tx1"/>
              </a:solidFill>
              <a:effectLst/>
              <a:latin typeface="+mn-lt"/>
            </a:endParaRPr>
          </a:p>
          <a:p>
            <a:r>
              <a:rPr kumimoji="0" lang="en-US" sz="1050" b="0" i="0" u="none" strike="sngStrike" cap="none" normalizeH="0" baseline="0" dirty="0" smtClean="0">
                <a:ln>
                  <a:noFill/>
                </a:ln>
                <a:solidFill>
                  <a:schemeClr val="tx1"/>
                </a:solidFill>
                <a:effectLst/>
                <a:latin typeface="+mn-lt"/>
              </a:rPr>
              <a:t>{1} </a:t>
            </a:r>
            <a:r>
              <a:rPr lang="en-US" sz="1050" strike="sngStrike" dirty="0" err="1" smtClean="0">
                <a:latin typeface="+mn-lt"/>
              </a:rPr>
              <a:t>C</a:t>
            </a:r>
            <a:r>
              <a:rPr kumimoji="0" lang="en-US" sz="1050" b="0" i="0" u="none" strike="sngStrike" cap="none" normalizeH="0" baseline="0" dirty="0" err="1" smtClean="0">
                <a:ln>
                  <a:noFill/>
                </a:ln>
                <a:solidFill>
                  <a:schemeClr val="tx1"/>
                </a:solidFill>
                <a:effectLst/>
                <a:latin typeface="+mn-lt"/>
              </a:rPr>
              <a:t>hannelClassification</a:t>
            </a:r>
            <a:r>
              <a:rPr kumimoji="0" lang="en-US" sz="1050" b="0" i="0" u="none" strike="sngStrike" cap="none" normalizeH="0" baseline="0" dirty="0" smtClean="0">
                <a:ln>
                  <a:noFill/>
                </a:ln>
                <a:solidFill>
                  <a:schemeClr val="tx1"/>
                </a:solidFill>
                <a:effectLst/>
                <a:latin typeface="+mn-lt"/>
              </a:rPr>
              <a:t>: sensing results </a:t>
            </a:r>
          </a:p>
          <a:p>
            <a:r>
              <a:rPr kumimoji="0" lang="en-US" sz="1050" b="0" i="0" u="none" strike="sngStrike" cap="none" normalizeH="0" baseline="0" dirty="0" smtClean="0">
                <a:ln>
                  <a:noFill/>
                </a:ln>
                <a:solidFill>
                  <a:schemeClr val="tx1"/>
                </a:solidFill>
                <a:effectLst/>
                <a:latin typeface="+mn-lt"/>
              </a:rPr>
              <a:t>of channel </a:t>
            </a:r>
            <a:r>
              <a:rPr kumimoji="0" lang="en-US" sz="1050" b="0" i="0" u="none" strike="sngStrike" cap="none" normalizeH="0" baseline="0" dirty="0" smtClean="0">
                <a:ln>
                  <a:noFill/>
                </a:ln>
                <a:solidFill>
                  <a:schemeClr val="tx1"/>
                </a:solidFill>
                <a:effectLst/>
                <a:latin typeface="+mn-lt"/>
              </a:rPr>
              <a:t>classification</a:t>
            </a:r>
          </a:p>
          <a:p>
            <a:r>
              <a:rPr kumimoji="0" lang="en-US" sz="1050" b="0" i="0" u="none" cap="none" normalizeH="0" baseline="0" dirty="0" smtClean="0">
                <a:ln>
                  <a:noFill/>
                </a:ln>
                <a:solidFill>
                  <a:srgbClr val="FF0000"/>
                </a:solidFill>
                <a:effectLst/>
                <a:latin typeface="+mn-lt"/>
              </a:rPr>
              <a:t>{1+} </a:t>
            </a:r>
            <a:r>
              <a:rPr kumimoji="0" lang="en-US" sz="1050" b="0" i="0" u="none" cap="none" normalizeH="0" baseline="0" dirty="0" err="1" smtClean="0">
                <a:ln>
                  <a:noFill/>
                </a:ln>
                <a:solidFill>
                  <a:srgbClr val="FF0000"/>
                </a:solidFill>
                <a:effectLst/>
                <a:latin typeface="+mn-lt"/>
              </a:rPr>
              <a:t>SS_states</a:t>
            </a:r>
            <a:r>
              <a:rPr kumimoji="0" lang="en-US" sz="1050" b="0" i="0" u="none" cap="none" normalizeH="0" baseline="0" dirty="0" smtClean="0">
                <a:ln>
                  <a:noFill/>
                </a:ln>
                <a:solidFill>
                  <a:srgbClr val="FF0000"/>
                </a:solidFill>
                <a:effectLst/>
                <a:latin typeface="+mn-lt"/>
              </a:rPr>
              <a:t>:</a:t>
            </a:r>
            <a:r>
              <a:rPr kumimoji="0" lang="en-US" sz="1050" b="0" i="0" u="none" cap="none" normalizeH="0" dirty="0" smtClean="0">
                <a:ln>
                  <a:noFill/>
                </a:ln>
                <a:solidFill>
                  <a:srgbClr val="FF0000"/>
                </a:solidFill>
                <a:effectLst/>
                <a:latin typeface="+mn-lt"/>
              </a:rPr>
              <a:t> spectrum sensing statistics</a:t>
            </a:r>
            <a:endParaRPr kumimoji="0" lang="en-US" sz="1050" b="0" i="0" u="none" cap="none" normalizeH="0" baseline="0" dirty="0">
              <a:ln>
                <a:noFill/>
              </a:ln>
              <a:solidFill>
                <a:srgbClr val="FF0000"/>
              </a:solidFill>
              <a:effectLst/>
              <a:latin typeface="+mn-lt"/>
            </a:endParaRPr>
          </a:p>
        </p:txBody>
      </p:sp>
      <p:sp>
        <p:nvSpPr>
          <p:cNvPr id="21" name="Rectangle 5"/>
          <p:cNvSpPr/>
          <p:nvPr/>
        </p:nvSpPr>
        <p:spPr bwMode="auto">
          <a:xfrm>
            <a:off x="4880463" y="2614096"/>
            <a:ext cx="3868002" cy="24445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a:latin typeface="+mn-lt"/>
              </a:rPr>
              <a:t>Access Network Control</a:t>
            </a:r>
          </a:p>
          <a:p>
            <a:r>
              <a:rPr lang="en-US" sz="1000" dirty="0" smtClean="0">
                <a:latin typeface="+mn-lt"/>
              </a:rPr>
              <a:t>{1</a:t>
            </a:r>
            <a:r>
              <a:rPr lang="en-US" sz="1000" dirty="0">
                <a:latin typeface="+mn-lt"/>
              </a:rPr>
              <a:t>} ANC-ID: </a:t>
            </a:r>
            <a:r>
              <a:rPr lang="en-US" sz="1000" dirty="0" smtClean="0">
                <a:latin typeface="+mn-lt"/>
              </a:rPr>
              <a:t>Unique </a:t>
            </a:r>
            <a:r>
              <a:rPr lang="en-US" sz="1000" dirty="0">
                <a:latin typeface="+mn-lt"/>
              </a:rPr>
              <a:t>ANC </a:t>
            </a:r>
            <a:r>
              <a:rPr lang="en-US" sz="1000" dirty="0" smtClean="0">
                <a:latin typeface="+mn-lt"/>
              </a:rPr>
              <a:t>identifier</a:t>
            </a:r>
          </a:p>
          <a:p>
            <a:pPr lvl="0"/>
            <a:r>
              <a:rPr kumimoji="0" lang="en-US" sz="1000" b="0" i="0" u="none" strike="sngStrike" cap="none" normalizeH="0" baseline="0" dirty="0" smtClean="0">
                <a:ln>
                  <a:noFill/>
                </a:ln>
                <a:solidFill>
                  <a:schemeClr val="tx1"/>
                </a:solidFill>
                <a:effectLst/>
                <a:latin typeface="+mn-lt"/>
              </a:rPr>
              <a:t>{1} Activated: </a:t>
            </a:r>
            <a:r>
              <a:rPr kumimoji="0" lang="en-US" sz="1000" b="0" i="0" u="none" strike="sngStrike" cap="none" normalizeH="0" baseline="0" dirty="0" err="1" smtClean="0">
                <a:ln>
                  <a:noFill/>
                </a:ln>
                <a:solidFill>
                  <a:schemeClr val="tx1"/>
                </a:solidFill>
                <a:effectLst/>
                <a:latin typeface="+mn-lt"/>
              </a:rPr>
              <a:t>bool</a:t>
            </a:r>
            <a:r>
              <a:rPr lang="en-US" sz="1000" strike="sngStrike" dirty="0" err="1" smtClean="0">
                <a:latin typeface="+mn-lt"/>
              </a:rPr>
              <a:t>ean</a:t>
            </a:r>
            <a:r>
              <a:rPr lang="en-US" sz="1000" strike="sngStrike" dirty="0" smtClean="0">
                <a:latin typeface="+mn-lt"/>
              </a:rPr>
              <a:t> type on/off </a:t>
            </a:r>
            <a:r>
              <a:rPr lang="en-US" sz="1000" strike="sngStrike" dirty="0" smtClean="0">
                <a:latin typeface="+mn-lt"/>
              </a:rPr>
              <a:t>switch</a:t>
            </a:r>
          </a:p>
          <a:p>
            <a:r>
              <a:rPr kumimoji="0" lang="en-US" sz="1000" b="0" i="0" u="none" cap="none" normalizeH="0" baseline="0" dirty="0" smtClean="0">
                <a:ln>
                  <a:noFill/>
                </a:ln>
                <a:solidFill>
                  <a:srgbClr val="FF0000"/>
                </a:solidFill>
                <a:effectLst/>
                <a:latin typeface="+mn-lt"/>
              </a:rPr>
              <a:t>{1} </a:t>
            </a:r>
            <a:r>
              <a:rPr kumimoji="0" lang="en-US" sz="1000" b="0" i="0" u="none" cap="none" normalizeH="0" baseline="0" dirty="0" err="1" smtClean="0">
                <a:ln>
                  <a:noFill/>
                </a:ln>
                <a:solidFill>
                  <a:srgbClr val="FF0000"/>
                </a:solidFill>
                <a:effectLst/>
                <a:latin typeface="+mn-lt"/>
              </a:rPr>
              <a:t>ANCConfig</a:t>
            </a:r>
            <a:r>
              <a:rPr kumimoji="0" lang="en-US" sz="1000" b="0" i="0" u="none" cap="none" normalizeH="0" baseline="0" dirty="0" smtClean="0">
                <a:ln>
                  <a:noFill/>
                </a:ln>
                <a:solidFill>
                  <a:srgbClr val="FF0000"/>
                </a:solidFill>
                <a:effectLst/>
                <a:latin typeface="+mn-lt"/>
              </a:rPr>
              <a:t>: </a:t>
            </a:r>
            <a:r>
              <a:rPr lang="en-US" sz="1000" dirty="0">
                <a:solidFill>
                  <a:srgbClr val="FF0000"/>
                </a:solidFill>
                <a:latin typeface="Arial"/>
              </a:rPr>
              <a:t>initialization configuration for </a:t>
            </a:r>
            <a:r>
              <a:rPr lang="en-US" sz="1000" dirty="0" smtClean="0">
                <a:solidFill>
                  <a:srgbClr val="FF0000"/>
                </a:solidFill>
                <a:latin typeface="Arial"/>
              </a:rPr>
              <a:t>AN</a:t>
            </a:r>
          </a:p>
          <a:p>
            <a:pPr lvl="0"/>
            <a:r>
              <a:rPr lang="en-US" sz="1000" dirty="0" smtClean="0">
                <a:latin typeface="+mn-lt"/>
              </a:rPr>
              <a:t>{</a:t>
            </a:r>
            <a:r>
              <a:rPr lang="en-US" sz="1000" dirty="0" smtClean="0">
                <a:latin typeface="+mn-lt"/>
              </a:rPr>
              <a:t>1} </a:t>
            </a:r>
            <a:r>
              <a:rPr lang="en-US" sz="1000" dirty="0" err="1" smtClean="0">
                <a:latin typeface="+mn-lt"/>
              </a:rPr>
              <a:t>OperationStatus</a:t>
            </a:r>
            <a:r>
              <a:rPr lang="en-US" sz="1000" dirty="0" smtClean="0">
                <a:latin typeface="+mn-lt"/>
              </a:rPr>
              <a:t>: </a:t>
            </a:r>
            <a:r>
              <a:rPr lang="en-US" sz="1000" dirty="0" err="1" smtClean="0">
                <a:latin typeface="+mn-lt"/>
              </a:rPr>
              <a:t>enum</a:t>
            </a:r>
            <a:r>
              <a:rPr lang="en-US" sz="1000" dirty="0" smtClean="0">
                <a:latin typeface="+mn-lt"/>
              </a:rPr>
              <a:t> type operation state</a:t>
            </a:r>
          </a:p>
          <a:p>
            <a:pPr lvl="0"/>
            <a:r>
              <a:rPr kumimoji="0" lang="en-US" sz="1000" b="0" i="0" u="none" strike="sngStrike" cap="none" normalizeH="0" dirty="0" smtClean="0">
                <a:ln>
                  <a:noFill/>
                </a:ln>
                <a:solidFill>
                  <a:schemeClr val="tx1"/>
                </a:solidFill>
                <a:effectLst/>
                <a:latin typeface="+mn-lt"/>
              </a:rPr>
              <a:t>// for  setup on authorized spectrum</a:t>
            </a:r>
          </a:p>
          <a:p>
            <a:pPr lvl="0"/>
            <a:r>
              <a:rPr lang="en-US" sz="1000" strike="sngStrike" dirty="0" smtClean="0">
                <a:solidFill>
                  <a:prstClr val="black"/>
                </a:solidFill>
                <a:latin typeface="Arial"/>
              </a:rPr>
              <a:t>{1+} </a:t>
            </a:r>
            <a:r>
              <a:rPr lang="en-US" sz="1000" strike="sngStrike" dirty="0" err="1" smtClean="0">
                <a:solidFill>
                  <a:prstClr val="black"/>
                </a:solidFill>
                <a:latin typeface="Arial"/>
              </a:rPr>
              <a:t>SpectrumSensingPeriod</a:t>
            </a:r>
            <a:r>
              <a:rPr lang="en-US" sz="1000" strike="sngStrike" dirty="0" smtClean="0">
                <a:solidFill>
                  <a:prstClr val="black"/>
                </a:solidFill>
                <a:latin typeface="Arial"/>
              </a:rPr>
              <a:t>: time period for sensing</a:t>
            </a:r>
            <a:endParaRPr lang="en-US" sz="1000" strike="sngStrike" dirty="0" smtClean="0">
              <a:latin typeface="+mn-lt"/>
            </a:endParaRPr>
          </a:p>
          <a:p>
            <a:pPr lvl="0"/>
            <a:r>
              <a:rPr lang="en-US" sz="1000" strike="sngStrike" dirty="0" smtClean="0">
                <a:solidFill>
                  <a:prstClr val="black"/>
                </a:solidFill>
                <a:latin typeface="Arial"/>
              </a:rPr>
              <a:t>{1} </a:t>
            </a:r>
            <a:r>
              <a:rPr lang="en-US" sz="1000" strike="sngStrike" dirty="0" err="1" smtClean="0">
                <a:solidFill>
                  <a:prstClr val="black"/>
                </a:solidFill>
                <a:latin typeface="Arial"/>
              </a:rPr>
              <a:t>PreferredChannelList</a:t>
            </a:r>
            <a:r>
              <a:rPr lang="en-US" sz="1000" strike="sngStrike" dirty="0" smtClean="0">
                <a:solidFill>
                  <a:prstClr val="black"/>
                </a:solidFill>
                <a:latin typeface="Arial"/>
              </a:rPr>
              <a:t>: preferred channels provided by spectrum database</a:t>
            </a:r>
            <a:endParaRPr lang="en-US" sz="1000" strike="sngStrike" dirty="0">
              <a:solidFill>
                <a:prstClr val="black"/>
              </a:solidFill>
              <a:latin typeface="Arial"/>
            </a:endParaRPr>
          </a:p>
          <a:p>
            <a:pPr lvl="0"/>
            <a:r>
              <a:rPr lang="en-US" sz="1000" strike="sngStrike" dirty="0" smtClean="0">
                <a:solidFill>
                  <a:prstClr val="black"/>
                </a:solidFill>
                <a:latin typeface="Arial"/>
              </a:rPr>
              <a:t>{1+} </a:t>
            </a:r>
            <a:r>
              <a:rPr lang="en-US" sz="1000" strike="sngStrike" dirty="0" err="1" smtClean="0">
                <a:solidFill>
                  <a:prstClr val="black"/>
                </a:solidFill>
                <a:latin typeface="Arial"/>
              </a:rPr>
              <a:t>BackupChannelList</a:t>
            </a:r>
            <a:r>
              <a:rPr lang="en-US" sz="1000" strike="sngStrike" dirty="0" smtClean="0">
                <a:solidFill>
                  <a:prstClr val="black"/>
                </a:solidFill>
                <a:latin typeface="Arial"/>
              </a:rPr>
              <a:t>: backup channels provided by spectrum </a:t>
            </a:r>
            <a:r>
              <a:rPr lang="en-US" sz="1000" strike="sngStrike" dirty="0" smtClean="0">
                <a:solidFill>
                  <a:prstClr val="black"/>
                </a:solidFill>
                <a:latin typeface="Arial"/>
              </a:rPr>
              <a:t>database</a:t>
            </a:r>
            <a:endParaRPr kumimoji="0" lang="en-US" sz="1000" b="0" i="0" u="none" cap="none" normalizeH="0" dirty="0" smtClean="0">
              <a:ln>
                <a:noFill/>
              </a:ln>
              <a:solidFill>
                <a:schemeClr val="tx1"/>
              </a:solidFill>
              <a:effectLst/>
              <a:latin typeface="+mn-lt"/>
            </a:endParaRPr>
          </a:p>
          <a:p>
            <a:pPr lvl="0">
              <a:spcBef>
                <a:spcPts val="500"/>
              </a:spcBef>
            </a:pPr>
            <a:r>
              <a:rPr kumimoji="0" lang="en-US" sz="1000" b="0" i="0" u="none" cap="none" normalizeH="0" dirty="0" err="1" smtClean="0">
                <a:ln>
                  <a:noFill/>
                </a:ln>
                <a:solidFill>
                  <a:srgbClr val="FF0000"/>
                </a:solidFill>
                <a:effectLst/>
                <a:latin typeface="+mn-lt"/>
              </a:rPr>
              <a:t>ANCConfig</a:t>
            </a:r>
            <a:r>
              <a:rPr kumimoji="0" lang="en-US" sz="1000" b="0" i="0" u="none" cap="none" normalizeH="0" dirty="0" smtClean="0">
                <a:ln>
                  <a:noFill/>
                </a:ln>
                <a:solidFill>
                  <a:srgbClr val="FF0000"/>
                </a:solidFill>
                <a:effectLst/>
                <a:latin typeface="+mn-lt"/>
              </a:rPr>
              <a:t> </a:t>
            </a:r>
            <a:r>
              <a:rPr kumimoji="0" lang="en-US" sz="1000" b="0" i="0" u="none" cap="none" normalizeH="0" dirty="0" err="1" smtClean="0">
                <a:ln>
                  <a:noFill/>
                </a:ln>
                <a:solidFill>
                  <a:srgbClr val="FF0000"/>
                </a:solidFill>
                <a:effectLst/>
                <a:latin typeface="+mn-lt"/>
              </a:rPr>
              <a:t>ANCInit</a:t>
            </a:r>
            <a:r>
              <a:rPr kumimoji="0" lang="en-US" sz="1000" b="0" i="0" u="none" cap="none" normalizeH="0" dirty="0" smtClean="0">
                <a:ln>
                  <a:noFill/>
                </a:ln>
                <a:solidFill>
                  <a:srgbClr val="FF0000"/>
                </a:solidFill>
                <a:effectLst/>
                <a:latin typeface="+mn-lt"/>
              </a:rPr>
              <a:t>(NMS-ID)</a:t>
            </a:r>
          </a:p>
          <a:p>
            <a:pPr lvl="0"/>
            <a:r>
              <a:rPr lang="en-US" sz="1000" dirty="0" err="1" smtClean="0">
                <a:solidFill>
                  <a:srgbClr val="FF0000"/>
                </a:solidFill>
                <a:latin typeface="+mn-lt"/>
              </a:rPr>
              <a:t>ANConfig</a:t>
            </a:r>
            <a:r>
              <a:rPr lang="en-US" sz="1000" dirty="0" smtClean="0">
                <a:solidFill>
                  <a:srgbClr val="FF0000"/>
                </a:solidFill>
                <a:latin typeface="+mn-lt"/>
              </a:rPr>
              <a:t> </a:t>
            </a:r>
            <a:r>
              <a:rPr lang="en-US" sz="1000" dirty="0" err="1" smtClean="0">
                <a:solidFill>
                  <a:srgbClr val="FF0000"/>
                </a:solidFill>
                <a:latin typeface="+mn-lt"/>
              </a:rPr>
              <a:t>ANupdate</a:t>
            </a:r>
            <a:r>
              <a:rPr lang="en-US" sz="1000" dirty="0" smtClean="0">
                <a:solidFill>
                  <a:srgbClr val="FF0000"/>
                </a:solidFill>
                <a:latin typeface="+mn-lt"/>
              </a:rPr>
              <a:t>(NMS-ID)</a:t>
            </a:r>
          </a:p>
          <a:p>
            <a:pPr lvl="0"/>
            <a:r>
              <a:rPr kumimoji="0" lang="en-US" sz="1000" b="0" i="0" u="none" cap="none" normalizeH="0" baseline="0" dirty="0" err="1" smtClean="0">
                <a:ln>
                  <a:noFill/>
                </a:ln>
                <a:solidFill>
                  <a:srgbClr val="FF0000"/>
                </a:solidFill>
                <a:effectLst/>
                <a:latin typeface="+mn-lt"/>
              </a:rPr>
              <a:t>resultMsg</a:t>
            </a:r>
            <a:r>
              <a:rPr lang="en-US" sz="1000" dirty="0">
                <a:solidFill>
                  <a:srgbClr val="FF0000"/>
                </a:solidFill>
                <a:latin typeface="+mn-lt"/>
              </a:rPr>
              <a:t> </a:t>
            </a:r>
            <a:r>
              <a:rPr kumimoji="0" lang="en-US" sz="1000" b="0" i="0" u="none" cap="none" normalizeH="0" baseline="0" dirty="0" err="1" smtClean="0">
                <a:ln>
                  <a:noFill/>
                </a:ln>
                <a:solidFill>
                  <a:srgbClr val="FF0000"/>
                </a:solidFill>
                <a:effectLst/>
                <a:latin typeface="+mn-lt"/>
              </a:rPr>
              <a:t>ANRelease</a:t>
            </a:r>
            <a:r>
              <a:rPr lang="en-US" sz="1000" dirty="0" smtClean="0">
                <a:solidFill>
                  <a:srgbClr val="FF0000"/>
                </a:solidFill>
                <a:latin typeface="+mn-lt"/>
              </a:rPr>
              <a:t>()</a:t>
            </a:r>
          </a:p>
          <a:p>
            <a:pPr lvl="0"/>
            <a:r>
              <a:rPr kumimoji="0" lang="en-US" sz="1000" b="0" i="0" u="none" cap="none" normalizeH="0" baseline="0" dirty="0" err="1" smtClean="0">
                <a:ln>
                  <a:noFill/>
                </a:ln>
                <a:solidFill>
                  <a:srgbClr val="FF0000"/>
                </a:solidFill>
                <a:effectLst/>
                <a:latin typeface="+mn-lt"/>
              </a:rPr>
              <a:t>SS_states</a:t>
            </a:r>
            <a:r>
              <a:rPr kumimoji="0" lang="en-US" sz="1000" b="0" i="0" u="none" cap="none" normalizeH="0" baseline="0" dirty="0" smtClean="0">
                <a:ln>
                  <a:noFill/>
                </a:ln>
                <a:solidFill>
                  <a:srgbClr val="FF0000"/>
                </a:solidFill>
                <a:effectLst/>
                <a:latin typeface="+mn-lt"/>
              </a:rPr>
              <a:t>: </a:t>
            </a:r>
            <a:r>
              <a:rPr kumimoji="0" lang="en-US" sz="1000" b="0" i="0" u="none" cap="none" normalizeH="0" baseline="0" dirty="0" err="1" smtClean="0">
                <a:ln>
                  <a:noFill/>
                </a:ln>
                <a:solidFill>
                  <a:srgbClr val="FF0000"/>
                </a:solidFill>
                <a:effectLst/>
                <a:latin typeface="+mn-lt"/>
              </a:rPr>
              <a:t>Sensing</a:t>
            </a:r>
            <a:r>
              <a:rPr lang="en-US" sz="1000" dirty="0" err="1" smtClean="0">
                <a:solidFill>
                  <a:srgbClr val="FF0000"/>
                </a:solidFill>
                <a:latin typeface="+mn-lt"/>
              </a:rPr>
              <a:t>Request</a:t>
            </a:r>
            <a:r>
              <a:rPr lang="en-US" sz="1000" dirty="0" smtClean="0">
                <a:solidFill>
                  <a:srgbClr val="FF0000"/>
                </a:solidFill>
                <a:latin typeface="+mn-lt"/>
              </a:rPr>
              <a:t>(NA-ID)</a:t>
            </a:r>
          </a:p>
          <a:p>
            <a:pPr lvl="0"/>
            <a:r>
              <a:rPr kumimoji="0" lang="en-US" sz="1000" b="0" i="0" u="none" cap="none" normalizeH="0" baseline="0" dirty="0" err="1" smtClean="0">
                <a:ln>
                  <a:noFill/>
                </a:ln>
                <a:solidFill>
                  <a:srgbClr val="FF0000"/>
                </a:solidFill>
                <a:effectLst/>
                <a:latin typeface="+mn-lt"/>
              </a:rPr>
              <a:t>resultMsg</a:t>
            </a:r>
            <a:r>
              <a:rPr kumimoji="0" lang="en-US" sz="1000" b="0" i="0" u="none" cap="none" normalizeH="0" baseline="0" dirty="0" smtClean="0">
                <a:ln>
                  <a:noFill/>
                </a:ln>
                <a:solidFill>
                  <a:srgbClr val="FF0000"/>
                </a:solidFill>
                <a:effectLst/>
                <a:latin typeface="+mn-lt"/>
              </a:rPr>
              <a:t>:</a:t>
            </a:r>
            <a:r>
              <a:rPr kumimoji="0" lang="en-US" sz="1000" b="0" i="0" u="none" cap="none" normalizeH="0" dirty="0" smtClean="0">
                <a:ln>
                  <a:noFill/>
                </a:ln>
                <a:solidFill>
                  <a:srgbClr val="FF0000"/>
                </a:solidFill>
                <a:effectLst/>
                <a:latin typeface="+mn-lt"/>
              </a:rPr>
              <a:t> </a:t>
            </a:r>
            <a:r>
              <a:rPr kumimoji="0" lang="en-US" sz="1000" b="0" i="0" u="none" cap="none" normalizeH="0" dirty="0" err="1" smtClean="0">
                <a:ln>
                  <a:noFill/>
                </a:ln>
                <a:solidFill>
                  <a:srgbClr val="FF0000"/>
                </a:solidFill>
                <a:effectLst/>
                <a:latin typeface="+mn-lt"/>
              </a:rPr>
              <a:t>SensingConfig</a:t>
            </a:r>
            <a:r>
              <a:rPr kumimoji="0" lang="en-US" sz="1000" b="0" i="0" u="none" cap="none" normalizeH="0" dirty="0" smtClean="0">
                <a:ln>
                  <a:noFill/>
                </a:ln>
                <a:solidFill>
                  <a:srgbClr val="FF0000"/>
                </a:solidFill>
                <a:effectLst/>
                <a:latin typeface="+mn-lt"/>
              </a:rPr>
              <a:t>(Sensing-</a:t>
            </a:r>
            <a:r>
              <a:rPr lang="en-US" sz="1000" dirty="0" smtClean="0">
                <a:solidFill>
                  <a:srgbClr val="FF0000"/>
                </a:solidFill>
                <a:latin typeface="+mn-lt"/>
              </a:rPr>
              <a:t>ID, NA-ID)</a:t>
            </a:r>
            <a:endParaRPr kumimoji="0" lang="en-US" sz="1000" b="0" i="0" u="none" cap="none" normalizeH="0" baseline="0" dirty="0" smtClean="0">
              <a:ln>
                <a:noFill/>
              </a:ln>
              <a:solidFill>
                <a:srgbClr val="FF0000"/>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n-lt"/>
            </a:endParaRPr>
          </a:p>
        </p:txBody>
      </p:sp>
      <p:cxnSp>
        <p:nvCxnSpPr>
          <p:cNvPr id="23" name="Straight Connector 22"/>
          <p:cNvCxnSpPr/>
          <p:nvPr/>
        </p:nvCxnSpPr>
        <p:spPr bwMode="auto">
          <a:xfrm>
            <a:off x="4880463" y="4077072"/>
            <a:ext cx="38680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Rectangle 41"/>
          <p:cNvSpPr/>
          <p:nvPr/>
        </p:nvSpPr>
        <p:spPr bwMode="auto">
          <a:xfrm>
            <a:off x="4874187" y="5157192"/>
            <a:ext cx="3874278" cy="108012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a:latin typeface="+mn-lt"/>
              </a:rPr>
              <a:t>Backhaul</a:t>
            </a:r>
          </a:p>
          <a:p>
            <a:r>
              <a:rPr lang="en-US" sz="1000" dirty="0">
                <a:latin typeface="+mn-lt"/>
              </a:rPr>
              <a:t>{1} BH-ID: Unique </a:t>
            </a:r>
            <a:r>
              <a:rPr lang="en-US" sz="1000" dirty="0" smtClean="0">
                <a:latin typeface="+mn-lt"/>
              </a:rPr>
              <a:t>BH </a:t>
            </a:r>
            <a:r>
              <a:rPr lang="en-US" sz="1000" dirty="0">
                <a:latin typeface="+mn-lt"/>
              </a:rPr>
              <a:t>identifier</a:t>
            </a:r>
          </a:p>
          <a:p>
            <a:r>
              <a:rPr kumimoji="0" lang="en-US" sz="1000" b="0" i="0" strike="sngStrike" cap="none" normalizeH="0" baseline="0" dirty="0" smtClean="0">
                <a:ln>
                  <a:noFill/>
                </a:ln>
                <a:solidFill>
                  <a:schemeClr val="tx1"/>
                </a:solidFill>
                <a:effectLst/>
                <a:latin typeface="+mn-lt"/>
              </a:rPr>
              <a:t>{1} </a:t>
            </a:r>
            <a:r>
              <a:rPr lang="en-US" sz="1000" strike="sngStrike" dirty="0" smtClean="0">
                <a:solidFill>
                  <a:prstClr val="black"/>
                </a:solidFill>
                <a:latin typeface="Arial"/>
              </a:rPr>
              <a:t>Activated: </a:t>
            </a:r>
            <a:r>
              <a:rPr lang="en-US" sz="1000" strike="sngStrike" dirty="0" err="1">
                <a:solidFill>
                  <a:prstClr val="black"/>
                </a:solidFill>
                <a:latin typeface="Arial"/>
              </a:rPr>
              <a:t>boolean</a:t>
            </a:r>
            <a:r>
              <a:rPr lang="en-US" sz="1000" strike="sngStrike" dirty="0">
                <a:solidFill>
                  <a:prstClr val="black"/>
                </a:solidFill>
                <a:latin typeface="Arial"/>
              </a:rPr>
              <a:t> type on/off </a:t>
            </a:r>
            <a:r>
              <a:rPr lang="en-US" sz="1000" strike="sngStrike" dirty="0" smtClean="0">
                <a:solidFill>
                  <a:prstClr val="black"/>
                </a:solidFill>
                <a:latin typeface="Arial"/>
              </a:rPr>
              <a:t>switch</a:t>
            </a:r>
          </a:p>
          <a:p>
            <a:r>
              <a:rPr lang="en-US" sz="1000" dirty="0" smtClean="0">
                <a:solidFill>
                  <a:srgbClr val="FF0000"/>
                </a:solidFill>
                <a:latin typeface="Arial"/>
              </a:rPr>
              <a:t>{1} </a:t>
            </a:r>
            <a:r>
              <a:rPr lang="en-US" sz="1000" dirty="0" err="1" smtClean="0">
                <a:solidFill>
                  <a:srgbClr val="FF0000"/>
                </a:solidFill>
                <a:latin typeface="Arial"/>
              </a:rPr>
              <a:t>BHConfig</a:t>
            </a:r>
            <a:r>
              <a:rPr lang="en-US" sz="1000" dirty="0" smtClean="0">
                <a:solidFill>
                  <a:srgbClr val="FF0000"/>
                </a:solidFill>
                <a:latin typeface="Arial"/>
              </a:rPr>
              <a:t>: </a:t>
            </a:r>
            <a:r>
              <a:rPr lang="en-US" sz="1000" dirty="0" smtClean="0">
                <a:solidFill>
                  <a:srgbClr val="FF0000"/>
                </a:solidFill>
                <a:latin typeface="Arial"/>
              </a:rPr>
              <a:t>configuration </a:t>
            </a:r>
            <a:r>
              <a:rPr lang="en-US" sz="1000" dirty="0">
                <a:solidFill>
                  <a:srgbClr val="FF0000"/>
                </a:solidFill>
                <a:latin typeface="Arial"/>
              </a:rPr>
              <a:t>for </a:t>
            </a:r>
            <a:r>
              <a:rPr lang="en-US" sz="1000" dirty="0" smtClean="0">
                <a:solidFill>
                  <a:srgbClr val="FF0000"/>
                </a:solidFill>
                <a:latin typeface="Arial"/>
              </a:rPr>
              <a:t>BH</a:t>
            </a:r>
            <a:endParaRPr lang="en-US" sz="1000" strike="sngStrike" dirty="0">
              <a:solidFill>
                <a:prstClr val="black"/>
              </a:solidFill>
              <a:latin typeface="Arial"/>
            </a:endParaRPr>
          </a:p>
          <a:p>
            <a:r>
              <a:rPr lang="en-US" sz="1000" dirty="0" smtClean="0">
                <a:latin typeface="+mn-lt"/>
              </a:rPr>
              <a:t>{1} </a:t>
            </a:r>
            <a:r>
              <a:rPr lang="en-US" sz="1000" dirty="0" err="1" smtClean="0">
                <a:latin typeface="+mn-lt"/>
              </a:rPr>
              <a:t>OperationStatus</a:t>
            </a:r>
            <a:r>
              <a:rPr lang="en-US" sz="1000" dirty="0">
                <a:latin typeface="+mn-lt"/>
              </a:rPr>
              <a:t>: </a:t>
            </a:r>
            <a:r>
              <a:rPr lang="en-US" sz="1000" dirty="0" err="1">
                <a:latin typeface="+mn-lt"/>
              </a:rPr>
              <a:t>enum</a:t>
            </a:r>
            <a:r>
              <a:rPr lang="en-US" sz="1000" dirty="0">
                <a:latin typeface="+mn-lt"/>
              </a:rPr>
              <a:t> type operation </a:t>
            </a:r>
            <a:r>
              <a:rPr lang="en-US" sz="1000" dirty="0" smtClean="0">
                <a:latin typeface="+mn-lt"/>
              </a:rPr>
              <a:t>state</a:t>
            </a:r>
          </a:p>
          <a:p>
            <a:pPr lvl="0">
              <a:spcBef>
                <a:spcPts val="500"/>
              </a:spcBef>
            </a:pPr>
            <a:r>
              <a:rPr lang="en-US" sz="1000" dirty="0" err="1" smtClean="0">
                <a:solidFill>
                  <a:srgbClr val="FF0000"/>
                </a:solidFill>
                <a:latin typeface="Arial"/>
              </a:rPr>
              <a:t>BHConfig</a:t>
            </a:r>
            <a:r>
              <a:rPr lang="en-US" sz="1000" dirty="0" smtClean="0">
                <a:solidFill>
                  <a:srgbClr val="FF0000"/>
                </a:solidFill>
                <a:latin typeface="Arial"/>
              </a:rPr>
              <a:t> </a:t>
            </a:r>
            <a:r>
              <a:rPr lang="en-US" sz="1000" dirty="0" err="1" smtClean="0">
                <a:solidFill>
                  <a:srgbClr val="FF0000"/>
                </a:solidFill>
                <a:latin typeface="Arial"/>
              </a:rPr>
              <a:t>BHInit</a:t>
            </a:r>
            <a:r>
              <a:rPr lang="en-US" sz="1000" dirty="0" smtClean="0">
                <a:solidFill>
                  <a:srgbClr val="FF0000"/>
                </a:solidFill>
                <a:latin typeface="Arial"/>
              </a:rPr>
              <a:t>(ANC-ID</a:t>
            </a:r>
            <a:r>
              <a:rPr lang="en-US" sz="1000" dirty="0">
                <a:solidFill>
                  <a:srgbClr val="FF0000"/>
                </a:solidFill>
                <a:latin typeface="Arial"/>
              </a:rPr>
              <a:t>)</a:t>
            </a:r>
            <a:endParaRPr lang="en-US" sz="1000" dirty="0">
              <a:solidFill>
                <a:srgbClr val="FF0000"/>
              </a:solidFill>
              <a:latin typeface="Arial"/>
            </a:endParaRPr>
          </a:p>
        </p:txBody>
      </p:sp>
      <p:sp>
        <p:nvSpPr>
          <p:cNvPr id="25" name="Rectangle 42"/>
          <p:cNvSpPr/>
          <p:nvPr/>
        </p:nvSpPr>
        <p:spPr bwMode="auto">
          <a:xfrm>
            <a:off x="423051" y="4277341"/>
            <a:ext cx="3075782" cy="152792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a:latin typeface="+mn-lt"/>
              </a:rPr>
              <a:t>Node of Attachment</a:t>
            </a:r>
          </a:p>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mn-lt"/>
              </a:rPr>
              <a:t>{1} NA-ID: Unique NA identifier</a:t>
            </a:r>
          </a:p>
          <a:p>
            <a:r>
              <a:rPr lang="en-US" sz="1000" strike="sngStrike" dirty="0" smtClean="0">
                <a:latin typeface="+mn-lt"/>
              </a:rPr>
              <a:t>{1} </a:t>
            </a:r>
            <a:r>
              <a:rPr lang="en-US" sz="1000" strike="sngStrike" dirty="0" smtClean="0">
                <a:solidFill>
                  <a:prstClr val="black"/>
                </a:solidFill>
                <a:latin typeface="Arial"/>
              </a:rPr>
              <a:t>Activated</a:t>
            </a:r>
            <a:r>
              <a:rPr lang="en-US" sz="1000" strike="sngStrike" dirty="0">
                <a:solidFill>
                  <a:prstClr val="black"/>
                </a:solidFill>
                <a:latin typeface="Arial"/>
              </a:rPr>
              <a:t>: </a:t>
            </a:r>
            <a:r>
              <a:rPr lang="en-US" sz="1000" strike="sngStrike" dirty="0" err="1">
                <a:solidFill>
                  <a:prstClr val="black"/>
                </a:solidFill>
                <a:latin typeface="Arial"/>
              </a:rPr>
              <a:t>boolean</a:t>
            </a:r>
            <a:r>
              <a:rPr lang="en-US" sz="1000" strike="sngStrike" dirty="0">
                <a:solidFill>
                  <a:prstClr val="black"/>
                </a:solidFill>
                <a:latin typeface="Arial"/>
              </a:rPr>
              <a:t> type on/off </a:t>
            </a:r>
            <a:r>
              <a:rPr lang="en-US" sz="1000" strike="sngStrike" dirty="0" smtClean="0">
                <a:solidFill>
                  <a:prstClr val="black"/>
                </a:solidFill>
                <a:latin typeface="Arial"/>
              </a:rPr>
              <a:t>switch</a:t>
            </a:r>
          </a:p>
          <a:p>
            <a:r>
              <a:rPr lang="en-US" sz="1000" dirty="0">
                <a:solidFill>
                  <a:srgbClr val="FF0000"/>
                </a:solidFill>
                <a:latin typeface="Arial"/>
              </a:rPr>
              <a:t>{1} </a:t>
            </a:r>
            <a:r>
              <a:rPr lang="en-US" sz="1000" dirty="0" err="1" smtClean="0">
                <a:solidFill>
                  <a:srgbClr val="FF0000"/>
                </a:solidFill>
                <a:latin typeface="Arial"/>
              </a:rPr>
              <a:t>NAConfig</a:t>
            </a:r>
            <a:r>
              <a:rPr lang="en-US" sz="1000" dirty="0">
                <a:solidFill>
                  <a:srgbClr val="FF0000"/>
                </a:solidFill>
                <a:latin typeface="Arial"/>
              </a:rPr>
              <a:t>: </a:t>
            </a:r>
            <a:r>
              <a:rPr lang="en-US" sz="1000" dirty="0" smtClean="0">
                <a:solidFill>
                  <a:srgbClr val="FF0000"/>
                </a:solidFill>
                <a:latin typeface="Arial"/>
              </a:rPr>
              <a:t>configuration </a:t>
            </a:r>
            <a:r>
              <a:rPr lang="en-US" sz="1000" dirty="0">
                <a:solidFill>
                  <a:srgbClr val="FF0000"/>
                </a:solidFill>
                <a:latin typeface="Arial"/>
              </a:rPr>
              <a:t>for </a:t>
            </a:r>
            <a:r>
              <a:rPr lang="en-US" sz="1000" dirty="0" smtClean="0">
                <a:solidFill>
                  <a:srgbClr val="FF0000"/>
                </a:solidFill>
                <a:latin typeface="Arial"/>
              </a:rPr>
              <a:t>NA</a:t>
            </a:r>
            <a:endParaRPr lang="en-US" sz="1000" strike="sngStrike" dirty="0">
              <a:solidFill>
                <a:prstClr val="black"/>
              </a:solidFill>
              <a:latin typeface="Arial"/>
            </a:endParaRPr>
          </a:p>
          <a:p>
            <a:r>
              <a:rPr lang="en-US" sz="1000" dirty="0" smtClean="0">
                <a:latin typeface="+mn-lt"/>
              </a:rPr>
              <a:t>{</a:t>
            </a:r>
            <a:r>
              <a:rPr lang="en-US" sz="1000" dirty="0" smtClean="0">
                <a:latin typeface="+mn-lt"/>
              </a:rPr>
              <a:t>1} </a:t>
            </a:r>
            <a:r>
              <a:rPr lang="en-US" sz="1000" dirty="0" err="1" smtClean="0">
                <a:latin typeface="+mn-lt"/>
              </a:rPr>
              <a:t>O</a:t>
            </a:r>
            <a:r>
              <a:rPr lang="en-US" sz="1000" dirty="0" err="1">
                <a:latin typeface="+mn-lt"/>
              </a:rPr>
              <a:t>perationStatus</a:t>
            </a:r>
            <a:r>
              <a:rPr lang="en-US" sz="1000" dirty="0">
                <a:latin typeface="+mn-lt"/>
              </a:rPr>
              <a:t>: </a:t>
            </a:r>
            <a:r>
              <a:rPr lang="en-US" sz="1000" dirty="0" err="1">
                <a:latin typeface="+mn-lt"/>
              </a:rPr>
              <a:t>enum</a:t>
            </a:r>
            <a:r>
              <a:rPr lang="en-US" sz="1000" dirty="0">
                <a:latin typeface="+mn-lt"/>
              </a:rPr>
              <a:t> type operation </a:t>
            </a:r>
            <a:r>
              <a:rPr lang="en-US" sz="1000" dirty="0" smtClean="0">
                <a:latin typeface="+mn-lt"/>
              </a:rPr>
              <a:t>state</a:t>
            </a:r>
            <a:endParaRPr lang="en-US" sz="1000" dirty="0" smtClean="0">
              <a:latin typeface="+mn-lt"/>
            </a:endParaRPr>
          </a:p>
          <a:p>
            <a:r>
              <a:rPr kumimoji="0" lang="en-US" sz="1000" b="0" i="0" u="none" strike="noStrike" cap="none" normalizeH="0" baseline="0" dirty="0" smtClean="0">
                <a:ln>
                  <a:noFill/>
                </a:ln>
                <a:solidFill>
                  <a:schemeClr val="tx1"/>
                </a:solidFill>
                <a:effectLst/>
                <a:latin typeface="+mn-lt"/>
              </a:rPr>
              <a:t>// for setup</a:t>
            </a:r>
            <a:r>
              <a:rPr kumimoji="0" lang="en-US" sz="1000" b="0" i="0" u="none" strike="noStrike" cap="none" normalizeH="0" dirty="0" smtClean="0">
                <a:ln>
                  <a:noFill/>
                </a:ln>
                <a:solidFill>
                  <a:schemeClr val="tx1"/>
                </a:solidFill>
                <a:effectLst/>
                <a:latin typeface="+mn-lt"/>
              </a:rPr>
              <a:t> on authorized spectrum</a:t>
            </a:r>
            <a:endParaRPr kumimoji="0" lang="en-US" sz="1000" b="0" i="0" u="none" strike="noStrike" cap="none" normalizeH="0" baseline="0" dirty="0" smtClean="0">
              <a:ln>
                <a:noFill/>
              </a:ln>
              <a:solidFill>
                <a:schemeClr val="tx1"/>
              </a:solidFill>
              <a:effectLst/>
              <a:latin typeface="+mn-lt"/>
            </a:endParaRPr>
          </a:p>
          <a:p>
            <a:r>
              <a:rPr kumimoji="0" lang="en-US" sz="1000" b="0" i="0" u="none" strike="noStrike" cap="none" normalizeH="0" baseline="0" dirty="0" smtClean="0">
                <a:ln>
                  <a:noFill/>
                </a:ln>
                <a:solidFill>
                  <a:schemeClr val="tx1"/>
                </a:solidFill>
                <a:effectLst/>
                <a:latin typeface="+mn-lt"/>
              </a:rPr>
              <a:t>{1} Geolocation: geo location</a:t>
            </a:r>
          </a:p>
          <a:p>
            <a:r>
              <a:rPr kumimoji="0" lang="en-US" sz="1000" b="0" i="0" u="none" strike="noStrike" cap="none" normalizeH="0" baseline="0" dirty="0" smtClean="0">
                <a:ln>
                  <a:noFill/>
                </a:ln>
                <a:solidFill>
                  <a:schemeClr val="tx1"/>
                </a:solidFill>
                <a:effectLst/>
                <a:latin typeface="+mn-lt"/>
              </a:rPr>
              <a:t>{1+} </a:t>
            </a:r>
            <a:r>
              <a:rPr kumimoji="0" lang="en-US" sz="1000" b="0" i="0" u="none" strike="noStrike" cap="none" normalizeH="0" baseline="0" dirty="0" err="1" smtClean="0">
                <a:ln>
                  <a:noFill/>
                </a:ln>
                <a:solidFill>
                  <a:schemeClr val="tx1"/>
                </a:solidFill>
                <a:effectLst/>
                <a:latin typeface="+mn-lt"/>
              </a:rPr>
              <a:t>SensingCapability</a:t>
            </a:r>
            <a:r>
              <a:rPr kumimoji="0" lang="en-US" sz="1000" b="0" i="0" u="none" strike="noStrike" cap="none" normalizeH="0" baseline="0" dirty="0" smtClean="0">
                <a:ln>
                  <a:noFill/>
                </a:ln>
                <a:solidFill>
                  <a:schemeClr val="tx1"/>
                </a:solidFill>
                <a:effectLst/>
                <a:latin typeface="+mn-lt"/>
              </a:rPr>
              <a:t>:</a:t>
            </a:r>
            <a:r>
              <a:rPr kumimoji="0" lang="en-US" sz="1000" b="0" i="0" u="none" strike="noStrike" cap="none" normalizeH="0" dirty="0" smtClean="0">
                <a:ln>
                  <a:noFill/>
                </a:ln>
                <a:solidFill>
                  <a:schemeClr val="tx1"/>
                </a:solidFill>
                <a:effectLst/>
                <a:latin typeface="+mn-lt"/>
              </a:rPr>
              <a:t> capability </a:t>
            </a:r>
            <a:r>
              <a:rPr kumimoji="0" lang="en-US" sz="1000" b="0" i="0" u="none" strike="noStrike" cap="none" normalizeH="0" dirty="0" smtClean="0">
                <a:ln>
                  <a:noFill/>
                </a:ln>
                <a:solidFill>
                  <a:schemeClr val="tx1"/>
                </a:solidFill>
                <a:effectLst/>
                <a:latin typeface="+mn-lt"/>
              </a:rPr>
              <a:t>parameters</a:t>
            </a:r>
          </a:p>
          <a:p>
            <a:pPr>
              <a:spcBef>
                <a:spcPts val="500"/>
              </a:spcBef>
            </a:pPr>
            <a:r>
              <a:rPr lang="en-US" sz="1000" dirty="0" err="1">
                <a:solidFill>
                  <a:srgbClr val="FF0000"/>
                </a:solidFill>
                <a:latin typeface="+mn-lt"/>
              </a:rPr>
              <a:t>NAConfig</a:t>
            </a:r>
            <a:r>
              <a:rPr lang="en-US" sz="1000" dirty="0">
                <a:solidFill>
                  <a:srgbClr val="FF0000"/>
                </a:solidFill>
                <a:latin typeface="+mn-lt"/>
              </a:rPr>
              <a:t> </a:t>
            </a:r>
            <a:r>
              <a:rPr lang="en-US" sz="1000" dirty="0" err="1">
                <a:solidFill>
                  <a:srgbClr val="FF0000"/>
                </a:solidFill>
                <a:latin typeface="+mn-lt"/>
              </a:rPr>
              <a:t>NAInit</a:t>
            </a:r>
            <a:r>
              <a:rPr lang="en-US" sz="1000" dirty="0">
                <a:solidFill>
                  <a:srgbClr val="FF0000"/>
                </a:solidFill>
                <a:latin typeface="+mn-lt"/>
              </a:rPr>
              <a:t>(ANC-ID</a:t>
            </a:r>
            <a:r>
              <a:rPr lang="en-US" sz="1000" dirty="0" smtClean="0">
                <a:solidFill>
                  <a:srgbClr val="FF0000"/>
                </a:solidFill>
                <a:latin typeface="+mn-lt"/>
              </a:rPr>
              <a:t>)</a:t>
            </a:r>
            <a:endParaRPr lang="en-US" sz="1000" dirty="0">
              <a:solidFill>
                <a:srgbClr val="FF0000"/>
              </a:solidFill>
              <a:latin typeface="+mn-lt"/>
            </a:endParaRPr>
          </a:p>
          <a:p>
            <a:endParaRPr kumimoji="0" lang="en-US" sz="1000" b="0" i="0" u="none" strike="noStrike" cap="none" normalizeH="0" baseline="0" dirty="0" smtClean="0">
              <a:ln>
                <a:noFill/>
              </a:ln>
              <a:solidFill>
                <a:schemeClr val="tx1"/>
              </a:solidFill>
              <a:effectLst/>
              <a:latin typeface="+mn-lt"/>
            </a:endParaRPr>
          </a:p>
        </p:txBody>
      </p:sp>
      <p:cxnSp>
        <p:nvCxnSpPr>
          <p:cNvPr id="26" name="Straight Connector 25"/>
          <p:cNvCxnSpPr/>
          <p:nvPr/>
        </p:nvCxnSpPr>
        <p:spPr bwMode="auto">
          <a:xfrm>
            <a:off x="4880463" y="5978953"/>
            <a:ext cx="386800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flipV="1">
            <a:off x="423051" y="5589240"/>
            <a:ext cx="3075782" cy="149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Diamond 30"/>
          <p:cNvSpPr/>
          <p:nvPr/>
        </p:nvSpPr>
        <p:spPr bwMode="auto">
          <a:xfrm>
            <a:off x="4067944" y="1651720"/>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32" name="Freeform 24"/>
          <p:cNvSpPr/>
          <p:nvPr/>
        </p:nvSpPr>
        <p:spPr bwMode="auto">
          <a:xfrm flipH="1">
            <a:off x="3498834" y="1773902"/>
            <a:ext cx="645310" cy="3059254"/>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 name="TextBox 32"/>
          <p:cNvSpPr txBox="1"/>
          <p:nvPr/>
        </p:nvSpPr>
        <p:spPr>
          <a:xfrm>
            <a:off x="3779912" y="4556157"/>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34" name="Rectangle 41"/>
          <p:cNvSpPr/>
          <p:nvPr/>
        </p:nvSpPr>
        <p:spPr bwMode="auto">
          <a:xfrm>
            <a:off x="4880463" y="1868044"/>
            <a:ext cx="3874278" cy="6248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smtClean="0">
                <a:latin typeface="+mn-lt"/>
              </a:rPr>
              <a:t>NMS</a:t>
            </a:r>
            <a:endParaRPr lang="en-US" sz="1000" b="1" dirty="0">
              <a:latin typeface="+mn-lt"/>
            </a:endParaRPr>
          </a:p>
          <a:p>
            <a:pPr lvl="0"/>
            <a:r>
              <a:rPr lang="fr-FR" sz="1000" dirty="0" smtClean="0">
                <a:solidFill>
                  <a:prstClr val="black"/>
                </a:solidFill>
                <a:latin typeface="Arial"/>
              </a:rPr>
              <a:t>{1} NMS-ID: NMS identifier</a:t>
            </a:r>
          </a:p>
          <a:p>
            <a:pPr lvl="0"/>
            <a:r>
              <a:rPr lang="fr-FR" sz="1000" dirty="0" smtClean="0">
                <a:solidFill>
                  <a:prstClr val="black"/>
                </a:solidFill>
                <a:latin typeface="Arial"/>
              </a:rPr>
              <a:t>{</a:t>
            </a:r>
            <a:r>
              <a:rPr lang="fr-FR" sz="1000" dirty="0">
                <a:solidFill>
                  <a:prstClr val="black"/>
                </a:solidFill>
                <a:latin typeface="Arial"/>
              </a:rPr>
              <a:t>1} </a:t>
            </a:r>
            <a:r>
              <a:rPr lang="en-US" sz="1000" dirty="0" err="1">
                <a:solidFill>
                  <a:prstClr val="black"/>
                </a:solidFill>
                <a:latin typeface="Arial"/>
              </a:rPr>
              <a:t>ANConfig</a:t>
            </a:r>
            <a:r>
              <a:rPr lang="en-US" sz="1000" dirty="0">
                <a:solidFill>
                  <a:prstClr val="black"/>
                </a:solidFill>
                <a:latin typeface="Arial"/>
              </a:rPr>
              <a:t>: initialization configuration for AN</a:t>
            </a:r>
            <a:endParaRPr lang="en-US" sz="1000" dirty="0">
              <a:solidFill>
                <a:prstClr val="black"/>
              </a:solidFill>
            </a:endParaRPr>
          </a:p>
        </p:txBody>
      </p:sp>
    </p:spTree>
    <p:extLst>
      <p:ext uri="{BB962C8B-B14F-4D97-AF65-F5344CB8AC3E}">
        <p14:creationId xmlns:p14="http://schemas.microsoft.com/office/powerpoint/2010/main" val="2483797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en-US" dirty="0"/>
              <a:t>Model for </a:t>
            </a:r>
            <a:r>
              <a:rPr lang="en-US" dirty="0" err="1" smtClean="0"/>
              <a:t>FaultManagement</a:t>
            </a:r>
            <a:endParaRPr lang="en-US" dirty="0"/>
          </a:p>
        </p:txBody>
      </p:sp>
      <p:sp>
        <p:nvSpPr>
          <p:cNvPr id="4" name="Rectangle 2"/>
          <p:cNvSpPr/>
          <p:nvPr/>
        </p:nvSpPr>
        <p:spPr bwMode="auto">
          <a:xfrm>
            <a:off x="2266211" y="764704"/>
            <a:ext cx="4250005" cy="49131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err="1" smtClean="0">
                <a:latin typeface="+mn-lt"/>
              </a:rPr>
              <a:t>FaultManagement</a:t>
            </a:r>
            <a:endParaRPr lang="fr-FR" dirty="0" smtClean="0">
              <a:solidFill>
                <a:prstClr val="black"/>
              </a:solidFill>
              <a:latin typeface="Arial"/>
            </a:endParaRPr>
          </a:p>
          <a:p>
            <a:pPr lvl="0"/>
            <a:endParaRPr lang="en-US" dirty="0">
              <a:solidFill>
                <a:prstClr val="black"/>
              </a:solidFill>
            </a:endParaRPr>
          </a:p>
        </p:txBody>
      </p:sp>
      <p:sp>
        <p:nvSpPr>
          <p:cNvPr id="8" name="Rectangle 41"/>
          <p:cNvSpPr/>
          <p:nvPr/>
        </p:nvSpPr>
        <p:spPr bwMode="auto">
          <a:xfrm>
            <a:off x="6204734" y="1362302"/>
            <a:ext cx="2687746" cy="120260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r>
              <a:rPr lang="en-US" sz="1050" b="1" dirty="0" err="1">
                <a:latin typeface="+mn-lt"/>
              </a:rPr>
              <a:t>AlarmList</a:t>
            </a:r>
            <a:endParaRPr lang="en-US" sz="1050" b="1" dirty="0">
              <a:latin typeface="+mn-lt"/>
            </a:endParaRP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a:t>
            </a:r>
            <a:r>
              <a:rPr lang="en-US" sz="1050" dirty="0" smtClean="0">
                <a:latin typeface="+mn-lt"/>
              </a:rPr>
              <a:t>1} Alarm-ID: unique identifier</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AlarmParameter</a:t>
            </a:r>
            <a:r>
              <a:rPr lang="en-US" sz="1050" dirty="0" smtClean="0">
                <a:latin typeface="+mn-lt"/>
              </a:rPr>
              <a:t>: alarm parameters</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ProbCause</a:t>
            </a:r>
            <a:r>
              <a:rPr lang="en-US" sz="1050" dirty="0" smtClean="0">
                <a:latin typeface="+mn-lt"/>
              </a:rPr>
              <a:t>: probable cause of </a:t>
            </a:r>
            <a:r>
              <a:rPr lang="en-US" sz="1050" dirty="0" smtClean="0">
                <a:latin typeface="+mn-lt"/>
              </a:rPr>
              <a:t>the </a:t>
            </a:r>
            <a:r>
              <a:rPr lang="en-US" sz="1050" dirty="0" smtClean="0">
                <a:latin typeface="+mn-lt"/>
              </a:rPr>
              <a:t>alarm</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Events: events caused the alarm</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State: state of the alarm</a:t>
            </a:r>
          </a:p>
        </p:txBody>
      </p:sp>
      <p:sp>
        <p:nvSpPr>
          <p:cNvPr id="9" name="Rectangle 41"/>
          <p:cNvSpPr/>
          <p:nvPr/>
        </p:nvSpPr>
        <p:spPr bwMode="auto">
          <a:xfrm>
            <a:off x="6204732" y="2741088"/>
            <a:ext cx="2687747" cy="119196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b="1" dirty="0" err="1" smtClean="0">
                <a:latin typeface="+mn-lt"/>
              </a:rPr>
              <a:t>LinkMonitoringStatistics</a:t>
            </a:r>
            <a:endParaRPr lang="en-US" sz="1050" b="1" dirty="0" smtClean="0">
              <a:latin typeface="+mn-lt"/>
            </a:endParaRP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LM-ID: unique identifier</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strike="sngStrike" dirty="0" err="1" smtClean="0">
                <a:solidFill>
                  <a:srgbClr val="FF0000"/>
                </a:solidFill>
                <a:latin typeface="+mn-lt"/>
              </a:rPr>
              <a:t>Host</a:t>
            </a:r>
            <a:r>
              <a:rPr lang="en-US" sz="1050" dirty="0" err="1" smtClean="0">
                <a:solidFill>
                  <a:srgbClr val="FF0000"/>
                </a:solidFill>
                <a:latin typeface="+mn-lt"/>
              </a:rPr>
              <a:t>NE</a:t>
            </a:r>
            <a:r>
              <a:rPr lang="en-US" sz="1050" dirty="0" smtClean="0">
                <a:solidFill>
                  <a:srgbClr val="FF0000"/>
                </a:solidFill>
                <a:latin typeface="+mn-lt"/>
              </a:rPr>
              <a:t>-ID</a:t>
            </a:r>
            <a:r>
              <a:rPr lang="en-US" sz="1050" dirty="0" smtClean="0">
                <a:latin typeface="+mn-lt"/>
              </a:rPr>
              <a:t>: identifier of network entity</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State: state of the LM task</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NBinfo</a:t>
            </a:r>
            <a:r>
              <a:rPr lang="en-US" sz="1050" dirty="0" smtClean="0">
                <a:latin typeface="+mn-lt"/>
              </a:rPr>
              <a:t>: neighbor information</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EnInfo</a:t>
            </a:r>
            <a:r>
              <a:rPr lang="en-US" sz="1050" dirty="0" smtClean="0">
                <a:latin typeface="+mn-lt"/>
              </a:rPr>
              <a:t>: environmental information</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Events: events of link monitoring</a:t>
            </a:r>
          </a:p>
        </p:txBody>
      </p:sp>
      <p:sp>
        <p:nvSpPr>
          <p:cNvPr id="10" name="Rectangle 41"/>
          <p:cNvSpPr/>
          <p:nvPr/>
        </p:nvSpPr>
        <p:spPr bwMode="auto">
          <a:xfrm>
            <a:off x="6204733" y="4158334"/>
            <a:ext cx="2687746" cy="71082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b="1" dirty="0" err="1" smtClean="0">
                <a:latin typeface="+mn-lt"/>
              </a:rPr>
              <a:t>TestStatistics</a:t>
            </a:r>
            <a:endParaRPr lang="en-US" sz="1050" b="1" dirty="0" smtClean="0">
              <a:latin typeface="+mn-lt"/>
            </a:endParaRP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Test-ID: unique identifier</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TestConfig</a:t>
            </a:r>
            <a:r>
              <a:rPr lang="en-US" sz="1050" dirty="0" smtClean="0">
                <a:latin typeface="+mn-lt"/>
              </a:rPr>
              <a:t>: parameter of the test</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Test Results: results of the test</a:t>
            </a:r>
          </a:p>
        </p:txBody>
      </p:sp>
      <p:sp>
        <p:nvSpPr>
          <p:cNvPr id="11" name="Rectangle 41"/>
          <p:cNvSpPr/>
          <p:nvPr/>
        </p:nvSpPr>
        <p:spPr bwMode="auto">
          <a:xfrm>
            <a:off x="6193407" y="5013177"/>
            <a:ext cx="2699072" cy="13681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b="1" dirty="0" err="1" smtClean="0">
                <a:latin typeface="+mn-lt"/>
              </a:rPr>
              <a:t>SelfCheckStatistics</a:t>
            </a:r>
            <a:endParaRPr lang="en-US" sz="1050" b="1" dirty="0" smtClean="0">
              <a:latin typeface="+mn-lt"/>
            </a:endParaRP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SC-ID: unique identifier</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strike="sngStrike" dirty="0" err="1" smtClean="0">
                <a:solidFill>
                  <a:srgbClr val="FF0000"/>
                </a:solidFill>
                <a:latin typeface="+mn-lt"/>
              </a:rPr>
              <a:t>Host</a:t>
            </a:r>
            <a:r>
              <a:rPr lang="en-US" sz="1050" dirty="0" err="1" smtClean="0">
                <a:solidFill>
                  <a:srgbClr val="FF0000"/>
                </a:solidFill>
                <a:latin typeface="+mn-lt"/>
              </a:rPr>
              <a:t>NE</a:t>
            </a:r>
            <a:r>
              <a:rPr lang="en-US" sz="1050" dirty="0" smtClean="0">
                <a:solidFill>
                  <a:srgbClr val="FF0000"/>
                </a:solidFill>
                <a:latin typeface="+mn-lt"/>
              </a:rPr>
              <a:t>-ID</a:t>
            </a:r>
            <a:r>
              <a:rPr lang="en-US" sz="1050" dirty="0" smtClean="0">
                <a:latin typeface="+mn-lt"/>
              </a:rPr>
              <a:t>: identifier of network entity</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Hwinfo</a:t>
            </a:r>
            <a:r>
              <a:rPr lang="en-US" sz="1050" dirty="0" smtClean="0">
                <a:latin typeface="+mn-lt"/>
              </a:rPr>
              <a:t>: hardware information</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Swinfo</a:t>
            </a:r>
            <a:r>
              <a:rPr lang="en-US" sz="1050" dirty="0" smtClean="0">
                <a:latin typeface="+mn-lt"/>
              </a:rPr>
              <a:t>: software information</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MIBinfo</a:t>
            </a:r>
            <a:r>
              <a:rPr lang="en-US" sz="1050" dirty="0" smtClean="0">
                <a:latin typeface="+mn-lt"/>
              </a:rPr>
              <a:t>: local MIB information</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Loginfo</a:t>
            </a:r>
            <a:r>
              <a:rPr lang="en-US" sz="1050" dirty="0" smtClean="0">
                <a:latin typeface="+mn-lt"/>
              </a:rPr>
              <a:t>: system log information</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Cominfo</a:t>
            </a:r>
            <a:r>
              <a:rPr lang="en-US" sz="1050" dirty="0" smtClean="0">
                <a:latin typeface="+mn-lt"/>
              </a:rPr>
              <a:t>: Communication information</a:t>
            </a:r>
            <a:endParaRPr lang="en-US" sz="1050" dirty="0">
              <a:latin typeface="+mn-lt"/>
            </a:endParaRPr>
          </a:p>
        </p:txBody>
      </p:sp>
      <p:sp>
        <p:nvSpPr>
          <p:cNvPr id="12" name="Rectangle 5"/>
          <p:cNvSpPr/>
          <p:nvPr/>
        </p:nvSpPr>
        <p:spPr bwMode="auto">
          <a:xfrm>
            <a:off x="402833" y="2276873"/>
            <a:ext cx="3440040" cy="158417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a:latin typeface="+mn-lt"/>
              </a:rPr>
              <a:t>Access Network Control</a:t>
            </a:r>
          </a:p>
          <a:p>
            <a:pPr lvl="0"/>
            <a:r>
              <a:rPr lang="en-US" sz="1000" dirty="0">
                <a:solidFill>
                  <a:prstClr val="black"/>
                </a:solidFill>
                <a:latin typeface="Arial"/>
              </a:rPr>
              <a:t>{1} ANC-ID: Unique ANC identifier</a:t>
            </a:r>
          </a:p>
          <a:p>
            <a:pPr marL="0" marR="0" indent="0" algn="l" defTabSz="914400" rtl="0" eaLnBrk="0" fontAlgn="base" latinLnBrk="0" hangingPunct="0">
              <a:lnSpc>
                <a:spcPct val="100000"/>
              </a:lnSpc>
              <a:spcBef>
                <a:spcPct val="0"/>
              </a:spcBef>
              <a:spcAft>
                <a:spcPct val="0"/>
              </a:spcAft>
              <a:buClrTx/>
              <a:buSzTx/>
              <a:buFontTx/>
              <a:buNone/>
              <a:tabLst/>
            </a:pPr>
            <a:r>
              <a:rPr lang="en-US" altLang="zh-CN" sz="1000" dirty="0" smtClean="0">
                <a:latin typeface="+mn-lt"/>
              </a:rPr>
              <a:t>{1} </a:t>
            </a:r>
            <a:r>
              <a:rPr lang="en-US" altLang="zh-CN" sz="1000" dirty="0" err="1" smtClean="0">
                <a:latin typeface="+mn-lt"/>
              </a:rPr>
              <a:t>FDMCapability</a:t>
            </a:r>
            <a:r>
              <a:rPr lang="en-US" altLang="zh-CN" sz="1000" dirty="0" smtClean="0">
                <a:latin typeface="+mn-lt"/>
              </a:rPr>
              <a:t>: FDM capability of ANC</a:t>
            </a:r>
          </a:p>
          <a:p>
            <a:r>
              <a:rPr lang="en-US" sz="1000" strike="sngStrike" dirty="0" smtClean="0">
                <a:latin typeface="+mn-lt"/>
              </a:rPr>
              <a:t>{1} </a:t>
            </a:r>
            <a:r>
              <a:rPr lang="en-US" sz="1000" strike="sngStrike" dirty="0" err="1" smtClean="0">
                <a:latin typeface="+mn-lt"/>
              </a:rPr>
              <a:t>FDMAggregationConfig</a:t>
            </a:r>
            <a:r>
              <a:rPr lang="en-US" sz="1000" strike="sngStrike" dirty="0" smtClean="0">
                <a:latin typeface="+mn-lt"/>
              </a:rPr>
              <a:t>: </a:t>
            </a:r>
            <a:r>
              <a:rPr lang="en-US" sz="1000" strike="sngStrike" dirty="0" err="1" smtClean="0">
                <a:latin typeface="+mn-lt"/>
              </a:rPr>
              <a:t>config</a:t>
            </a:r>
            <a:r>
              <a:rPr lang="en-US" sz="1000" strike="sngStrike" dirty="0" smtClean="0">
                <a:latin typeface="+mn-lt"/>
              </a:rPr>
              <a:t> for </a:t>
            </a:r>
            <a:r>
              <a:rPr lang="en-US" sz="1000" strike="sngStrike" dirty="0" smtClean="0">
                <a:latin typeface="+mn-lt"/>
              </a:rPr>
              <a:t>aggregations</a:t>
            </a:r>
          </a:p>
          <a:p>
            <a:r>
              <a:rPr lang="en-US" sz="1000" dirty="0" smtClean="0">
                <a:solidFill>
                  <a:srgbClr val="FF0000"/>
                </a:solidFill>
                <a:latin typeface="+mn-lt"/>
              </a:rPr>
              <a:t>{1} </a:t>
            </a:r>
            <a:r>
              <a:rPr lang="en-US" sz="1000" dirty="0" err="1" smtClean="0">
                <a:solidFill>
                  <a:srgbClr val="FF0000"/>
                </a:solidFill>
                <a:latin typeface="+mn-lt"/>
              </a:rPr>
              <a:t>FDMConfig</a:t>
            </a:r>
            <a:r>
              <a:rPr lang="en-US" sz="1000" dirty="0" smtClean="0">
                <a:solidFill>
                  <a:srgbClr val="FF0000"/>
                </a:solidFill>
                <a:latin typeface="+mn-lt"/>
              </a:rPr>
              <a:t>: </a:t>
            </a:r>
            <a:r>
              <a:rPr lang="en-US" sz="1000" dirty="0" err="1" smtClean="0">
                <a:solidFill>
                  <a:srgbClr val="FF0000"/>
                </a:solidFill>
                <a:latin typeface="+mn-lt"/>
              </a:rPr>
              <a:t>config</a:t>
            </a:r>
            <a:r>
              <a:rPr lang="en-US" sz="1000" dirty="0" smtClean="0">
                <a:solidFill>
                  <a:srgbClr val="FF0000"/>
                </a:solidFill>
                <a:latin typeface="+mn-lt"/>
              </a:rPr>
              <a:t> for FDM</a:t>
            </a:r>
          </a:p>
          <a:p>
            <a:pPr>
              <a:spcBef>
                <a:spcPts val="300"/>
              </a:spcBef>
            </a:pPr>
            <a:r>
              <a:rPr lang="en-US" sz="1000" dirty="0" err="1" smtClean="0">
                <a:solidFill>
                  <a:srgbClr val="FF0000"/>
                </a:solidFill>
                <a:latin typeface="Arial"/>
              </a:rPr>
              <a:t>AggregationStats</a:t>
            </a:r>
            <a:r>
              <a:rPr lang="en-US" sz="1000" dirty="0" smtClean="0">
                <a:solidFill>
                  <a:srgbClr val="FF0000"/>
                </a:solidFill>
                <a:latin typeface="Arial"/>
              </a:rPr>
              <a:t> </a:t>
            </a:r>
            <a:r>
              <a:rPr lang="en-US" sz="1000" dirty="0" err="1" smtClean="0">
                <a:solidFill>
                  <a:srgbClr val="FF0000"/>
                </a:solidFill>
                <a:latin typeface="+mn-lt"/>
              </a:rPr>
              <a:t>FDMAggregation</a:t>
            </a:r>
            <a:r>
              <a:rPr lang="en-US" sz="1000" dirty="0" smtClean="0">
                <a:solidFill>
                  <a:srgbClr val="FF0000"/>
                </a:solidFill>
                <a:latin typeface="+mn-lt"/>
              </a:rPr>
              <a:t>(</a:t>
            </a:r>
            <a:r>
              <a:rPr lang="en-US" sz="1000" dirty="0" err="1" smtClean="0">
                <a:solidFill>
                  <a:srgbClr val="FF0000"/>
                </a:solidFill>
                <a:latin typeface="+mn-lt"/>
              </a:rPr>
              <a:t>FDMAggregationConfig</a:t>
            </a:r>
            <a:r>
              <a:rPr lang="en-US" sz="1000" dirty="0" smtClean="0">
                <a:solidFill>
                  <a:srgbClr val="FF0000"/>
                </a:solidFill>
                <a:latin typeface="+mn-lt"/>
              </a:rPr>
              <a:t>)</a:t>
            </a:r>
          </a:p>
          <a:p>
            <a:r>
              <a:rPr lang="en-US" sz="1000" dirty="0" err="1" smtClean="0">
                <a:solidFill>
                  <a:srgbClr val="FF0000"/>
                </a:solidFill>
                <a:latin typeface="+mn-lt"/>
              </a:rPr>
              <a:t>resultMsg</a:t>
            </a:r>
            <a:r>
              <a:rPr lang="en-US" sz="1000" dirty="0" smtClean="0">
                <a:solidFill>
                  <a:srgbClr val="FF0000"/>
                </a:solidFill>
                <a:latin typeface="+mn-lt"/>
              </a:rPr>
              <a:t> </a:t>
            </a:r>
            <a:r>
              <a:rPr lang="en-US" sz="1000" dirty="0" err="1" smtClean="0">
                <a:solidFill>
                  <a:srgbClr val="FF0000"/>
                </a:solidFill>
                <a:latin typeface="+mn-lt"/>
              </a:rPr>
              <a:t>LinkMonitorRequest</a:t>
            </a:r>
            <a:r>
              <a:rPr lang="en-US" sz="1000" dirty="0" smtClean="0">
                <a:solidFill>
                  <a:srgbClr val="FF0000"/>
                </a:solidFill>
                <a:latin typeface="+mn-lt"/>
              </a:rPr>
              <a:t>(NE-ID)</a:t>
            </a:r>
          </a:p>
          <a:p>
            <a:r>
              <a:rPr lang="en-US" sz="1000" dirty="0" err="1" smtClean="0">
                <a:solidFill>
                  <a:srgbClr val="FF0000"/>
                </a:solidFill>
                <a:latin typeface="+mn-lt"/>
              </a:rPr>
              <a:t>resultMsg</a:t>
            </a:r>
            <a:r>
              <a:rPr lang="en-US" sz="1000" dirty="0" smtClean="0">
                <a:solidFill>
                  <a:srgbClr val="FF0000"/>
                </a:solidFill>
                <a:latin typeface="+mn-lt"/>
              </a:rPr>
              <a:t> Test Request(NE-</a:t>
            </a:r>
            <a:r>
              <a:rPr lang="en-US" sz="1000" dirty="0" err="1" smtClean="0">
                <a:solidFill>
                  <a:srgbClr val="FF0000"/>
                </a:solidFill>
                <a:latin typeface="+mn-lt"/>
              </a:rPr>
              <a:t>iD</a:t>
            </a:r>
            <a:r>
              <a:rPr lang="en-US" sz="1000" dirty="0" smtClean="0">
                <a:solidFill>
                  <a:srgbClr val="FF0000"/>
                </a:solidFill>
                <a:latin typeface="+mn-lt"/>
              </a:rPr>
              <a:t>)</a:t>
            </a:r>
          </a:p>
          <a:p>
            <a:r>
              <a:rPr lang="en-US" sz="1000" dirty="0" err="1" smtClean="0">
                <a:solidFill>
                  <a:srgbClr val="FF0000"/>
                </a:solidFill>
                <a:latin typeface="+mn-lt"/>
              </a:rPr>
              <a:t>resultMsg</a:t>
            </a:r>
            <a:r>
              <a:rPr lang="en-US" sz="1000" dirty="0" smtClean="0">
                <a:solidFill>
                  <a:srgbClr val="FF0000"/>
                </a:solidFill>
                <a:latin typeface="+mn-lt"/>
              </a:rPr>
              <a:t> </a:t>
            </a:r>
            <a:r>
              <a:rPr lang="en-US" sz="1000" dirty="0" err="1" smtClean="0">
                <a:solidFill>
                  <a:srgbClr val="FF0000"/>
                </a:solidFill>
                <a:latin typeface="+mn-lt"/>
              </a:rPr>
              <a:t>SelfCheck</a:t>
            </a:r>
            <a:r>
              <a:rPr lang="en-US" sz="1000" dirty="0" smtClean="0">
                <a:solidFill>
                  <a:srgbClr val="FF0000"/>
                </a:solidFill>
                <a:latin typeface="+mn-lt"/>
              </a:rPr>
              <a:t>(NE-ID)</a:t>
            </a:r>
          </a:p>
          <a:p>
            <a:r>
              <a:rPr lang="en-US" sz="1000" dirty="0" err="1" smtClean="0">
                <a:solidFill>
                  <a:srgbClr val="FF0000"/>
                </a:solidFill>
                <a:latin typeface="+mn-lt"/>
              </a:rPr>
              <a:t>resultMsg</a:t>
            </a:r>
            <a:r>
              <a:rPr lang="en-US" sz="1000" dirty="0" smtClean="0">
                <a:solidFill>
                  <a:srgbClr val="FF0000"/>
                </a:solidFill>
                <a:latin typeface="+mn-lt"/>
              </a:rPr>
              <a:t> Recovery(Alarm-ID)</a:t>
            </a:r>
            <a:endParaRPr lang="en-US" sz="1000" dirty="0" smtClean="0">
              <a:solidFill>
                <a:srgbClr val="FF0000"/>
              </a:solidFill>
              <a:latin typeface="+mn-lt"/>
            </a:endParaRPr>
          </a:p>
        </p:txBody>
      </p:sp>
      <p:sp>
        <p:nvSpPr>
          <p:cNvPr id="13" name="Rectangle 41"/>
          <p:cNvSpPr/>
          <p:nvPr/>
        </p:nvSpPr>
        <p:spPr bwMode="auto">
          <a:xfrm>
            <a:off x="402833" y="3933057"/>
            <a:ext cx="3440039" cy="7200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a:latin typeface="+mn-lt"/>
              </a:rPr>
              <a:t>Backhaul</a:t>
            </a:r>
          </a:p>
          <a:p>
            <a:r>
              <a:rPr lang="en-US" sz="1000" dirty="0">
                <a:solidFill>
                  <a:prstClr val="black"/>
                </a:solidFill>
                <a:latin typeface="Arial"/>
              </a:rPr>
              <a:t>{1} BH-ID: Unique BH identifier </a:t>
            </a:r>
          </a:p>
          <a:p>
            <a:r>
              <a:rPr lang="en-US" sz="1000" dirty="0" smtClean="0">
                <a:latin typeface="+mn-lt"/>
              </a:rPr>
              <a:t>{1} </a:t>
            </a:r>
            <a:r>
              <a:rPr lang="en-US" sz="1000" dirty="0" err="1" smtClean="0">
                <a:latin typeface="+mn-lt"/>
              </a:rPr>
              <a:t>FDMCapability</a:t>
            </a:r>
            <a:r>
              <a:rPr lang="en-US" sz="1000" dirty="0" smtClean="0">
                <a:latin typeface="+mn-lt"/>
              </a:rPr>
              <a:t>: FDM capability for BH</a:t>
            </a:r>
            <a:endParaRPr lang="en-US" sz="1000" dirty="0">
              <a:latin typeface="+mn-lt"/>
            </a:endParaRPr>
          </a:p>
          <a:p>
            <a:r>
              <a:rPr lang="en-US" sz="1000" dirty="0" smtClean="0">
                <a:latin typeface="+mn-lt"/>
              </a:rPr>
              <a:t>{1} </a:t>
            </a:r>
            <a:r>
              <a:rPr lang="en-US" sz="1000" dirty="0" err="1" smtClean="0">
                <a:latin typeface="+mn-lt"/>
              </a:rPr>
              <a:t>FDMConfig</a:t>
            </a:r>
            <a:r>
              <a:rPr lang="en-US" sz="1000" dirty="0" smtClean="0">
                <a:latin typeface="+mn-lt"/>
              </a:rPr>
              <a:t>: </a:t>
            </a:r>
            <a:r>
              <a:rPr lang="en-US" sz="1000" dirty="0" err="1" smtClean="0">
                <a:latin typeface="+mn-lt"/>
              </a:rPr>
              <a:t>config</a:t>
            </a:r>
            <a:r>
              <a:rPr lang="en-US" sz="1000" dirty="0" smtClean="0">
                <a:latin typeface="+mn-lt"/>
              </a:rPr>
              <a:t> for FDM</a:t>
            </a:r>
          </a:p>
        </p:txBody>
      </p:sp>
      <p:sp>
        <p:nvSpPr>
          <p:cNvPr id="14" name="Rectangle 42"/>
          <p:cNvSpPr/>
          <p:nvPr/>
        </p:nvSpPr>
        <p:spPr bwMode="auto">
          <a:xfrm>
            <a:off x="402833" y="4725145"/>
            <a:ext cx="3440039" cy="71569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a:latin typeface="+mn-lt"/>
              </a:rPr>
              <a:t>Node of Attachment</a:t>
            </a:r>
          </a:p>
          <a:p>
            <a:pPr lvl="0"/>
            <a:r>
              <a:rPr lang="en-US" sz="1000" dirty="0">
                <a:solidFill>
                  <a:prstClr val="black"/>
                </a:solidFill>
                <a:latin typeface="Arial"/>
              </a:rPr>
              <a:t>{1} </a:t>
            </a:r>
            <a:r>
              <a:rPr lang="en-US" sz="1000" dirty="0" smtClean="0">
                <a:solidFill>
                  <a:prstClr val="black"/>
                </a:solidFill>
                <a:latin typeface="Arial"/>
              </a:rPr>
              <a:t>NA-ID</a:t>
            </a:r>
            <a:r>
              <a:rPr lang="en-US" sz="1000" dirty="0">
                <a:solidFill>
                  <a:prstClr val="black"/>
                </a:solidFill>
                <a:latin typeface="Arial"/>
              </a:rPr>
              <a:t>: Unique </a:t>
            </a:r>
            <a:r>
              <a:rPr lang="en-US" sz="1000" dirty="0" smtClean="0">
                <a:solidFill>
                  <a:prstClr val="black"/>
                </a:solidFill>
                <a:latin typeface="Arial"/>
              </a:rPr>
              <a:t>NA </a:t>
            </a:r>
            <a:r>
              <a:rPr lang="en-US" sz="1000" dirty="0">
                <a:solidFill>
                  <a:prstClr val="black"/>
                </a:solidFill>
                <a:latin typeface="Arial"/>
              </a:rPr>
              <a:t>identifier </a:t>
            </a:r>
          </a:p>
          <a:p>
            <a:pPr lvl="0"/>
            <a:r>
              <a:rPr lang="en-US" sz="1000" dirty="0">
                <a:solidFill>
                  <a:prstClr val="black"/>
                </a:solidFill>
                <a:latin typeface="Arial"/>
              </a:rPr>
              <a:t>{1} </a:t>
            </a:r>
            <a:r>
              <a:rPr lang="en-US" sz="1000" dirty="0" err="1">
                <a:solidFill>
                  <a:prstClr val="black"/>
                </a:solidFill>
                <a:latin typeface="Arial"/>
              </a:rPr>
              <a:t>FDMCapability</a:t>
            </a:r>
            <a:r>
              <a:rPr lang="en-US" sz="1000" dirty="0">
                <a:solidFill>
                  <a:prstClr val="black"/>
                </a:solidFill>
                <a:latin typeface="Arial"/>
              </a:rPr>
              <a:t>: FDM capability for </a:t>
            </a:r>
            <a:r>
              <a:rPr lang="en-US" sz="1000" dirty="0" smtClean="0">
                <a:solidFill>
                  <a:prstClr val="black"/>
                </a:solidFill>
                <a:latin typeface="Arial"/>
              </a:rPr>
              <a:t>NA</a:t>
            </a:r>
            <a:endParaRPr lang="en-US" sz="1000" dirty="0">
              <a:solidFill>
                <a:prstClr val="black"/>
              </a:solidFill>
              <a:latin typeface="Arial"/>
            </a:endParaRPr>
          </a:p>
          <a:p>
            <a:pPr lvl="0"/>
            <a:r>
              <a:rPr lang="en-US" sz="1000" dirty="0">
                <a:solidFill>
                  <a:prstClr val="black"/>
                </a:solidFill>
                <a:latin typeface="Arial"/>
              </a:rPr>
              <a:t>{1} </a:t>
            </a:r>
            <a:r>
              <a:rPr lang="en-US" sz="1000" dirty="0" err="1">
                <a:solidFill>
                  <a:prstClr val="black"/>
                </a:solidFill>
                <a:latin typeface="Arial"/>
              </a:rPr>
              <a:t>FDMConfig</a:t>
            </a:r>
            <a:r>
              <a:rPr lang="en-US" sz="1000" dirty="0">
                <a:solidFill>
                  <a:prstClr val="black"/>
                </a:solidFill>
                <a:latin typeface="Arial"/>
              </a:rPr>
              <a:t>: </a:t>
            </a:r>
            <a:r>
              <a:rPr lang="en-US" sz="1000" dirty="0" err="1">
                <a:solidFill>
                  <a:prstClr val="black"/>
                </a:solidFill>
                <a:latin typeface="Arial"/>
              </a:rPr>
              <a:t>config</a:t>
            </a:r>
            <a:r>
              <a:rPr lang="en-US" sz="1000" dirty="0">
                <a:solidFill>
                  <a:prstClr val="black"/>
                </a:solidFill>
                <a:latin typeface="Arial"/>
              </a:rPr>
              <a:t> for FDM</a:t>
            </a:r>
          </a:p>
        </p:txBody>
      </p:sp>
      <p:sp>
        <p:nvSpPr>
          <p:cNvPr id="16" name="Rectangle 5"/>
          <p:cNvSpPr/>
          <p:nvPr/>
        </p:nvSpPr>
        <p:spPr bwMode="auto">
          <a:xfrm>
            <a:off x="402833" y="1340769"/>
            <a:ext cx="3440040" cy="84781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smtClean="0">
                <a:latin typeface="+mn-lt"/>
              </a:rPr>
              <a:t>NMS</a:t>
            </a:r>
            <a:endParaRPr lang="en-US" sz="1000" b="1" dirty="0">
              <a:latin typeface="+mn-lt"/>
            </a:endParaRPr>
          </a:p>
          <a:p>
            <a:pPr lvl="0"/>
            <a:r>
              <a:rPr lang="fr-FR" sz="1000" dirty="0">
                <a:solidFill>
                  <a:prstClr val="black"/>
                </a:solidFill>
                <a:latin typeface="Arial"/>
              </a:rPr>
              <a:t>{1} NMS-ID: Unique NMS identifier</a:t>
            </a:r>
            <a:endParaRPr lang="en-US" sz="1000" dirty="0">
              <a:solidFill>
                <a:prstClr val="black"/>
              </a:solidFill>
            </a:endParaRPr>
          </a:p>
          <a:p>
            <a:r>
              <a:rPr lang="en-US" sz="1000" dirty="0">
                <a:solidFill>
                  <a:prstClr val="black"/>
                </a:solidFill>
                <a:latin typeface="Arial"/>
              </a:rPr>
              <a:t>{1} </a:t>
            </a:r>
            <a:r>
              <a:rPr lang="en-US" sz="1000" dirty="0" err="1">
                <a:solidFill>
                  <a:prstClr val="black"/>
                </a:solidFill>
                <a:latin typeface="Arial"/>
              </a:rPr>
              <a:t>FDMRules</a:t>
            </a:r>
            <a:r>
              <a:rPr lang="en-US" sz="1000" dirty="0">
                <a:solidFill>
                  <a:prstClr val="black"/>
                </a:solidFill>
                <a:latin typeface="Arial"/>
              </a:rPr>
              <a:t>: policy rules for </a:t>
            </a:r>
            <a:r>
              <a:rPr lang="en-US" sz="1000" dirty="0" smtClean="0">
                <a:solidFill>
                  <a:prstClr val="black"/>
                </a:solidFill>
                <a:latin typeface="Arial"/>
              </a:rPr>
              <a:t>FDM</a:t>
            </a:r>
          </a:p>
          <a:p>
            <a:r>
              <a:rPr lang="en-US" sz="1000" dirty="0" smtClean="0">
                <a:solidFill>
                  <a:srgbClr val="FF0000"/>
                </a:solidFill>
                <a:latin typeface="Arial"/>
              </a:rPr>
              <a:t>{1+} </a:t>
            </a:r>
            <a:r>
              <a:rPr lang="en-US" sz="1000" dirty="0" err="1" smtClean="0">
                <a:solidFill>
                  <a:srgbClr val="FF0000"/>
                </a:solidFill>
                <a:latin typeface="Arial"/>
              </a:rPr>
              <a:t>AggregationStats</a:t>
            </a:r>
            <a:r>
              <a:rPr lang="en-US" sz="1000" dirty="0" smtClean="0">
                <a:solidFill>
                  <a:srgbClr val="FF0000"/>
                </a:solidFill>
                <a:latin typeface="Arial"/>
              </a:rPr>
              <a:t>: aggregation statistics</a:t>
            </a:r>
          </a:p>
          <a:p>
            <a:pPr>
              <a:spcBef>
                <a:spcPts val="500"/>
              </a:spcBef>
            </a:pPr>
            <a:r>
              <a:rPr lang="en-US" sz="1000" dirty="0" err="1" smtClean="0">
                <a:solidFill>
                  <a:srgbClr val="FF0000"/>
                </a:solidFill>
                <a:latin typeface="Arial"/>
              </a:rPr>
              <a:t>resultMsg</a:t>
            </a:r>
            <a:r>
              <a:rPr lang="en-US" sz="1000" dirty="0" smtClean="0">
                <a:solidFill>
                  <a:srgbClr val="FF0000"/>
                </a:solidFill>
                <a:latin typeface="Arial"/>
              </a:rPr>
              <a:t> </a:t>
            </a:r>
            <a:r>
              <a:rPr lang="en-US" sz="1000" dirty="0" err="1" smtClean="0">
                <a:solidFill>
                  <a:srgbClr val="FF0000"/>
                </a:solidFill>
                <a:latin typeface="Arial"/>
              </a:rPr>
              <a:t>FDMConfg</a:t>
            </a:r>
            <a:r>
              <a:rPr lang="en-US" sz="1000" dirty="0" smtClean="0">
                <a:solidFill>
                  <a:srgbClr val="FF0000"/>
                </a:solidFill>
                <a:latin typeface="Arial"/>
              </a:rPr>
              <a:t>(</a:t>
            </a:r>
            <a:r>
              <a:rPr lang="en-US" sz="1000" dirty="0" err="1" smtClean="0">
                <a:solidFill>
                  <a:srgbClr val="FF0000"/>
                </a:solidFill>
                <a:latin typeface="Arial"/>
              </a:rPr>
              <a:t>FDMRules</a:t>
            </a:r>
            <a:r>
              <a:rPr lang="en-US" sz="1000" dirty="0" smtClean="0">
                <a:solidFill>
                  <a:srgbClr val="FF0000"/>
                </a:solidFill>
                <a:latin typeface="Arial"/>
              </a:rPr>
              <a:t>)</a:t>
            </a:r>
            <a:endParaRPr lang="en-US" sz="1000" dirty="0">
              <a:solidFill>
                <a:srgbClr val="FF0000"/>
              </a:solidFill>
              <a:latin typeface="Arial"/>
            </a:endParaRPr>
          </a:p>
        </p:txBody>
      </p:sp>
      <p:cxnSp>
        <p:nvCxnSpPr>
          <p:cNvPr id="18" name="Straight Connector 17"/>
          <p:cNvCxnSpPr/>
          <p:nvPr/>
        </p:nvCxnSpPr>
        <p:spPr bwMode="auto">
          <a:xfrm>
            <a:off x="411881" y="3094285"/>
            <a:ext cx="344004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p:cNvCxnSpPr/>
          <p:nvPr/>
        </p:nvCxnSpPr>
        <p:spPr bwMode="auto">
          <a:xfrm>
            <a:off x="402833" y="2026981"/>
            <a:ext cx="344004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Rectangle 42"/>
          <p:cNvSpPr/>
          <p:nvPr/>
        </p:nvSpPr>
        <p:spPr bwMode="auto">
          <a:xfrm>
            <a:off x="402833" y="5517232"/>
            <a:ext cx="3440039" cy="62343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smtClean="0">
                <a:solidFill>
                  <a:srgbClr val="FF0000"/>
                </a:solidFill>
                <a:latin typeface="+mn-lt"/>
              </a:rPr>
              <a:t>TE</a:t>
            </a:r>
            <a:endParaRPr lang="en-US" sz="1000" b="1" dirty="0">
              <a:solidFill>
                <a:srgbClr val="FF0000"/>
              </a:solidFill>
              <a:latin typeface="+mn-lt"/>
            </a:endParaRPr>
          </a:p>
          <a:p>
            <a:pPr lvl="0"/>
            <a:r>
              <a:rPr lang="en-US" sz="1000" dirty="0">
                <a:solidFill>
                  <a:srgbClr val="FF0000"/>
                </a:solidFill>
                <a:latin typeface="Arial"/>
              </a:rPr>
              <a:t>{1} </a:t>
            </a:r>
            <a:r>
              <a:rPr lang="en-US" sz="1000" dirty="0" smtClean="0">
                <a:solidFill>
                  <a:srgbClr val="FF0000"/>
                </a:solidFill>
                <a:latin typeface="Arial"/>
              </a:rPr>
              <a:t>TE-ID</a:t>
            </a:r>
            <a:r>
              <a:rPr lang="en-US" sz="1000" dirty="0">
                <a:solidFill>
                  <a:srgbClr val="FF0000"/>
                </a:solidFill>
                <a:latin typeface="Arial"/>
              </a:rPr>
              <a:t>: Unique </a:t>
            </a:r>
            <a:r>
              <a:rPr lang="en-US" sz="1000" dirty="0" smtClean="0">
                <a:solidFill>
                  <a:srgbClr val="FF0000"/>
                </a:solidFill>
                <a:latin typeface="Arial"/>
              </a:rPr>
              <a:t>TE</a:t>
            </a:r>
            <a:r>
              <a:rPr lang="en-US" sz="1000" dirty="0" smtClean="0">
                <a:solidFill>
                  <a:srgbClr val="FF0000"/>
                </a:solidFill>
                <a:latin typeface="Arial"/>
              </a:rPr>
              <a:t> </a:t>
            </a:r>
            <a:r>
              <a:rPr lang="en-US" sz="1000" dirty="0">
                <a:solidFill>
                  <a:srgbClr val="FF0000"/>
                </a:solidFill>
                <a:latin typeface="Arial"/>
              </a:rPr>
              <a:t>identifier </a:t>
            </a:r>
          </a:p>
          <a:p>
            <a:pPr lvl="0"/>
            <a:r>
              <a:rPr lang="en-US" sz="1000" dirty="0">
                <a:solidFill>
                  <a:srgbClr val="FF0000"/>
                </a:solidFill>
                <a:latin typeface="Arial"/>
              </a:rPr>
              <a:t>{1} </a:t>
            </a:r>
            <a:r>
              <a:rPr lang="en-US" sz="1000" dirty="0" err="1">
                <a:solidFill>
                  <a:srgbClr val="FF0000"/>
                </a:solidFill>
                <a:latin typeface="Arial"/>
              </a:rPr>
              <a:t>FDMCapability</a:t>
            </a:r>
            <a:r>
              <a:rPr lang="en-US" sz="1000" dirty="0">
                <a:solidFill>
                  <a:srgbClr val="FF0000"/>
                </a:solidFill>
                <a:latin typeface="Arial"/>
              </a:rPr>
              <a:t>: FDM capability for </a:t>
            </a:r>
            <a:r>
              <a:rPr lang="en-US" sz="1000" dirty="0" smtClean="0">
                <a:solidFill>
                  <a:srgbClr val="FF0000"/>
                </a:solidFill>
                <a:latin typeface="Arial"/>
              </a:rPr>
              <a:t>TE</a:t>
            </a:r>
            <a:endParaRPr lang="en-US" sz="1000" dirty="0">
              <a:solidFill>
                <a:srgbClr val="FF0000"/>
              </a:solidFill>
              <a:latin typeface="Arial"/>
            </a:endParaRPr>
          </a:p>
          <a:p>
            <a:pPr lvl="0"/>
            <a:r>
              <a:rPr lang="en-US" sz="1000" dirty="0">
                <a:solidFill>
                  <a:srgbClr val="FF0000"/>
                </a:solidFill>
                <a:latin typeface="Arial"/>
              </a:rPr>
              <a:t>{1} </a:t>
            </a:r>
            <a:r>
              <a:rPr lang="en-US" sz="1000" dirty="0" err="1">
                <a:solidFill>
                  <a:srgbClr val="FF0000"/>
                </a:solidFill>
                <a:latin typeface="Arial"/>
              </a:rPr>
              <a:t>FDMConfig</a:t>
            </a:r>
            <a:r>
              <a:rPr lang="en-US" sz="1000" dirty="0">
                <a:solidFill>
                  <a:srgbClr val="FF0000"/>
                </a:solidFill>
                <a:latin typeface="Arial"/>
              </a:rPr>
              <a:t>: </a:t>
            </a:r>
            <a:r>
              <a:rPr lang="en-US" sz="1000" dirty="0" err="1">
                <a:solidFill>
                  <a:srgbClr val="FF0000"/>
                </a:solidFill>
                <a:latin typeface="Arial"/>
              </a:rPr>
              <a:t>config</a:t>
            </a:r>
            <a:r>
              <a:rPr lang="en-US" sz="1000" dirty="0">
                <a:solidFill>
                  <a:srgbClr val="FF0000"/>
                </a:solidFill>
                <a:latin typeface="Arial"/>
              </a:rPr>
              <a:t> for FDM</a:t>
            </a:r>
          </a:p>
        </p:txBody>
      </p:sp>
      <p:sp>
        <p:nvSpPr>
          <p:cNvPr id="22" name="Rectangle 42"/>
          <p:cNvSpPr/>
          <p:nvPr/>
        </p:nvSpPr>
        <p:spPr bwMode="auto">
          <a:xfrm>
            <a:off x="402833" y="6208800"/>
            <a:ext cx="3440039" cy="62343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smtClean="0">
                <a:solidFill>
                  <a:srgbClr val="FF0000"/>
                </a:solidFill>
                <a:latin typeface="+mn-lt"/>
              </a:rPr>
              <a:t>AR</a:t>
            </a:r>
            <a:endParaRPr lang="en-US" sz="1000" b="1" dirty="0">
              <a:solidFill>
                <a:srgbClr val="FF0000"/>
              </a:solidFill>
              <a:latin typeface="+mn-lt"/>
            </a:endParaRPr>
          </a:p>
          <a:p>
            <a:pPr lvl="0"/>
            <a:r>
              <a:rPr lang="en-US" sz="1000" dirty="0">
                <a:solidFill>
                  <a:srgbClr val="FF0000"/>
                </a:solidFill>
                <a:latin typeface="Arial"/>
              </a:rPr>
              <a:t>{1} </a:t>
            </a:r>
            <a:r>
              <a:rPr lang="en-US" sz="1000" dirty="0" smtClean="0">
                <a:solidFill>
                  <a:srgbClr val="FF0000"/>
                </a:solidFill>
                <a:latin typeface="Arial"/>
              </a:rPr>
              <a:t>AR</a:t>
            </a:r>
            <a:r>
              <a:rPr lang="en-US" sz="1000" dirty="0" smtClean="0">
                <a:solidFill>
                  <a:srgbClr val="FF0000"/>
                </a:solidFill>
                <a:latin typeface="Arial"/>
              </a:rPr>
              <a:t>-ID</a:t>
            </a:r>
            <a:r>
              <a:rPr lang="en-US" sz="1000" dirty="0">
                <a:solidFill>
                  <a:srgbClr val="FF0000"/>
                </a:solidFill>
                <a:latin typeface="Arial"/>
              </a:rPr>
              <a:t>: Unique </a:t>
            </a:r>
            <a:r>
              <a:rPr lang="en-US" sz="1000" dirty="0" smtClean="0">
                <a:solidFill>
                  <a:srgbClr val="FF0000"/>
                </a:solidFill>
                <a:latin typeface="Arial"/>
              </a:rPr>
              <a:t>AR </a:t>
            </a:r>
            <a:r>
              <a:rPr lang="en-US" sz="1000" dirty="0">
                <a:solidFill>
                  <a:srgbClr val="FF0000"/>
                </a:solidFill>
                <a:latin typeface="Arial"/>
              </a:rPr>
              <a:t>identifier </a:t>
            </a:r>
          </a:p>
          <a:p>
            <a:pPr lvl="0"/>
            <a:r>
              <a:rPr lang="en-US" sz="1000" dirty="0">
                <a:solidFill>
                  <a:srgbClr val="FF0000"/>
                </a:solidFill>
                <a:latin typeface="Arial"/>
              </a:rPr>
              <a:t>{1} </a:t>
            </a:r>
            <a:r>
              <a:rPr lang="en-US" sz="1000" dirty="0" err="1">
                <a:solidFill>
                  <a:srgbClr val="FF0000"/>
                </a:solidFill>
                <a:latin typeface="Arial"/>
              </a:rPr>
              <a:t>FDMCapability</a:t>
            </a:r>
            <a:r>
              <a:rPr lang="en-US" sz="1000" dirty="0">
                <a:solidFill>
                  <a:srgbClr val="FF0000"/>
                </a:solidFill>
                <a:latin typeface="Arial"/>
              </a:rPr>
              <a:t>: FDM capability for </a:t>
            </a:r>
            <a:r>
              <a:rPr lang="en-US" sz="1000" dirty="0" smtClean="0">
                <a:solidFill>
                  <a:srgbClr val="FF0000"/>
                </a:solidFill>
                <a:latin typeface="Arial"/>
              </a:rPr>
              <a:t>AR</a:t>
            </a:r>
            <a:endParaRPr lang="en-US" sz="1000" dirty="0">
              <a:solidFill>
                <a:srgbClr val="FF0000"/>
              </a:solidFill>
              <a:latin typeface="Arial"/>
            </a:endParaRPr>
          </a:p>
          <a:p>
            <a:pPr lvl="0"/>
            <a:r>
              <a:rPr lang="en-US" sz="1000" dirty="0">
                <a:solidFill>
                  <a:srgbClr val="FF0000"/>
                </a:solidFill>
                <a:latin typeface="Arial"/>
              </a:rPr>
              <a:t>{1} </a:t>
            </a:r>
            <a:r>
              <a:rPr lang="en-US" sz="1000" dirty="0" err="1">
                <a:solidFill>
                  <a:srgbClr val="FF0000"/>
                </a:solidFill>
                <a:latin typeface="Arial"/>
              </a:rPr>
              <a:t>FDMConfig</a:t>
            </a:r>
            <a:r>
              <a:rPr lang="en-US" sz="1000" dirty="0">
                <a:solidFill>
                  <a:srgbClr val="FF0000"/>
                </a:solidFill>
                <a:latin typeface="Arial"/>
              </a:rPr>
              <a:t>: </a:t>
            </a:r>
            <a:r>
              <a:rPr lang="en-US" sz="1000" dirty="0" err="1">
                <a:solidFill>
                  <a:srgbClr val="FF0000"/>
                </a:solidFill>
                <a:latin typeface="Arial"/>
              </a:rPr>
              <a:t>config</a:t>
            </a:r>
            <a:r>
              <a:rPr lang="en-US" sz="1000" dirty="0">
                <a:solidFill>
                  <a:srgbClr val="FF0000"/>
                </a:solidFill>
                <a:latin typeface="Arial"/>
              </a:rPr>
              <a:t> for FDM</a:t>
            </a:r>
          </a:p>
        </p:txBody>
      </p:sp>
      <p:sp>
        <p:nvSpPr>
          <p:cNvPr id="23" name="Diamond 22"/>
          <p:cNvSpPr/>
          <p:nvPr/>
        </p:nvSpPr>
        <p:spPr bwMode="auto">
          <a:xfrm>
            <a:off x="5868144" y="1249927"/>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24" name="TextBox 23"/>
          <p:cNvSpPr txBox="1"/>
          <p:nvPr/>
        </p:nvSpPr>
        <p:spPr>
          <a:xfrm>
            <a:off x="5885724" y="1503467"/>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25" name="Freeform 24"/>
          <p:cNvSpPr/>
          <p:nvPr/>
        </p:nvSpPr>
        <p:spPr bwMode="auto">
          <a:xfrm>
            <a:off x="5944344" y="1383631"/>
            <a:ext cx="249063" cy="422495"/>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Diamond 25"/>
          <p:cNvSpPr/>
          <p:nvPr/>
        </p:nvSpPr>
        <p:spPr bwMode="auto">
          <a:xfrm>
            <a:off x="5724128" y="1251826"/>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27" name="TextBox 26"/>
          <p:cNvSpPr txBox="1"/>
          <p:nvPr/>
        </p:nvSpPr>
        <p:spPr>
          <a:xfrm>
            <a:off x="5796782" y="2791961"/>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28" name="Freeform 27"/>
          <p:cNvSpPr/>
          <p:nvPr/>
        </p:nvSpPr>
        <p:spPr bwMode="auto">
          <a:xfrm>
            <a:off x="5800328" y="1385530"/>
            <a:ext cx="404406" cy="1683431"/>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 name="Diamond 28"/>
          <p:cNvSpPr/>
          <p:nvPr/>
        </p:nvSpPr>
        <p:spPr bwMode="auto">
          <a:xfrm>
            <a:off x="5561227" y="1251825"/>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30" name="Freeform 29"/>
          <p:cNvSpPr/>
          <p:nvPr/>
        </p:nvSpPr>
        <p:spPr bwMode="auto">
          <a:xfrm>
            <a:off x="5637427" y="1385529"/>
            <a:ext cx="555980" cy="3051583"/>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1" name="TextBox 30"/>
          <p:cNvSpPr txBox="1"/>
          <p:nvPr/>
        </p:nvSpPr>
        <p:spPr>
          <a:xfrm>
            <a:off x="5735720" y="4154597"/>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32" name="Diamond 31"/>
          <p:cNvSpPr/>
          <p:nvPr/>
        </p:nvSpPr>
        <p:spPr bwMode="auto">
          <a:xfrm>
            <a:off x="5406423" y="1251826"/>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33" name="Freeform 32"/>
          <p:cNvSpPr/>
          <p:nvPr/>
        </p:nvSpPr>
        <p:spPr bwMode="auto">
          <a:xfrm>
            <a:off x="5482622" y="1385530"/>
            <a:ext cx="722111" cy="4131702"/>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4" name="TextBox 33"/>
          <p:cNvSpPr txBox="1"/>
          <p:nvPr/>
        </p:nvSpPr>
        <p:spPr>
          <a:xfrm>
            <a:off x="5724128" y="5229200"/>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35" name="Diamond 34"/>
          <p:cNvSpPr/>
          <p:nvPr/>
        </p:nvSpPr>
        <p:spPr bwMode="auto">
          <a:xfrm>
            <a:off x="4063753" y="1240793"/>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36" name="Freeform 35"/>
          <p:cNvSpPr/>
          <p:nvPr/>
        </p:nvSpPr>
        <p:spPr bwMode="auto">
          <a:xfrm flipH="1">
            <a:off x="3851921" y="1374497"/>
            <a:ext cx="288031" cy="390181"/>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7" name="TextBox 36"/>
          <p:cNvSpPr txBox="1"/>
          <p:nvPr/>
        </p:nvSpPr>
        <p:spPr>
          <a:xfrm>
            <a:off x="3816239" y="1481678"/>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38" name="Diamond 37"/>
          <p:cNvSpPr/>
          <p:nvPr/>
        </p:nvSpPr>
        <p:spPr bwMode="auto">
          <a:xfrm>
            <a:off x="4232838" y="1256581"/>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39" name="Freeform 38"/>
          <p:cNvSpPr/>
          <p:nvPr/>
        </p:nvSpPr>
        <p:spPr bwMode="auto">
          <a:xfrm flipH="1">
            <a:off x="3816238" y="1390285"/>
            <a:ext cx="492797" cy="1246627"/>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0" name="TextBox 39"/>
          <p:cNvSpPr txBox="1"/>
          <p:nvPr/>
        </p:nvSpPr>
        <p:spPr>
          <a:xfrm>
            <a:off x="3920796" y="2357523"/>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41" name="Diamond 40"/>
          <p:cNvSpPr/>
          <p:nvPr/>
        </p:nvSpPr>
        <p:spPr bwMode="auto">
          <a:xfrm>
            <a:off x="4385238" y="1256581"/>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42" name="Freeform 41"/>
          <p:cNvSpPr/>
          <p:nvPr/>
        </p:nvSpPr>
        <p:spPr bwMode="auto">
          <a:xfrm flipH="1">
            <a:off x="3816238" y="1390285"/>
            <a:ext cx="645195" cy="2768049"/>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3" name="TextBox 42"/>
          <p:cNvSpPr txBox="1"/>
          <p:nvPr/>
        </p:nvSpPr>
        <p:spPr>
          <a:xfrm>
            <a:off x="3995936" y="3858291"/>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44" name="Diamond 43"/>
          <p:cNvSpPr/>
          <p:nvPr/>
        </p:nvSpPr>
        <p:spPr bwMode="auto">
          <a:xfrm>
            <a:off x="4520209" y="1263579"/>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45" name="Freeform 44"/>
          <p:cNvSpPr/>
          <p:nvPr/>
        </p:nvSpPr>
        <p:spPr bwMode="auto">
          <a:xfrm flipH="1">
            <a:off x="3842871" y="1397283"/>
            <a:ext cx="753531" cy="3685710"/>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6" name="TextBox 45"/>
          <p:cNvSpPr txBox="1"/>
          <p:nvPr/>
        </p:nvSpPr>
        <p:spPr>
          <a:xfrm>
            <a:off x="3996582" y="4786552"/>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47" name="Diamond 46"/>
          <p:cNvSpPr/>
          <p:nvPr/>
        </p:nvSpPr>
        <p:spPr bwMode="auto">
          <a:xfrm>
            <a:off x="4672609" y="1263579"/>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48" name="Freeform 47"/>
          <p:cNvSpPr/>
          <p:nvPr/>
        </p:nvSpPr>
        <p:spPr bwMode="auto">
          <a:xfrm flipH="1">
            <a:off x="3842873" y="1397282"/>
            <a:ext cx="905928" cy="4431665"/>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9" name="Diamond 48"/>
          <p:cNvSpPr/>
          <p:nvPr/>
        </p:nvSpPr>
        <p:spPr bwMode="auto">
          <a:xfrm>
            <a:off x="4825009" y="1263579"/>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50" name="Freeform 49"/>
          <p:cNvSpPr/>
          <p:nvPr/>
        </p:nvSpPr>
        <p:spPr bwMode="auto">
          <a:xfrm flipH="1">
            <a:off x="3851921" y="1397282"/>
            <a:ext cx="1049280" cy="5056054"/>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1" name="TextBox 50"/>
          <p:cNvSpPr txBox="1"/>
          <p:nvPr/>
        </p:nvSpPr>
        <p:spPr>
          <a:xfrm>
            <a:off x="4039939" y="5506199"/>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52" name="TextBox 51"/>
          <p:cNvSpPr txBox="1"/>
          <p:nvPr/>
        </p:nvSpPr>
        <p:spPr>
          <a:xfrm>
            <a:off x="4073305" y="6176337"/>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Tree>
    <p:extLst>
      <p:ext uri="{BB962C8B-B14F-4D97-AF65-F5344CB8AC3E}">
        <p14:creationId xmlns:p14="http://schemas.microsoft.com/office/powerpoint/2010/main" val="1614797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Questions, </a:t>
            </a:r>
            <a:r>
              <a:rPr lang="en-US" altLang="zh-CN" dirty="0" smtClean="0"/>
              <a:t>Comments</a:t>
            </a:r>
            <a:br>
              <a:rPr lang="en-US" altLang="zh-CN" dirty="0" smtClean="0"/>
            </a:br>
            <a:r>
              <a:rPr lang="en-US" altLang="zh-CN" dirty="0" smtClean="0"/>
              <a:t>Thank YOU!</a:t>
            </a:r>
            <a:endParaRPr lang="zh-CN" altLang="en-US" dirty="0"/>
          </a:p>
        </p:txBody>
      </p:sp>
      <p:sp>
        <p:nvSpPr>
          <p:cNvPr id="5" name="文本占位符 4"/>
          <p:cNvSpPr>
            <a:spLocks noGrp="1"/>
          </p:cNvSpPr>
          <p:nvPr>
            <p:ph type="body" idx="1"/>
          </p:nvPr>
        </p:nvSpPr>
        <p:spPr/>
        <p:txBody>
          <a:bodyPr/>
          <a:lstStyle/>
          <a:p>
            <a:r>
              <a:rPr lang="en-US" altLang="zh-CN" dirty="0" smtClean="0"/>
              <a:t> </a:t>
            </a:r>
            <a:endParaRPr lang="en-US" altLang="zh-CN" dirty="0"/>
          </a:p>
        </p:txBody>
      </p:sp>
    </p:spTree>
    <p:extLst>
      <p:ext uri="{BB962C8B-B14F-4D97-AF65-F5344CB8AC3E}">
        <p14:creationId xmlns:p14="http://schemas.microsoft.com/office/powerpoint/2010/main" val="2475711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omniran-14-0033-01-ecsg-omniran-pptx-template</Template>
  <TotalTime>35822</TotalTime>
  <Words>1766</Words>
  <Application>Microsoft Office PowerPoint</Application>
  <PresentationFormat>On-screen Show (4:3)</PresentationFormat>
  <Paragraphs>247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omniran_usecase_template</vt:lpstr>
      <vt:lpstr>PowerPoint Presentation</vt:lpstr>
      <vt:lpstr>Proposal to Amend the Configuration and Maintenance Model</vt:lpstr>
      <vt:lpstr>Comments Collected on the Subject</vt:lpstr>
      <vt:lpstr>Definitions (Wikipedia) https://en.wikipedia.org/wiki/Operations,_administration_and_management</vt:lpstr>
      <vt:lpstr>Mapping of 802.1CF to OAMPT</vt:lpstr>
      <vt:lpstr>Practice of a Network OAM Model</vt:lpstr>
      <vt:lpstr>Model for ANInitialization</vt:lpstr>
      <vt:lpstr>Model for FaultManagement</vt:lpstr>
      <vt:lpstr>Questions, Comments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Yi, Su/易粟</dc:creator>
  <cp:lastModifiedBy>Hao, Wang</cp:lastModifiedBy>
  <cp:revision>358</cp:revision>
  <cp:lastPrinted>1998-02-10T13:28:06Z</cp:lastPrinted>
  <dcterms:created xsi:type="dcterms:W3CDTF">2015-11-05T09:24:45Z</dcterms:created>
  <dcterms:modified xsi:type="dcterms:W3CDTF">2018-03-08T16:08:09Z</dcterms:modified>
</cp:coreProperties>
</file>