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98" r:id="rId3"/>
    <p:sldId id="353" r:id="rId4"/>
    <p:sldId id="352" r:id="rId5"/>
    <p:sldId id="346" r:id="rId6"/>
    <p:sldId id="347" r:id="rId7"/>
    <p:sldId id="348" r:id="rId8"/>
    <p:sldId id="349" r:id="rId9"/>
    <p:sldId id="320" r:id="rId10"/>
    <p:sldId id="331" r:id="rId11"/>
    <p:sldId id="343" r:id="rId12"/>
    <p:sldId id="309" r:id="rId13"/>
    <p:sldId id="332" r:id="rId14"/>
    <p:sldId id="344" r:id="rId15"/>
    <p:sldId id="351" r:id="rId16"/>
    <p:sldId id="345" r:id="rId17"/>
    <p:sldId id="3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02" autoAdjust="0"/>
    <p:restoredTop sz="95297" autoAdjust="0"/>
  </p:normalViewPr>
  <p:slideViewPr>
    <p:cSldViewPr>
      <p:cViewPr varScale="1">
        <p:scale>
          <a:sx n="120" d="100"/>
          <a:sy n="120" d="100"/>
        </p:scale>
        <p:origin x="138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omniran-18-0016-00-00TG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March 2018 F2F Meeting</a:t>
            </a:r>
            <a:br>
              <a:rPr lang="en-US" dirty="0"/>
            </a:br>
            <a:r>
              <a:rPr lang="en-US" dirty="0"/>
              <a:t>Rosemont, IL</a:t>
            </a:r>
          </a:p>
        </p:txBody>
      </p:sp>
      <p:sp>
        <p:nvSpPr>
          <p:cNvPr id="3" name="Subtitle 2"/>
          <p:cNvSpPr>
            <a:spLocks noGrp="1"/>
          </p:cNvSpPr>
          <p:nvPr>
            <p:ph type="subTitle" idx="1"/>
          </p:nvPr>
        </p:nvSpPr>
        <p:spPr/>
        <p:txBody>
          <a:bodyPr/>
          <a:lstStyle/>
          <a:p>
            <a:r>
              <a:rPr lang="en-US" dirty="0"/>
              <a:t>2018-02-21</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590800"/>
          </a:xfrm>
        </p:spPr>
        <p:txBody>
          <a:bodyPr>
            <a:normAutofit fontScale="92500" lnSpcReduction="10000"/>
          </a:bodyPr>
          <a:lstStyle/>
          <a:p>
            <a:r>
              <a:rPr lang="en-GB" sz="2400" dirty="0"/>
              <a:t>Call Meeting to Order</a:t>
            </a:r>
          </a:p>
          <a:p>
            <a:pPr lvl="1"/>
            <a:r>
              <a:rPr lang="en-GB" sz="2000" dirty="0"/>
              <a:t>Chair called meeting to order at ..</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76297458"/>
              </p:ext>
            </p:extLst>
          </p:nvPr>
        </p:nvGraphicFramePr>
        <p:xfrm>
          <a:off x="914400" y="3352800"/>
          <a:ext cx="7620001" cy="30480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bg1">
                              <a:lumMod val="85000"/>
                            </a:schemeClr>
                          </a:solidFill>
                          <a:effectLst/>
                          <a:latin typeface="+mn-lt"/>
                        </a:rPr>
                        <a:t>Nader Zein</a:t>
                      </a:r>
                    </a:p>
                  </a:txBody>
                  <a:tcPr marL="73025" marR="73025" marT="0" marB="0" anchor="ctr"/>
                </a:tc>
                <a:tc>
                  <a:txBody>
                    <a:bodyPr/>
                    <a:lstStyle/>
                    <a:p>
                      <a:pPr algn="just">
                        <a:spcAft>
                          <a:spcPts val="300"/>
                        </a:spcAft>
                      </a:pPr>
                      <a:r>
                        <a:rPr lang="en-US" sz="1400">
                          <a:solidFill>
                            <a:schemeClr val="bg1">
                              <a:lumMod val="85000"/>
                            </a:schemeClr>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bg1">
                              <a:lumMod val="85000"/>
                            </a:schemeClr>
                          </a:solidFill>
                          <a:effectLst/>
                          <a:latin typeface="+mn-lt"/>
                        </a:rPr>
                        <a:t>Hao</a:t>
                      </a:r>
                      <a:r>
                        <a:rPr lang="en-US" sz="1400" dirty="0">
                          <a:solidFill>
                            <a:schemeClr val="bg1">
                              <a:lumMod val="85000"/>
                            </a:schemeClr>
                          </a:solidFill>
                          <a:effectLst/>
                          <a:latin typeface="+mn-lt"/>
                        </a:rPr>
                        <a:t> Wang</a:t>
                      </a:r>
                    </a:p>
                  </a:txBody>
                  <a:tcPr marL="73025" marR="73025" marT="0" marB="0" anchor="ctr"/>
                </a:tc>
                <a:tc>
                  <a:txBody>
                    <a:bodyPr/>
                    <a:lstStyle/>
                    <a:p>
                      <a:pPr algn="just">
                        <a:spcAft>
                          <a:spcPts val="300"/>
                        </a:spcAft>
                      </a:pPr>
                      <a:r>
                        <a:rPr lang="en-US" sz="1400">
                          <a:solidFill>
                            <a:schemeClr val="bg1">
                              <a:lumMod val="85000"/>
                            </a:schemeClr>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bg1">
                              <a:lumMod val="85000"/>
                            </a:schemeClr>
                          </a:solidFill>
                          <a:effectLst/>
                          <a:latin typeface="+mn-lt"/>
                        </a:rPr>
                        <a:t>Glenn Parsons</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Ericsson</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bg1">
                              <a:lumMod val="85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bg1">
                              <a:lumMod val="85000"/>
                            </a:schemeClr>
                          </a:solidFill>
                          <a:effectLst/>
                          <a:latin typeface="+mn-lt"/>
                        </a:rPr>
                        <a:t>Walter </a:t>
                      </a:r>
                      <a:r>
                        <a:rPr lang="en-US" sz="1400" dirty="0" err="1">
                          <a:solidFill>
                            <a:schemeClr val="bg1">
                              <a:lumMod val="85000"/>
                            </a:schemeClr>
                          </a:solidFill>
                          <a:effectLst/>
                          <a:latin typeface="+mn-lt"/>
                        </a:rPr>
                        <a:t>Pienciak</a:t>
                      </a:r>
                      <a:endParaRPr lang="en-US" sz="1400" dirty="0">
                        <a:solidFill>
                          <a:schemeClr val="bg1">
                            <a:lumMod val="85000"/>
                          </a:schemeClr>
                        </a:solidFill>
                        <a:effectLst/>
                        <a:latin typeface="+mn-lt"/>
                      </a:endParaRP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IEEE</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a:solidFill>
                            <a:schemeClr val="bg1">
                              <a:lumMod val="85000"/>
                            </a:schemeClr>
                          </a:solidFill>
                          <a:effectLst/>
                          <a:latin typeface="+mn-lt"/>
                        </a:rPr>
                        <a:t>Tomoki Ohsawa</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bg1">
                              <a:lumMod val="85000"/>
                            </a:schemeClr>
                          </a:solidFill>
                          <a:effectLst/>
                          <a:latin typeface="+mn-lt"/>
                        </a:rPr>
                        <a:t>Paul </a:t>
                      </a:r>
                      <a:r>
                        <a:rPr lang="en-US" sz="1400" dirty="0" err="1">
                          <a:solidFill>
                            <a:schemeClr val="bg1">
                              <a:lumMod val="85000"/>
                            </a:schemeClr>
                          </a:solidFill>
                          <a:effectLst/>
                          <a:latin typeface="+mn-lt"/>
                        </a:rPr>
                        <a:t>Nikolich</a:t>
                      </a:r>
                      <a:endParaRPr lang="en-US" sz="1400" dirty="0">
                        <a:solidFill>
                          <a:schemeClr val="bg1">
                            <a:lumMod val="85000"/>
                          </a:schemeClr>
                        </a:solidFill>
                        <a:effectLst/>
                        <a:latin typeface="+mn-lt"/>
                      </a:endParaRP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IEEE 802</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a:solidFill>
                            <a:schemeClr val="bg1">
                              <a:lumMod val="85000"/>
                            </a:schemeClr>
                          </a:solidFill>
                          <a:effectLst/>
                          <a:latin typeface="+mn-lt"/>
                        </a:rPr>
                        <a:t>Satoko Itaya</a:t>
                      </a:r>
                    </a:p>
                  </a:txBody>
                  <a:tcPr marL="73025" marR="73025" marT="0" marB="0" anchor="ctr"/>
                </a:tc>
                <a:tc>
                  <a:txBody>
                    <a:bodyPr/>
                    <a:lstStyle/>
                    <a:p>
                      <a:pPr algn="just">
                        <a:spcAft>
                          <a:spcPts val="300"/>
                        </a:spcAft>
                      </a:pPr>
                      <a:r>
                        <a:rPr lang="en-US" sz="1400">
                          <a:solidFill>
                            <a:schemeClr val="bg1">
                              <a:lumMod val="85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bg1">
                              <a:lumMod val="85000"/>
                            </a:schemeClr>
                          </a:solidFill>
                          <a:latin typeface="+mn-lt"/>
                        </a:rPr>
                        <a:t>Patrick </a:t>
                      </a:r>
                      <a:r>
                        <a:rPr lang="en-US" sz="1400" dirty="0" err="1">
                          <a:solidFill>
                            <a:schemeClr val="bg1">
                              <a:lumMod val="85000"/>
                            </a:schemeClr>
                          </a:solidFill>
                          <a:latin typeface="+mn-lt"/>
                        </a:rPr>
                        <a:t>Slaats</a:t>
                      </a:r>
                      <a:endParaRPr lang="en-US" sz="1400" dirty="0">
                        <a:solidFill>
                          <a:schemeClr val="bg1">
                            <a:lumMod val="85000"/>
                          </a:schemeClr>
                        </a:solidFill>
                        <a:latin typeface="+mn-lt"/>
                      </a:endParaRP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IEEE</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bg1">
                              <a:lumMod val="85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bg1">
                              <a:lumMod val="85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bg1">
                              <a:lumMod val="85000"/>
                            </a:schemeClr>
                          </a:solidFill>
                          <a:effectLst/>
                          <a:latin typeface="+mn-lt"/>
                        </a:rPr>
                        <a:t>Roger Marks</a:t>
                      </a:r>
                    </a:p>
                  </a:txBody>
                  <a:tcPr marL="73025" marR="73025" marT="0" marB="0" anchor="ctr"/>
                </a:tc>
                <a:tc>
                  <a:txBody>
                    <a:bodyPr/>
                    <a:lstStyle/>
                    <a:p>
                      <a:pPr algn="just">
                        <a:spcAft>
                          <a:spcPts val="300"/>
                        </a:spcAft>
                      </a:pPr>
                      <a:r>
                        <a:rPr lang="en-US" sz="1400" dirty="0" err="1">
                          <a:solidFill>
                            <a:schemeClr val="bg1">
                              <a:lumMod val="85000"/>
                            </a:schemeClr>
                          </a:solidFill>
                          <a:effectLst/>
                          <a:latin typeface="+mn-lt"/>
                        </a:rPr>
                        <a:t>EthAirNet</a:t>
                      </a:r>
                      <a:r>
                        <a:rPr lang="en-US" sz="1400" dirty="0">
                          <a:solidFill>
                            <a:schemeClr val="bg1">
                              <a:lumMod val="85000"/>
                            </a:schemeClr>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r>
                        <a:rPr lang="en-US" sz="1400" dirty="0">
                          <a:solidFill>
                            <a:schemeClr val="bg1">
                              <a:lumMod val="85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UC3M</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r>
                        <a:rPr lang="en-US" sz="1400" dirty="0" err="1">
                          <a:solidFill>
                            <a:schemeClr val="bg1">
                              <a:lumMod val="85000"/>
                            </a:schemeClr>
                          </a:solidFill>
                          <a:effectLst/>
                          <a:latin typeface="+mn-lt"/>
                        </a:rPr>
                        <a:t>Yonggang</a:t>
                      </a:r>
                      <a:r>
                        <a:rPr lang="en-US" sz="1400" dirty="0">
                          <a:solidFill>
                            <a:schemeClr val="bg1">
                              <a:lumMod val="85000"/>
                            </a:schemeClr>
                          </a:solidFill>
                          <a:effectLst/>
                          <a:latin typeface="+mn-lt"/>
                        </a:rPr>
                        <a:t> Fang</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ZTE TX</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Mar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contributions review</a:t>
            </a:r>
          </a:p>
          <a:p>
            <a:pPr lvl="0"/>
            <a:r>
              <a:rPr lang="en-US" dirty="0"/>
              <a:t>Status of P802.1CF D1.0 comment resolution</a:t>
            </a:r>
          </a:p>
          <a:p>
            <a:pPr lvl="0"/>
            <a:r>
              <a:rPr lang="en-US" dirty="0"/>
              <a:t>Documentation of P802.1CF D1.0 comment resolution</a:t>
            </a:r>
          </a:p>
          <a:p>
            <a:pPr lvl="0"/>
            <a:r>
              <a:rPr lang="en-US" dirty="0"/>
              <a:t>Review of contributions addressing unresolved P802.1CF/D1.0 comments</a:t>
            </a:r>
          </a:p>
          <a:p>
            <a:r>
              <a:rPr lang="en-US" dirty="0"/>
              <a:t>Plan for 802.1CF-D1.1 draft and recirculation ballot</a:t>
            </a:r>
          </a:p>
          <a:p>
            <a:r>
              <a:rPr lang="en-US" dirty="0"/>
              <a:t>Conference calls until Jul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823265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a:t>Mon</a:t>
            </a:r>
          </a:p>
          <a:p>
            <a:r>
              <a:rPr lang="en-US" dirty="0"/>
              <a:t>Tue</a:t>
            </a:r>
          </a:p>
          <a:p>
            <a:r>
              <a:rPr lang="en-US" dirty="0"/>
              <a:t>Wed</a:t>
            </a:r>
          </a:p>
          <a:p>
            <a:r>
              <a:rPr lang="en-US" dirty="0"/>
              <a:t>Thu</a:t>
            </a:r>
          </a:p>
          <a:p>
            <a:pPr lvl="1"/>
            <a:r>
              <a:rPr lang="en-US" dirty="0"/>
              <a:t>Review of minutes</a:t>
            </a:r>
          </a:p>
          <a:p>
            <a:pPr lvl="1"/>
            <a:r>
              <a:rPr lang="en-US" dirty="0"/>
              <a:t>Reports</a:t>
            </a:r>
          </a:p>
          <a:p>
            <a:pPr lvl="1"/>
            <a:r>
              <a:rPr lang="en-US" dirty="0"/>
              <a:t>IC NEND contributions review</a:t>
            </a:r>
          </a:p>
          <a:p>
            <a:pPr lvl="1"/>
            <a:r>
              <a:rPr lang="en-US" dirty="0"/>
              <a:t>Status of P802.1CF D1.0 comment resolution</a:t>
            </a:r>
          </a:p>
          <a:p>
            <a:pPr lvl="1"/>
            <a:r>
              <a:rPr lang="en-US" dirty="0"/>
              <a:t>Documentation of P802.1CF D1.0 comment resolution</a:t>
            </a:r>
          </a:p>
          <a:p>
            <a:pPr lvl="1"/>
            <a:r>
              <a:rPr lang="en-US" dirty="0"/>
              <a:t>Review of contributions addressing unresolved P802.1CF/D1.0 comments</a:t>
            </a:r>
          </a:p>
          <a:p>
            <a:pPr lvl="1"/>
            <a:r>
              <a:rPr lang="en-US" dirty="0"/>
              <a:t>Plan for 802.1CF-D1.1 draft and recirculation ballot</a:t>
            </a:r>
          </a:p>
          <a:p>
            <a:pPr lvl="1"/>
            <a:r>
              <a:rPr lang="en-US" dirty="0"/>
              <a:t>Conference calls until Jul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a:bodyPr>
          <a:lstStyle/>
          <a:p>
            <a:r>
              <a:rPr lang="en-US" dirty="0"/>
              <a:t>Agenda approval</a:t>
            </a:r>
          </a:p>
          <a:p>
            <a:pPr lvl="1"/>
            <a:r>
              <a:rPr lang="en-US" dirty="0"/>
              <a:t>..</a:t>
            </a:r>
          </a:p>
          <a:p>
            <a:r>
              <a:rPr lang="en-US" dirty="0"/>
              <a:t>Review of minutes</a:t>
            </a:r>
          </a:p>
          <a:p>
            <a:pPr lvl="1"/>
            <a:r>
              <a:rPr lang="en-US" dirty="0"/>
              <a:t>..</a:t>
            </a:r>
          </a:p>
          <a:p>
            <a:r>
              <a:rPr lang="en-US" dirty="0"/>
              <a:t>Reports</a:t>
            </a:r>
          </a:p>
          <a:p>
            <a:pPr lvl="1"/>
            <a:r>
              <a:rPr lang="en-US" dirty="0"/>
              <a:t>..</a:t>
            </a:r>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p:txBody>
          <a:bodyPr/>
          <a:lstStyle/>
          <a:p>
            <a:r>
              <a:rPr lang="en-US" dirty="0"/>
              <a:t>IC NEND contributions review</a:t>
            </a:r>
          </a:p>
          <a:p>
            <a:pPr lvl="1"/>
            <a:r>
              <a:rPr lang="en-US" dirty="0"/>
              <a:t>..</a:t>
            </a:r>
          </a:p>
          <a:p>
            <a:endParaRPr lang="en-US" dirty="0"/>
          </a:p>
          <a:p>
            <a:r>
              <a:rPr lang="en-US" dirty="0"/>
              <a:t>Status of P802.1CF D1.0 comment resolution</a:t>
            </a:r>
          </a:p>
          <a:p>
            <a:pPr lvl="1"/>
            <a:r>
              <a:rPr lang="en-US" dirty="0"/>
              <a:t>..</a:t>
            </a:r>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p:txBody>
          <a:bodyPr>
            <a:normAutofit/>
          </a:bodyPr>
          <a:lstStyle/>
          <a:p>
            <a:r>
              <a:rPr lang="en-US" dirty="0"/>
              <a:t>Documentation of P802.1CF D1.0 comment resolution</a:t>
            </a:r>
          </a:p>
          <a:p>
            <a:pPr lvl="0"/>
            <a:endParaRPr lang="en-US" dirty="0"/>
          </a:p>
          <a:p>
            <a:pPr lvl="0"/>
            <a:r>
              <a:rPr lang="en-US" dirty="0"/>
              <a:t>Review of contributions addressing unresolved P802.1CF/D1.0 comments</a:t>
            </a:r>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p:txBody>
          <a:bodyPr>
            <a:normAutofit/>
          </a:bodyPr>
          <a:lstStyle/>
          <a:p>
            <a:r>
              <a:rPr lang="en-US" dirty="0"/>
              <a:t>Review of contributions addressing unresolved P802.1CF/D1.0 comments</a:t>
            </a:r>
          </a:p>
          <a:p>
            <a:endParaRPr lang="en-US" dirty="0"/>
          </a:p>
          <a:p>
            <a:r>
              <a:rPr lang="en-US" dirty="0"/>
              <a:t>Plan for 802.1CF-D1.1 draft and recirculation ballot</a:t>
            </a:r>
          </a:p>
          <a:p>
            <a:endParaRPr lang="en-US" dirty="0"/>
          </a:p>
          <a:p>
            <a:r>
              <a:rPr lang="en-US" dirty="0"/>
              <a:t>Conference calls until Jul 2018 F2F</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201393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a:bodyPr>
          <a:lstStyle/>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January 2018 F2F Meeting</a:t>
            </a:r>
            <a:endParaRPr lang="en-US" dirty="0"/>
          </a:p>
        </p:txBody>
      </p:sp>
      <p:sp>
        <p:nvSpPr>
          <p:cNvPr id="3" name="Content Placeholder 2"/>
          <p:cNvSpPr>
            <a:spLocks noGrp="1"/>
          </p:cNvSpPr>
          <p:nvPr>
            <p:ph idx="1"/>
          </p:nvPr>
        </p:nvSpPr>
        <p:spPr/>
        <p:txBody>
          <a:bodyPr>
            <a:normAutofit fontScale="70000" lnSpcReduction="20000"/>
          </a:bodyPr>
          <a:lstStyle/>
          <a:p>
            <a:r>
              <a:rPr lang="en-US" dirty="0"/>
              <a:t>Venue:</a:t>
            </a:r>
          </a:p>
          <a:p>
            <a:pPr lvl="1"/>
            <a:r>
              <a:rPr lang="de-DE" b="1" dirty="0"/>
              <a:t>Hyatt </a:t>
            </a:r>
            <a:r>
              <a:rPr lang="de-DE" b="1" dirty="0" err="1"/>
              <a:t>Regency</a:t>
            </a:r>
            <a:r>
              <a:rPr lang="de-DE" b="1" dirty="0"/>
              <a:t> </a:t>
            </a:r>
            <a:r>
              <a:rPr lang="de-DE" b="1" dirty="0" err="1"/>
              <a:t>O’Hare</a:t>
            </a:r>
            <a:endParaRPr lang="de-DE" b="1" dirty="0"/>
          </a:p>
          <a:p>
            <a:pPr lvl="2"/>
            <a:r>
              <a:rPr lang="de-DE" dirty="0"/>
              <a:t>9300 W </a:t>
            </a:r>
            <a:r>
              <a:rPr lang="de-DE" dirty="0" err="1"/>
              <a:t>Bryn</a:t>
            </a:r>
            <a:r>
              <a:rPr lang="de-DE" dirty="0"/>
              <a:t> </a:t>
            </a:r>
            <a:r>
              <a:rPr lang="de-DE" dirty="0" err="1"/>
              <a:t>Mawr</a:t>
            </a:r>
            <a:r>
              <a:rPr lang="de-DE" dirty="0"/>
              <a:t> Avenue</a:t>
            </a:r>
            <a:br>
              <a:rPr lang="de-DE" dirty="0"/>
            </a:br>
            <a:r>
              <a:rPr lang="de-DE" dirty="0" err="1"/>
              <a:t>Rosemont</a:t>
            </a:r>
            <a:r>
              <a:rPr lang="de-DE" dirty="0"/>
              <a:t> IL 60018</a:t>
            </a:r>
            <a:br>
              <a:rPr lang="de-DE" dirty="0"/>
            </a:br>
            <a:r>
              <a:rPr lang="de-DE" dirty="0"/>
              <a:t>USA</a:t>
            </a:r>
          </a:p>
          <a:p>
            <a:pPr lvl="1"/>
            <a:endParaRPr lang="en-US" dirty="0"/>
          </a:p>
          <a:p>
            <a:r>
              <a:rPr lang="en-US" dirty="0" err="1"/>
              <a:t>OmniRAN</a:t>
            </a:r>
            <a:r>
              <a:rPr lang="en-US" dirty="0"/>
              <a:t> TG sessions:</a:t>
            </a:r>
          </a:p>
          <a:p>
            <a:pPr lvl="1"/>
            <a:r>
              <a:rPr lang="en-US" dirty="0"/>
              <a:t>Mon, 	Mar 5th,	13:30-18:00</a:t>
            </a:r>
          </a:p>
          <a:p>
            <a:pPr lvl="2"/>
            <a:r>
              <a:rPr lang="en-US" dirty="0"/>
              <a:t>Meeting room: </a:t>
            </a:r>
          </a:p>
          <a:p>
            <a:pPr lvl="1"/>
            <a:r>
              <a:rPr lang="en-US" dirty="0"/>
              <a:t>Tue, 	Mar 6th, 	13:30-18:00</a:t>
            </a:r>
          </a:p>
          <a:p>
            <a:pPr lvl="2"/>
            <a:r>
              <a:rPr lang="en-US" dirty="0"/>
              <a:t>Meeting room:</a:t>
            </a:r>
          </a:p>
          <a:p>
            <a:pPr lvl="1"/>
            <a:r>
              <a:rPr lang="en-US" dirty="0"/>
              <a:t>Wed,	Mar 7th,	16:00-18:00</a:t>
            </a:r>
          </a:p>
          <a:p>
            <a:pPr lvl="2"/>
            <a:r>
              <a:rPr lang="en-US" dirty="0"/>
              <a:t>Meeting room:</a:t>
            </a:r>
          </a:p>
          <a:p>
            <a:pPr lvl="1"/>
            <a:r>
              <a:rPr lang="en-US" dirty="0"/>
              <a:t>Thu,	Mar 8th,	10:30-15:30</a:t>
            </a:r>
          </a:p>
          <a:p>
            <a:pPr lvl="2"/>
            <a:r>
              <a:rPr lang="en-US" dirty="0"/>
              <a:t>Meeting room: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Mar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contributions review</a:t>
            </a:r>
          </a:p>
          <a:p>
            <a:pPr lvl="0"/>
            <a:r>
              <a:rPr lang="en-US" dirty="0"/>
              <a:t>Status of P802.1CF D1.0 comment resolution</a:t>
            </a:r>
          </a:p>
          <a:p>
            <a:pPr lvl="0"/>
            <a:r>
              <a:rPr lang="en-US" dirty="0"/>
              <a:t>Documentation of P802.1CF D1.0 comment resolution</a:t>
            </a:r>
          </a:p>
          <a:p>
            <a:pPr lvl="0"/>
            <a:r>
              <a:rPr lang="en-US" dirty="0"/>
              <a:t>Review of contributions addressing unresolved P802.1CF/D1.0 comments</a:t>
            </a:r>
          </a:p>
          <a:p>
            <a:r>
              <a:rPr lang="en-US" dirty="0"/>
              <a:t>Plan for 802.1CF-D1.1 draft and recirculation ballot</a:t>
            </a:r>
          </a:p>
          <a:p>
            <a:r>
              <a:rPr lang="en-US" dirty="0"/>
              <a:t>Conference calls until Jul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940528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Mar 2018 Agenda Graphics</a:t>
            </a:r>
          </a:p>
        </p:txBody>
      </p:sp>
      <p:graphicFrame>
        <p:nvGraphicFramePr>
          <p:cNvPr id="3" name="Table 2"/>
          <p:cNvGraphicFramePr>
            <a:graphicFrameLocks noGrp="1"/>
          </p:cNvGraphicFramePr>
          <p:nvPr>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a:solidFill>
                          <a:schemeClr val="tx2"/>
                        </a:solidFill>
                      </a:endParaRPr>
                    </a:p>
                  </a:txBody>
                  <a:tcPr marL="0" marR="0" marT="0" marB="0">
                    <a:solidFill>
                      <a:schemeClr val="bg1"/>
                    </a:solidFill>
                  </a:tcPr>
                </a:tc>
                <a:tc>
                  <a:txBody>
                    <a:bodyPr/>
                    <a:lstStyle/>
                    <a:p>
                      <a:pPr algn="ctr"/>
                      <a:r>
                        <a:rPr lang="en-US" sz="1800">
                          <a:solidFill>
                            <a:schemeClr val="tx2"/>
                          </a:solidFill>
                        </a:rPr>
                        <a:t>Mon 03/05</a:t>
                      </a:r>
                    </a:p>
                  </a:txBody>
                  <a:tcPr marL="0" marR="0" marT="0" marB="0">
                    <a:solidFill>
                      <a:schemeClr val="bg1"/>
                    </a:solidFill>
                  </a:tcPr>
                </a:tc>
                <a:tc>
                  <a:txBody>
                    <a:bodyPr/>
                    <a:lstStyle/>
                    <a:p>
                      <a:pPr algn="ctr"/>
                      <a:r>
                        <a:rPr lang="en-US" sz="1800">
                          <a:solidFill>
                            <a:schemeClr val="tx2"/>
                          </a:solidFill>
                        </a:rPr>
                        <a:t>Tue 03/06</a:t>
                      </a:r>
                    </a:p>
                  </a:txBody>
                  <a:tcPr marL="0" marR="0" marT="0" marB="0">
                    <a:solidFill>
                      <a:schemeClr val="bg1"/>
                    </a:solidFill>
                  </a:tcPr>
                </a:tc>
                <a:tc>
                  <a:txBody>
                    <a:bodyPr/>
                    <a:lstStyle/>
                    <a:p>
                      <a:pPr algn="ctr"/>
                      <a:r>
                        <a:rPr lang="en-US" sz="1800">
                          <a:solidFill>
                            <a:schemeClr val="tx2"/>
                          </a:solidFill>
                        </a:rPr>
                        <a:t>Wed 03/07</a:t>
                      </a:r>
                    </a:p>
                  </a:txBody>
                  <a:tcPr marL="0" marR="0" marT="0" marB="0">
                    <a:solidFill>
                      <a:schemeClr val="bg1"/>
                    </a:solidFill>
                  </a:tcPr>
                </a:tc>
                <a:tc>
                  <a:txBody>
                    <a:bodyPr/>
                    <a:lstStyle/>
                    <a:p>
                      <a:pPr algn="ctr"/>
                      <a:r>
                        <a:rPr lang="en-US" sz="1800">
                          <a:solidFill>
                            <a:schemeClr val="tx2"/>
                          </a:solidFill>
                        </a:rPr>
                        <a:t>Thu 03/08</a:t>
                      </a:r>
                    </a:p>
                  </a:txBody>
                  <a:tcPr marL="0" marR="0" marT="0" marB="0">
                    <a:solidFill>
                      <a:schemeClr val="bg1"/>
                    </a:solidFill>
                  </a:tcPr>
                </a:tc>
                <a:tc>
                  <a:txBody>
                    <a:bodyPr/>
                    <a:lstStyle/>
                    <a:p>
                      <a:pPr algn="ctr"/>
                      <a:r>
                        <a:rPr lang="en-US" sz="1800">
                          <a:solidFill>
                            <a:schemeClr val="tx2"/>
                          </a:solidFill>
                        </a:rPr>
                        <a:t>Fri 03/09</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a:t>08:00</a:t>
                      </a:r>
                    </a:p>
                    <a:p>
                      <a:pPr algn="r"/>
                      <a:endParaRPr lang="en-US" sz="1500"/>
                    </a:p>
                    <a:p>
                      <a:pPr algn="r"/>
                      <a:endParaRPr lang="en-US" sz="1500"/>
                    </a:p>
                    <a:p>
                      <a:pPr algn="r"/>
                      <a:r>
                        <a:rPr lang="en-US" sz="1500"/>
                        <a:t>10:00</a:t>
                      </a:r>
                    </a:p>
                  </a:txBody>
                  <a:tcPr marL="0" marR="0" marT="0" marB="0">
                    <a:solidFill>
                      <a:schemeClr val="accent1">
                        <a:lumMod val="40000"/>
                        <a:lumOff val="60000"/>
                      </a:schemeClr>
                    </a:solidFill>
                  </a:tcPr>
                </a:tc>
                <a:tc>
                  <a:txBody>
                    <a:bodyPr/>
                    <a:lstStyle/>
                    <a:p>
                      <a:r>
                        <a:rPr lang="de-DE" sz="1200"/>
                        <a:t>802</a:t>
                      </a:r>
                      <a:r>
                        <a:rPr lang="de-DE" sz="1200" baseline="0"/>
                        <a:t> EC </a:t>
                      </a:r>
                      <a:r>
                        <a:rPr lang="de-DE" sz="1200" baseline="0" err="1"/>
                        <a:t>Opening</a:t>
                      </a:r>
                      <a:endParaRPr lang="en-US" sz="1200"/>
                    </a:p>
                  </a:txBody>
                  <a:tcPr marL="36000" marR="36000" marT="36000" marB="36000">
                    <a:solidFill>
                      <a:schemeClr val="bg1">
                        <a:lumMod val="75000"/>
                      </a:schemeClr>
                    </a:solidFill>
                  </a:tcPr>
                </a:tc>
                <a:tc>
                  <a:txBody>
                    <a:bodyPr/>
                    <a:lstStyle/>
                    <a:p>
                      <a:r>
                        <a:rPr lang="en-US" sz="110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a:t>802.11</a:t>
                      </a:r>
                      <a:r>
                        <a:rPr lang="de-DE" sz="1100" baseline="0"/>
                        <a:t> </a:t>
                      </a:r>
                      <a:r>
                        <a:rPr lang="de-DE" sz="1100" baseline="0" err="1"/>
                        <a:t>Closing</a:t>
                      </a:r>
                      <a:r>
                        <a:rPr lang="de-DE" sz="1100" baseline="0"/>
                        <a:t> </a:t>
                      </a:r>
                      <a:r>
                        <a:rPr lang="de-DE" sz="1100" baseline="0" err="1"/>
                        <a:t>Plenary</a:t>
                      </a:r>
                      <a:endParaRPr lang="en-US" sz="1100"/>
                    </a:p>
                  </a:txBody>
                  <a:tcPr marL="36000" marR="36000" marT="36000" marB="36000">
                    <a:solidFill>
                      <a:schemeClr val="bg1">
                        <a:lumMod val="85000"/>
                      </a:schemeClr>
                    </a:solidFill>
                  </a:tcPr>
                </a:tc>
                <a:extLst>
                  <a:ext uri="{0D108BD9-81ED-4DB2-BD59-A6C34878D82A}">
                    <a16:rowId xmlns:a16="http://schemas.microsoft.com/office/drawing/2014/main" val="10001"/>
                  </a:ext>
                </a:extLst>
              </a:tr>
              <a:tr h="0">
                <a:tc>
                  <a:txBody>
                    <a:bodyPr/>
                    <a:lstStyle/>
                    <a:p>
                      <a:pPr algn="r"/>
                      <a:endParaRPr lang="en-US" sz="1500"/>
                    </a:p>
                  </a:txBody>
                  <a:tcPr marL="0" marR="0" marT="0" marB="0">
                    <a:solidFill>
                      <a:schemeClr val="bg1"/>
                    </a:solidFill>
                  </a:tcPr>
                </a:tc>
                <a:tc>
                  <a:txBody>
                    <a:bodyPr/>
                    <a:lstStyle/>
                    <a:p>
                      <a:endParaRPr lang="en-US" sz="4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472962">
                <a:tc>
                  <a:txBody>
                    <a:bodyPr/>
                    <a:lstStyle/>
                    <a:p>
                      <a:pPr algn="r"/>
                      <a:r>
                        <a:rPr lang="en-US" sz="1500"/>
                        <a:t>10:30</a:t>
                      </a:r>
                      <a:br>
                        <a:rPr lang="en-US" sz="1500"/>
                      </a:br>
                      <a:endParaRPr lang="en-US" sz="1500"/>
                    </a:p>
                    <a:p>
                      <a:pPr algn="r"/>
                      <a:endParaRPr lang="en-US" sz="1500"/>
                    </a:p>
                    <a:p>
                      <a:pPr algn="r"/>
                      <a:r>
                        <a:rPr lang="en-US" sz="150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a:t>802.1 Opening Plenary</a:t>
                      </a:r>
                    </a:p>
                    <a:p>
                      <a:pPr marL="0" indent="0">
                        <a:buFont typeface="Arial" panose="020B0604020202020204" pitchFamily="34" charset="0"/>
                        <a:buNone/>
                      </a:pPr>
                      <a:endParaRPr lang="en-US" sz="120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a:p>
                  </a:txBody>
                  <a:tcPr marL="36000" marR="36000" marT="36000" marB="36000">
                    <a:solidFill>
                      <a:schemeClr val="bg1"/>
                    </a:solidFill>
                  </a:tcPr>
                </a:tc>
                <a:tc>
                  <a:txBody>
                    <a:bodyPr/>
                    <a:lstStyle/>
                    <a:p>
                      <a:r>
                        <a:rPr lang="en-US" sz="1200"/>
                        <a:t>802.11/802.15 </a:t>
                      </a:r>
                      <a:br>
                        <a:rPr lang="en-US" sz="1200"/>
                      </a:br>
                      <a:r>
                        <a:rPr lang="en-US" sz="1200"/>
                        <a:t>Mid-week Plenaries</a:t>
                      </a:r>
                    </a:p>
                  </a:txBody>
                  <a:tcPr marL="36000" marR="36000" marT="36000" marB="36000">
                    <a:solidFill>
                      <a:schemeClr val="bg1">
                        <a:lumMod val="85000"/>
                      </a:schemeClr>
                    </a:solidFill>
                  </a:tcPr>
                </a:tc>
                <a:tc>
                  <a:txBody>
                    <a:bodyPr/>
                    <a:lstStyle/>
                    <a:p>
                      <a:endParaRPr lang="en-US" sz="1200"/>
                    </a:p>
                  </a:txBody>
                  <a:tcPr marL="36000" marR="36000" marT="36000" marB="36000">
                    <a:solidFill>
                      <a:schemeClr val="tx2">
                        <a:lumMod val="60000"/>
                        <a:lumOff val="40000"/>
                      </a:schemeClr>
                    </a:solidFill>
                  </a:tcPr>
                </a:tc>
                <a:tc>
                  <a:txBody>
                    <a:bodyPr/>
                    <a:lstStyle/>
                    <a:p>
                      <a:r>
                        <a:rPr lang="en-US" sz="140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val="10003"/>
                  </a:ext>
                </a:extLst>
              </a:tr>
              <a:tr h="0">
                <a:tc rowSpan="2">
                  <a:txBody>
                    <a:bodyPr/>
                    <a:lstStyle/>
                    <a:p>
                      <a:pPr algn="r"/>
                      <a:endParaRPr lang="en-US" sz="150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a:t>802.1 TF chairs meeting</a:t>
                      </a:r>
                    </a:p>
                  </a:txBody>
                  <a:tcPr marL="36000" marR="36000" marT="36000" marB="36000">
                    <a:solidFill>
                      <a:schemeClr val="accent1">
                        <a:lumMod val="20000"/>
                        <a:lumOff val="80000"/>
                      </a:schemeClr>
                    </a:solidFill>
                  </a:tcPr>
                </a:tc>
                <a:tc rowSpan="2">
                  <a:txBody>
                    <a:bodyPr/>
                    <a:lstStyle/>
                    <a:p>
                      <a:endParaRPr lang="en-US" sz="1200"/>
                    </a:p>
                  </a:txBody>
                  <a:tcPr marL="36000" marR="36000" marT="36000" marB="36000">
                    <a:solidFill>
                      <a:schemeClr val="bg1"/>
                    </a:solidFill>
                  </a:tcPr>
                </a:tc>
                <a:tc rowSpan="2">
                  <a:txBody>
                    <a:bodyPr/>
                    <a:lstStyle/>
                    <a:p>
                      <a:endParaRPr lang="en-US" sz="1200"/>
                    </a:p>
                  </a:txBody>
                  <a:tcPr marL="36000" marR="36000" marT="36000" marB="36000">
                    <a:solidFill>
                      <a:schemeClr val="bg1"/>
                    </a:solidFill>
                  </a:tcPr>
                </a:tc>
                <a:tc>
                  <a:txBody>
                    <a:bodyPr/>
                    <a:lstStyle/>
                    <a:p>
                      <a:endParaRPr lang="en-US" sz="120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4">
                  <a:txBody>
                    <a:bodyPr/>
                    <a:lstStyle/>
                    <a:p>
                      <a:r>
                        <a:rPr lang="en-US" sz="120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883920">
                <a:tc>
                  <a:txBody>
                    <a:bodyPr/>
                    <a:lstStyle/>
                    <a:p>
                      <a:pPr algn="r"/>
                      <a:r>
                        <a:rPr lang="en-US" sz="1500"/>
                        <a:t>13:30</a:t>
                      </a:r>
                    </a:p>
                    <a:p>
                      <a:pPr algn="r"/>
                      <a:br>
                        <a:rPr lang="en-US" sz="900"/>
                      </a:br>
                      <a:endParaRPr lang="en-US" sz="700"/>
                    </a:p>
                    <a:p>
                      <a:pPr algn="r"/>
                      <a:endParaRPr lang="en-US" sz="1200"/>
                    </a:p>
                    <a:p>
                      <a:pPr algn="r"/>
                      <a:r>
                        <a:rPr lang="en-US" sz="1500"/>
                        <a:t>15:30</a:t>
                      </a:r>
                    </a:p>
                  </a:txBody>
                  <a:tcPr marL="0" marR="0" marT="0" marB="0">
                    <a:solidFill>
                      <a:schemeClr val="tx2">
                        <a:lumMod val="20000"/>
                        <a:lumOff val="80000"/>
                      </a:schemeClr>
                    </a:solidFill>
                  </a:tcPr>
                </a:tc>
                <a:tc>
                  <a:txBody>
                    <a:bodyPr/>
                    <a:lstStyle/>
                    <a:p>
                      <a:r>
                        <a:rPr lang="en-US" sz="1400"/>
                        <a:t>OmniRAN opening</a:t>
                      </a:r>
                    </a:p>
                    <a:p>
                      <a:endParaRPr lang="en-US"/>
                    </a:p>
                  </a:txBody>
                  <a:tcPr marL="36000" marR="36000" marT="36000" marB="36000">
                    <a:solidFill>
                      <a:schemeClr val="tx2">
                        <a:lumMod val="60000"/>
                        <a:lumOff val="40000"/>
                      </a:schemeClr>
                    </a:solidFill>
                  </a:tcPr>
                </a:tc>
                <a:tc>
                  <a:txBody>
                    <a:bodyPr/>
                    <a:lstStyle/>
                    <a:p>
                      <a:endParaRPr lang="en-US" sz="1200"/>
                    </a:p>
                  </a:txBody>
                  <a:tcPr marL="36000" marR="36000" marT="36000" marB="36000">
                    <a:solidFill>
                      <a:schemeClr val="tx2">
                        <a:lumMod val="60000"/>
                        <a:lumOff val="40000"/>
                      </a:schemeClr>
                    </a:solidFill>
                  </a:tcPr>
                </a:tc>
                <a:tc rowSpan="2">
                  <a:txBody>
                    <a:bodyPr/>
                    <a:lstStyle/>
                    <a:p>
                      <a:r>
                        <a:rPr lang="en-US" sz="1400"/>
                        <a:t>802.1 Midweek Plenary</a:t>
                      </a:r>
                    </a:p>
                  </a:txBody>
                  <a:tcPr marL="36000" marR="36000" marT="36000" marB="36000">
                    <a:solidFill>
                      <a:schemeClr val="accent1">
                        <a:lumMod val="60000"/>
                        <a:lumOff val="40000"/>
                      </a:schemeClr>
                    </a:solidFill>
                  </a:tcPr>
                </a:tc>
                <a:tc>
                  <a:txBody>
                    <a:bodyPr/>
                    <a:lstStyle/>
                    <a:p>
                      <a:r>
                        <a:rPr lang="en-US" sz="140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a:p>
                  </a:txBody>
                  <a:tcPr marL="0" marR="0" marT="0" marB="0">
                    <a:solidFill>
                      <a:schemeClr val="bg1"/>
                    </a:solidFill>
                  </a:tcPr>
                </a:tc>
                <a:tc>
                  <a:txBody>
                    <a:bodyPr/>
                    <a:lstStyle/>
                    <a:p>
                      <a:endParaRPr lang="en-US" sz="40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75640">
                <a:tc>
                  <a:txBody>
                    <a:bodyPr/>
                    <a:lstStyle/>
                    <a:p>
                      <a:pPr algn="r"/>
                      <a:r>
                        <a:rPr lang="en-US" sz="1500"/>
                        <a:t>16:00</a:t>
                      </a:r>
                    </a:p>
                    <a:p>
                      <a:pPr algn="r"/>
                      <a:endParaRPr lang="en-US" sz="1500"/>
                    </a:p>
                    <a:p>
                      <a:pPr algn="r"/>
                      <a:endParaRPr lang="en-US" sz="1500"/>
                    </a:p>
                    <a:p>
                      <a:pPr algn="r"/>
                      <a:r>
                        <a:rPr lang="en-US" sz="1500"/>
                        <a:t>18:00</a:t>
                      </a:r>
                    </a:p>
                  </a:txBody>
                  <a:tcPr marL="0" marR="0" marT="0" marB="0">
                    <a:solidFill>
                      <a:schemeClr val="tx2">
                        <a:lumMod val="20000"/>
                        <a:lumOff val="80000"/>
                      </a:schemeClr>
                    </a:solidFill>
                  </a:tcPr>
                </a:tc>
                <a:tc>
                  <a:txBody>
                    <a:bodyPr/>
                    <a:lstStyle/>
                    <a:p>
                      <a:endParaRPr lang="en-US" sz="140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a:t>Potential overflow time if needed</a:t>
                      </a:r>
                    </a:p>
                  </a:txBody>
                  <a:tcPr marL="36000" marR="36000" marT="36000" marB="36000">
                    <a:pattFill prst="dkDnDiag">
                      <a:fgClr>
                        <a:schemeClr val="accent1"/>
                      </a:fgClr>
                      <a:bgClr>
                        <a:schemeClr val="bg1"/>
                      </a:bgClr>
                    </a:patt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a:p>
                  </a:txBody>
                  <a:tcPr marL="0" marR="0" marT="0" marB="0">
                    <a:solidFill>
                      <a:schemeClr val="bg1"/>
                    </a:solidFill>
                  </a:tcPr>
                </a:tc>
                <a:tc>
                  <a:txBody>
                    <a:bodyPr/>
                    <a:lstStyle/>
                    <a:p>
                      <a:r>
                        <a:rPr lang="en-US" sz="1600"/>
                        <a:t>Tutorials</a:t>
                      </a:r>
                    </a:p>
                  </a:txBody>
                  <a:tcPr marL="36000" marR="36000" marT="36000" marB="36000">
                    <a:solidFill>
                      <a:schemeClr val="accent1">
                        <a:lumMod val="40000"/>
                        <a:lumOff val="60000"/>
                      </a:schemeClr>
                    </a:solidFill>
                  </a:tcPr>
                </a:tc>
                <a:tc>
                  <a:txBody>
                    <a:bodyPr/>
                    <a:lstStyle/>
                    <a:p>
                      <a:r>
                        <a:rPr lang="en-US" sz="1200"/>
                        <a:t>Joint 802.1/802.15</a:t>
                      </a:r>
                    </a:p>
                  </a:txBody>
                  <a:tcPr marL="36000" marR="36000" marT="36000" marB="36000">
                    <a:solidFill>
                      <a:schemeClr val="accent1">
                        <a:lumMod val="40000"/>
                        <a:lumOff val="60000"/>
                      </a:schemeClr>
                    </a:solidFill>
                  </a:tcPr>
                </a:tc>
                <a:tc rowSpan="2">
                  <a:txBody>
                    <a:bodyPr/>
                    <a:lstStyle/>
                    <a:p>
                      <a:endParaRPr lang="en-US" sz="1200"/>
                    </a:p>
                  </a:txBody>
                  <a:tcPr marL="36000" marR="36000" marT="36000" marB="36000">
                    <a:solidFill>
                      <a:schemeClr val="bg1"/>
                    </a:solidFill>
                  </a:tcPr>
                </a:tc>
                <a:tc rowSpan="2">
                  <a:txBody>
                    <a:bodyPr/>
                    <a:lstStyle/>
                    <a:p>
                      <a:endParaRPr lang="en-US" sz="1200"/>
                    </a:p>
                  </a:txBody>
                  <a:tcPr marL="36000" marR="36000" marT="36000" marB="36000">
                    <a:solidFill>
                      <a:schemeClr val="bg1"/>
                    </a:solidFill>
                  </a:tcPr>
                </a:tc>
                <a:tc>
                  <a:txBody>
                    <a:bodyPr/>
                    <a:lstStyle/>
                    <a:p>
                      <a:endParaRPr lang="en-US" sz="120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a:p>
                  </a:txBody>
                  <a:tcPr marL="36000" marR="36000" marT="36000" marB="36000">
                    <a:solidFill>
                      <a:schemeClr val="bg1"/>
                    </a:solidFill>
                  </a:tcPr>
                </a:tc>
                <a:tc>
                  <a:txBody>
                    <a:bodyPr/>
                    <a:lstStyle/>
                    <a:p>
                      <a:r>
                        <a:rPr lang="en-US" sz="1600"/>
                        <a:t>ICA</a:t>
                      </a:r>
                      <a:r>
                        <a:rPr lang="en-US" sz="1600" baseline="0"/>
                        <a:t> NEND</a:t>
                      </a:r>
                      <a:endParaRPr lang="en-US" sz="160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46120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2379</TotalTime>
  <Words>1101</Words>
  <Application>Microsoft Macintosh PowerPoint</Application>
  <PresentationFormat>On-screen Show (4:3)</PresentationFormat>
  <Paragraphs>209</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ＭＳ Ｐゴシック</vt:lpstr>
      <vt:lpstr>Arial</vt:lpstr>
      <vt:lpstr>Helvetica</vt:lpstr>
      <vt:lpstr>Times</vt:lpstr>
      <vt:lpstr>Times New Roman</vt:lpstr>
      <vt:lpstr>Template</vt:lpstr>
      <vt:lpstr>IEEE 802.1 OmniRAN TG March 2018 F2F Meeting Rosemont, IL</vt:lpstr>
      <vt:lpstr>January 2018 F2F Meeting</vt:lpstr>
      <vt:lpstr>Agenda proposal for Mar 2018 F2F</vt:lpstr>
      <vt:lpstr>Mar 2018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for Mar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363</cp:revision>
  <cp:lastPrinted>1998-02-10T13:28:06Z</cp:lastPrinted>
  <dcterms:created xsi:type="dcterms:W3CDTF">2011-12-30T17:06:23Z</dcterms:created>
  <dcterms:modified xsi:type="dcterms:W3CDTF">2018-02-21T10:45:54Z</dcterms:modified>
</cp:coreProperties>
</file>