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1" r:id="rId15"/>
    <p:sldId id="31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9" autoAdjust="0"/>
    <p:restoredTop sz="95016" autoAdjust="0"/>
  </p:normalViewPr>
  <p:slideViewPr>
    <p:cSldViewPr>
      <p:cViewPr varScale="1">
        <p:scale>
          <a:sx n="115" d="100"/>
          <a:sy n="115" d="100"/>
        </p:scale>
        <p:origin x="1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omniran-18-0015-01-00TG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8/omniran-18-0006-03-CF00-d1-0-collected-comments.xls" TargetMode="External"/><Relationship Id="rId2" Type="http://schemas.openxmlformats.org/officeDocument/2006/relationships/hyperlink" Target="https://mentor.ieee.org/omniran/dcn/18/omniran-18-0017-00-00TG-feb-13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etools_documentation/bp/Comment_Resolution_Too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2632000e5779dc4a1dcef213a892e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a:t>
            </a:r>
            <a:r>
              <a:rPr lang="en-US" dirty="0" err="1"/>
              <a:t>OmniRAN</a:t>
            </a:r>
            <a:r>
              <a:rPr lang="en-US" dirty="0"/>
              <a:t> TG</a:t>
            </a:r>
            <a:br>
              <a:rPr lang="en-US" dirty="0"/>
            </a:br>
            <a:r>
              <a:rPr lang="en-US" dirty="0"/>
              <a:t>February 27</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2018-02-27</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sz="2400" dirty="0"/>
              <a:t>Minutes</a:t>
            </a:r>
          </a:p>
          <a:p>
            <a:r>
              <a:rPr lang="en-US" sz="2400" dirty="0"/>
              <a:t>Reports</a:t>
            </a:r>
          </a:p>
          <a:p>
            <a:r>
              <a:rPr lang="en-US" sz="2400" dirty="0"/>
              <a:t>Status action item list of Geneva comment resolution</a:t>
            </a:r>
          </a:p>
          <a:p>
            <a:r>
              <a:rPr lang="en-US" sz="2400" dirty="0"/>
              <a:t>Official documentation of comment resolution</a:t>
            </a:r>
          </a:p>
          <a:p>
            <a:r>
              <a:rPr lang="en-US" sz="2400" dirty="0"/>
              <a:t>Searchable figures</a:t>
            </a:r>
          </a:p>
          <a:p>
            <a:r>
              <a:rPr lang="en-US" sz="2400" dirty="0"/>
              <a:t>Review of contributions addressing unresolved P802.1CF/D1.0 comments</a:t>
            </a:r>
          </a:p>
          <a:p>
            <a:r>
              <a:rPr lang="en-US" sz="2400" dirty="0"/>
              <a:t>Mar 2018 F2F meeting agenda</a:t>
            </a:r>
          </a:p>
          <a:p>
            <a:r>
              <a:rPr lang="en-US" sz="2400" dirty="0"/>
              <a:t>Next meeting</a:t>
            </a:r>
          </a:p>
          <a:p>
            <a:r>
              <a:rPr lang="en-US" sz="2400"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62500" lnSpcReduction="20000"/>
          </a:bodyPr>
          <a:lstStyle/>
          <a:p>
            <a:r>
              <a:rPr lang="en-US" dirty="0"/>
              <a:t>Minutes</a:t>
            </a:r>
          </a:p>
          <a:p>
            <a:pPr lvl="1"/>
            <a:r>
              <a:rPr lang="en-US" dirty="0">
                <a:hlinkClick r:id="rId2"/>
              </a:rPr>
              <a:t>https://mentor.ieee.org/omniran/dcn/18/omniran-18-0017-00-00TG-feb-13th-confcall-minutes.docx</a:t>
            </a:r>
            <a:endParaRPr lang="en-US" dirty="0"/>
          </a:p>
          <a:p>
            <a:pPr lvl="2"/>
            <a:r>
              <a:rPr lang="en-US" dirty="0"/>
              <a:t>Review postponed to upcoming F2F meeting.</a:t>
            </a:r>
          </a:p>
          <a:p>
            <a:r>
              <a:rPr lang="en-US" dirty="0"/>
              <a:t>Reports</a:t>
            </a:r>
          </a:p>
          <a:p>
            <a:pPr lvl="1"/>
            <a:r>
              <a:rPr lang="en-US" dirty="0"/>
              <a:t>Conclusion not reached yet on procedural process following the initial WG ballot missing 75% technical approval.</a:t>
            </a:r>
          </a:p>
          <a:p>
            <a:r>
              <a:rPr lang="en-US" dirty="0"/>
              <a:t>Status action item list of Geneva comment resolution</a:t>
            </a:r>
          </a:p>
          <a:p>
            <a:pPr lvl="1"/>
            <a:r>
              <a:rPr lang="en-US" dirty="0"/>
              <a:t>‘Open’-tab in </a:t>
            </a:r>
            <a:r>
              <a:rPr lang="en-US" dirty="0">
                <a:hlinkClick r:id="rId3"/>
              </a:rPr>
              <a:t>https://mentor.ieee.org/omniran/dcn/18/omniran-18-0006-03-CF00-d1-0-collected-comments.xls</a:t>
            </a:r>
            <a:endParaRPr lang="en-US" dirty="0"/>
          </a:p>
          <a:p>
            <a:pPr lvl="2"/>
            <a:r>
              <a:rPr lang="en-US" dirty="0"/>
              <a:t>Max will create list of action items and invite involved submitters to provide input for the upcoming F2F meeting next week.</a:t>
            </a:r>
          </a:p>
          <a:p>
            <a:pPr lvl="2"/>
            <a:r>
              <a:rPr lang="en-US" dirty="0"/>
              <a:t>Intention is to resolve as many of the open comments as possible during next week’s meeting.</a:t>
            </a:r>
          </a:p>
          <a:p>
            <a:pPr lvl="2"/>
            <a:r>
              <a:rPr lang="en-US" dirty="0"/>
              <a:t>Walter reported that implementation of the resolved comments is ongoing, and sufficient information has been captured during the resolution in Geneva to introduce the editorial changes into the draft. Open issues of the implementation of the resolved comments can be addressed and clarified in the editorial sessions of next week’s F2F meeting.</a:t>
            </a:r>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5135562"/>
          </a:xfrm>
        </p:spPr>
        <p:txBody>
          <a:bodyPr>
            <a:normAutofit fontScale="47500" lnSpcReduction="20000"/>
          </a:bodyPr>
          <a:lstStyle/>
          <a:p>
            <a:r>
              <a:rPr lang="en-US" dirty="0"/>
              <a:t>Official documentation of comment resolution</a:t>
            </a:r>
          </a:p>
          <a:p>
            <a:pPr lvl="1"/>
            <a:r>
              <a:rPr lang="en-US" dirty="0"/>
              <a:t>Max imported all received comments into the Java version of the comment resolution tool available through </a:t>
            </a:r>
            <a:r>
              <a:rPr lang="en-US" u="sng" dirty="0">
                <a:hlinkClick r:id="rId2"/>
              </a:rPr>
              <a:t>https://mentor.ieee.org/etools_documentation/bp/Comment_Resolution_Tool</a:t>
            </a:r>
            <a:endParaRPr lang="en-US" u="sng" dirty="0"/>
          </a:p>
          <a:p>
            <a:pPr lvl="1"/>
            <a:r>
              <a:rPr lang="en-US" dirty="0"/>
              <a:t>Usage of the tool is aimed for generation of the required documentation of the comment resolution process.</a:t>
            </a:r>
          </a:p>
          <a:p>
            <a:pPr lvl="1"/>
            <a:r>
              <a:rPr lang="en-US" dirty="0"/>
              <a:t>Max will forward the Java database to Walter and Hao for evaluation and review. Getting used to the tool may require some time, and Max wonders whether the tool is outdated, as importing the comments required an older outline of the comment collecting Excel spreadsheet.</a:t>
            </a:r>
          </a:p>
          <a:p>
            <a:pPr lvl="1"/>
            <a:r>
              <a:rPr lang="en-US" dirty="0"/>
              <a:t>Walter will check with IEEE SA, whether the Java tool is still supported for the sponsor ballot comment resolution process. Max had the impression that the MS Access based tool is nowadays used for the sponsor ballot comment resolution.</a:t>
            </a:r>
          </a:p>
          <a:p>
            <a:r>
              <a:rPr lang="en-US" dirty="0"/>
              <a:t>Searchable figures</a:t>
            </a:r>
          </a:p>
          <a:p>
            <a:pPr lvl="1"/>
            <a:r>
              <a:rPr lang="en-US" dirty="0"/>
              <a:t>Max and Hao created a few .</a:t>
            </a:r>
            <a:r>
              <a:rPr lang="en-US" dirty="0" err="1"/>
              <a:t>svg</a:t>
            </a:r>
            <a:r>
              <a:rPr lang="en-US" dirty="0"/>
              <a:t> versions of their figure contributions to the .1CF draft for test with FrameMaker Walter was able to test the .</a:t>
            </a:r>
            <a:r>
              <a:rPr lang="en-US" dirty="0" err="1"/>
              <a:t>svg</a:t>
            </a:r>
            <a:r>
              <a:rPr lang="en-US" dirty="0"/>
              <a:t> files of Max and found no issues. The text in the figures became searchable, and the figures included by reference into the FrameMaker document displayed nicely. Max created the .</a:t>
            </a:r>
            <a:r>
              <a:rPr lang="en-US" dirty="0" err="1"/>
              <a:t>svg</a:t>
            </a:r>
            <a:r>
              <a:rPr lang="en-US" dirty="0"/>
              <a:t> files with LibreOffice. LibreOffice can directly open .pptx files, but it was necessary to copy over in LibreOffice the figures from the .pptx presentation to a blank Draw sheet to get a .</a:t>
            </a:r>
            <a:r>
              <a:rPr lang="en-US" dirty="0" err="1"/>
              <a:t>svg</a:t>
            </a:r>
            <a:r>
              <a:rPr lang="en-US" dirty="0"/>
              <a:t> file nicely displaying in FrameMaker. Direct export from the presentation into a .</a:t>
            </a:r>
            <a:r>
              <a:rPr lang="en-US" dirty="0" err="1"/>
              <a:t>svg</a:t>
            </a:r>
            <a:r>
              <a:rPr lang="en-US" dirty="0"/>
              <a:t> file did not result in a visible figure in FrameMaker.</a:t>
            </a:r>
          </a:p>
          <a:p>
            <a:pPr lvl="1"/>
            <a:r>
              <a:rPr lang="en-US" dirty="0"/>
              <a:t>Walter will also test the figures delivered by Hao a few hours before the call. Hao generated the .</a:t>
            </a:r>
            <a:r>
              <a:rPr lang="en-US" dirty="0" err="1"/>
              <a:t>svg</a:t>
            </a:r>
            <a:r>
              <a:rPr lang="en-US" dirty="0"/>
              <a:t> files by copying over figures from PowerPoint to Visio, but he had to manually re-adjust the position of text strings in Visio.</a:t>
            </a:r>
          </a:p>
          <a:p>
            <a:pPr lvl="1"/>
            <a:r>
              <a:rPr lang="en-US" dirty="0"/>
              <a:t>Max will provide more detailed guidelines on the creation of searchable .</a:t>
            </a:r>
            <a:r>
              <a:rPr lang="en-US" dirty="0" err="1"/>
              <a:t>svg</a:t>
            </a:r>
            <a:r>
              <a:rPr lang="en-US" dirty="0"/>
              <a:t> figures out of .pptx through LibreOffice, as it seems to be a quite easy and stable approach to import PowerPoint figures into FrameMaker documents.</a:t>
            </a:r>
          </a:p>
          <a:p>
            <a:pPr lvl="1"/>
            <a:r>
              <a:rPr lang="en-US" dirty="0"/>
              <a:t>When the .</a:t>
            </a:r>
            <a:r>
              <a:rPr lang="en-US" dirty="0" err="1"/>
              <a:t>svg</a:t>
            </a:r>
            <a:r>
              <a:rPr lang="en-US" dirty="0"/>
              <a:t> replacements are available, Walter will create a .1CF revision with all figures replaced through external referenced .</a:t>
            </a:r>
            <a:r>
              <a:rPr lang="en-US" dirty="0" err="1"/>
              <a:t>svg</a:t>
            </a:r>
            <a:r>
              <a:rPr lang="en-US" dirty="0"/>
              <a:t> with revision marks to allow for the verification, that figures have not been mixed up in the process.</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55000" lnSpcReduction="20000"/>
          </a:bodyPr>
          <a:lstStyle/>
          <a:p>
            <a:r>
              <a:rPr lang="en-US" dirty="0"/>
              <a:t>Review of contributions addressing unresolved P802.1CF/D1.0 comments</a:t>
            </a:r>
          </a:p>
          <a:p>
            <a:pPr lvl="1"/>
            <a:r>
              <a:rPr lang="en-US" dirty="0"/>
              <a:t>No new contributions available. Input expected for </a:t>
            </a:r>
            <a:r>
              <a:rPr lang="en-US"/>
              <a:t>the upcoming F2F meeting.</a:t>
            </a:r>
            <a:endParaRPr lang="en-US" dirty="0"/>
          </a:p>
          <a:p>
            <a:pPr lvl="1"/>
            <a:endParaRPr lang="en-US" dirty="0"/>
          </a:p>
          <a:p>
            <a:r>
              <a:rPr lang="en-US" dirty="0"/>
              <a:t>Mar 2018 F2F meeting agenda</a:t>
            </a:r>
          </a:p>
          <a:p>
            <a:pPr lvl="1"/>
            <a:r>
              <a:rPr lang="en-US" dirty="0"/>
              <a:t>Meeting agenda and outline over the week was quickly reviewed. No demand for modifications raised. Allocation of editorial sessions will decided in the OmniRAN opening session on Monday afternoon to accommodate availability of the participants.</a:t>
            </a:r>
          </a:p>
          <a:p>
            <a:pPr lvl="1"/>
            <a:endParaRPr lang="en-US" dirty="0"/>
          </a:p>
          <a:p>
            <a:r>
              <a:rPr lang="en-US" dirty="0"/>
              <a:t>Next meeting</a:t>
            </a:r>
          </a:p>
          <a:p>
            <a:pPr lvl="1"/>
            <a:r>
              <a:rPr lang="en-US" dirty="0"/>
              <a:t>F2F meeting at the IEEE 802 plenary in Rosemont, IL on March 5-8</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10:50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631391137"/>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980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a:t>Review of minutes</a:t>
            </a:r>
          </a:p>
          <a:p>
            <a:pPr lvl="0"/>
            <a:r>
              <a:rPr lang="en-US"/>
              <a:t>Reports</a:t>
            </a:r>
          </a:p>
          <a:p>
            <a:r>
              <a:rPr lang="en-US"/>
              <a:t>IC NEND contributions review</a:t>
            </a:r>
          </a:p>
          <a:p>
            <a:pPr lvl="0"/>
            <a:r>
              <a:rPr lang="en-US"/>
              <a:t>Status of P802.1CF D1.0 comment resolution</a:t>
            </a:r>
          </a:p>
          <a:p>
            <a:pPr lvl="0"/>
            <a:r>
              <a:rPr lang="en-US"/>
              <a:t>Documentation of P802.1CF D1.0 comment resolution</a:t>
            </a:r>
          </a:p>
          <a:p>
            <a:pPr lvl="0"/>
            <a:r>
              <a:rPr lang="en-US"/>
              <a:t>Review of contributions addressing unresolved P802.1CF/D1.0 comments</a:t>
            </a:r>
          </a:p>
          <a:p>
            <a:r>
              <a:rPr lang="en-US"/>
              <a:t>Plan for 802.1CF-D1.1 draft and recirculation ballot</a:t>
            </a:r>
          </a:p>
          <a:p>
            <a:r>
              <a:rPr lang="en-US"/>
              <a:t>Conference calls until Jul 2018 F2F</a:t>
            </a:r>
          </a:p>
          <a:p>
            <a:r>
              <a:rPr lang="en-US"/>
              <a:t>Status report to IEEE 802 WGs</a:t>
            </a:r>
          </a:p>
          <a:p>
            <a:r>
              <a:rPr lang="en-US"/>
              <a:t>Next meeting</a:t>
            </a:r>
          </a:p>
          <a:p>
            <a:r>
              <a:rPr lang="en-US"/>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a:t>Tuesday, February 27</a:t>
            </a:r>
            <a:r>
              <a:rPr lang="en-GB" baseline="30000"/>
              <a:t>th</a:t>
            </a:r>
            <a:r>
              <a:rPr lang="en-GB"/>
              <a:t> </a:t>
            </a:r>
            <a:r>
              <a:rPr lang="en-US"/>
              <a:t>, 2018 at 09:30-11:00am ET</a:t>
            </a:r>
          </a:p>
          <a:p>
            <a:endParaRPr lang="en-US"/>
          </a:p>
          <a:p>
            <a:r>
              <a:rPr lang="en-US"/>
              <a:t>Join WebEx meeting</a:t>
            </a:r>
          </a:p>
          <a:p>
            <a:pPr lvl="1"/>
            <a:r>
              <a:rPr lang="en-US">
                <a:hlinkClick r:id="rId3"/>
              </a:rPr>
              <a:t>https://nokiameetings.webex.com/nokiameetings/j.php?MTID=m22632000e5779dc4a1dcef213a892e2b</a:t>
            </a:r>
            <a:r>
              <a:rPr lang="en-US"/>
              <a:t> </a:t>
            </a:r>
          </a:p>
          <a:p>
            <a:pPr lvl="1"/>
            <a:r>
              <a:rPr lang="en-US"/>
              <a:t>Meeting number: 957 120 601</a:t>
            </a:r>
          </a:p>
          <a:p>
            <a:pPr lvl="1"/>
            <a:r>
              <a:rPr lang="en-US"/>
              <a:t>Meeting password: OmniRAN</a:t>
            </a:r>
          </a:p>
          <a:p>
            <a:pPr lvl="1"/>
            <a:endParaRPr lang="en-US"/>
          </a:p>
          <a:p>
            <a:r>
              <a:rPr lang="en-US"/>
              <a:t>Join by phone </a:t>
            </a:r>
          </a:p>
          <a:p>
            <a:pPr lvl="1"/>
            <a:r>
              <a:rPr lang="en-US"/>
              <a:t>+19724459814 US Dallas </a:t>
            </a:r>
          </a:p>
          <a:p>
            <a:pPr lvl="1"/>
            <a:r>
              <a:rPr lang="en-US"/>
              <a:t>+442036087616 UK London </a:t>
            </a:r>
          </a:p>
          <a:p>
            <a:pPr lvl="1"/>
            <a:r>
              <a:rPr lang="en-US"/>
              <a:t>+861084056120, +861058965333 China Beijing</a:t>
            </a:r>
          </a:p>
          <a:p>
            <a:pPr lvl="1"/>
            <a:r>
              <a:rPr lang="en-US"/>
              <a:t>Access code: 957 120 601</a:t>
            </a:r>
          </a:p>
          <a:p>
            <a:pPr lvl="1"/>
            <a:r>
              <a:rPr lang="en-US"/>
              <a:t>Global call-in numbers</a:t>
            </a:r>
          </a:p>
          <a:p>
            <a:pPr lvl="2"/>
            <a:r>
              <a:rPr lang="en-US">
                <a:hlinkClick r:id="rId4"/>
              </a:rPr>
              <a:t>https://nokiameetings.webex.com/nokiameetings/globalcallin.php?serviceType=MC&amp;ED=533523267&amp;tollFree=0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a:t>Minutes</a:t>
            </a:r>
          </a:p>
          <a:p>
            <a:r>
              <a:rPr lang="en-US"/>
              <a:t>Reports</a:t>
            </a:r>
          </a:p>
          <a:p>
            <a:r>
              <a:rPr lang="en-US"/>
              <a:t>Status action item list of Geneva comment resolution</a:t>
            </a:r>
          </a:p>
          <a:p>
            <a:r>
              <a:rPr lang="en-US"/>
              <a:t>Official documentation of comment resolution</a:t>
            </a:r>
          </a:p>
          <a:p>
            <a:r>
              <a:rPr lang="en-US"/>
              <a:t>Searchable figures</a:t>
            </a:r>
          </a:p>
          <a:p>
            <a:r>
              <a:rPr lang="en-US"/>
              <a:t>Review of contributions addressing unresolved P802.1CF/D1.0 comments</a:t>
            </a:r>
          </a:p>
          <a:p>
            <a:r>
              <a:rPr lang="en-US"/>
              <a:t>Mar 2018 F2F meeting agenda</a:t>
            </a:r>
          </a:p>
          <a:p>
            <a:r>
              <a:rPr lang="en-US"/>
              <a:t>Next meeting</a:t>
            </a:r>
          </a:p>
          <a:p>
            <a:r>
              <a:rPr lang="en-US"/>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09:35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58374809"/>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Vishnu Ram</a:t>
                      </a: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2359</TotalTime>
  <Words>1716</Words>
  <Application>Microsoft Office PowerPoint</Application>
  <PresentationFormat>On-screen Show (4:3)</PresentationFormat>
  <Paragraphs>196</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February 27th,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 2018 Agenda Graphics</vt:lpstr>
      <vt:lpstr>Agenda proposal for Mar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417</cp:revision>
  <cp:lastPrinted>1998-02-10T13:28:06Z</cp:lastPrinted>
  <dcterms:created xsi:type="dcterms:W3CDTF">2011-12-30T17:06:23Z</dcterms:created>
  <dcterms:modified xsi:type="dcterms:W3CDTF">2018-02-28T09:25:38Z</dcterms:modified>
</cp:coreProperties>
</file>