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1" r:id="rId15"/>
    <p:sldId id="31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9" autoAdjust="0"/>
    <p:restoredTop sz="86383" autoAdjust="0"/>
  </p:normalViewPr>
  <p:slideViewPr>
    <p:cSldViewPr>
      <p:cViewPr varScale="1">
        <p:scale>
          <a:sx n="93" d="100"/>
          <a:sy n="93" d="100"/>
        </p:scale>
        <p:origin x="224" y="4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a:latin typeface="+mj-lt"/>
              </a:rPr>
              <a:t>omniran-18-0015-00-00TG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2632000e5779dc4a1dcef213a892e2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a:t>
            </a:r>
            <a:r>
              <a:rPr lang="en-US" dirty="0" err="1"/>
              <a:t>OmniRAN</a:t>
            </a:r>
            <a:r>
              <a:rPr lang="en-US" dirty="0"/>
              <a:t> TG</a:t>
            </a:r>
            <a:br>
              <a:rPr lang="en-US" dirty="0"/>
            </a:br>
            <a:r>
              <a:rPr lang="en-US" dirty="0"/>
              <a:t>February 27</a:t>
            </a:r>
            <a:r>
              <a:rPr lang="en-US" baseline="30000" dirty="0"/>
              <a:t>th</a:t>
            </a:r>
            <a:r>
              <a:rPr lang="en-US" dirty="0"/>
              <a:t>, 2018 Conference Call</a:t>
            </a:r>
          </a:p>
        </p:txBody>
      </p:sp>
      <p:sp>
        <p:nvSpPr>
          <p:cNvPr id="3" name="Subtitle 2"/>
          <p:cNvSpPr>
            <a:spLocks noGrp="1"/>
          </p:cNvSpPr>
          <p:nvPr>
            <p:ph type="subTitle" idx="1"/>
          </p:nvPr>
        </p:nvSpPr>
        <p:spPr/>
        <p:txBody>
          <a:bodyPr/>
          <a:lstStyle/>
          <a:p>
            <a:r>
              <a:rPr lang="en-US" dirty="0"/>
              <a:t>2018-02-21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sz="2400" dirty="0"/>
              <a:t>Minutes</a:t>
            </a:r>
          </a:p>
          <a:p>
            <a:r>
              <a:rPr lang="en-US" sz="2400" dirty="0"/>
              <a:t>Reports</a:t>
            </a:r>
          </a:p>
          <a:p>
            <a:r>
              <a:rPr lang="en-US" sz="2400" dirty="0"/>
              <a:t>Status action item list of Geneva comment resolution</a:t>
            </a:r>
          </a:p>
          <a:p>
            <a:r>
              <a:rPr lang="en-US" sz="2400" dirty="0"/>
              <a:t>Official documentation of comment resolution</a:t>
            </a:r>
          </a:p>
          <a:p>
            <a:r>
              <a:rPr lang="en-US" sz="2400" dirty="0"/>
              <a:t>Searchable figures</a:t>
            </a:r>
          </a:p>
          <a:p>
            <a:r>
              <a:rPr lang="en-US" sz="2400" dirty="0"/>
              <a:t>Review of contributions addressing unresolved P802.1CF/D1.0 comments</a:t>
            </a:r>
          </a:p>
          <a:p>
            <a:r>
              <a:rPr lang="en-US" sz="2400" dirty="0"/>
              <a:t>Mar 2018 F2F meeting agenda</a:t>
            </a:r>
          </a:p>
          <a:p>
            <a:r>
              <a:rPr lang="en-US" sz="2400" dirty="0"/>
              <a:t>Next meeting</a:t>
            </a:r>
          </a:p>
          <a:p>
            <a:r>
              <a:rPr lang="en-US" sz="2400" dirty="0" err="1"/>
              <a:t>AoB</a:t>
            </a:r>
            <a:endParaRPr lang="en-US" sz="2400"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a:bodyPr>
          <a:lstStyle/>
          <a:p>
            <a:r>
              <a:rPr lang="en-US" dirty="0"/>
              <a:t>Minutes</a:t>
            </a:r>
          </a:p>
          <a:p>
            <a:r>
              <a:rPr lang="en-US" dirty="0"/>
              <a:t>Reports</a:t>
            </a:r>
          </a:p>
          <a:p>
            <a:r>
              <a:rPr lang="en-US" dirty="0"/>
              <a:t>Status action item list of Geneva comment resolution</a:t>
            </a:r>
          </a:p>
          <a:p>
            <a:r>
              <a:rPr lang="en-US" dirty="0"/>
              <a:t>Official documentation of comment resolution</a:t>
            </a:r>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417638"/>
            <a:ext cx="8229600" cy="4906962"/>
          </a:xfrm>
        </p:spPr>
        <p:txBody>
          <a:bodyPr>
            <a:normAutofit/>
          </a:bodyPr>
          <a:lstStyle/>
          <a:p>
            <a:r>
              <a:rPr lang="en-US" dirty="0"/>
              <a:t>Searchable figures</a:t>
            </a:r>
          </a:p>
          <a:p>
            <a:r>
              <a:rPr lang="en-US" dirty="0"/>
              <a:t>Review of contributions addressing unresolved P802.1CF/D1.0 comments</a:t>
            </a:r>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a:bodyPr>
          <a:lstStyle/>
          <a:p>
            <a:r>
              <a:rPr lang="en-US" dirty="0"/>
              <a:t>Mar 2018 F2F meeting agenda</a:t>
            </a:r>
          </a:p>
          <a:p>
            <a:r>
              <a:rPr lang="en-US" dirty="0"/>
              <a:t>Next meeting</a:t>
            </a:r>
          </a:p>
          <a:p>
            <a:r>
              <a:rPr lang="en-US" dirty="0" err="1"/>
              <a:t>AoB</a:t>
            </a:r>
            <a:endParaRPr lang="en-US" dirty="0"/>
          </a:p>
          <a:p>
            <a:endParaRPr lang="en-US" dirty="0"/>
          </a:p>
          <a:p>
            <a:pPr marL="0" indent="0">
              <a:buNone/>
            </a:pPr>
            <a:r>
              <a:rPr lang="en-US" dirty="0"/>
              <a:t>Adjourned by chair at .. AM ET</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Mar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631391137"/>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a:solidFill>
                          <a:schemeClr val="tx2"/>
                        </a:solidFill>
                      </a:endParaRPr>
                    </a:p>
                  </a:txBody>
                  <a:tcPr marL="0" marR="0" marT="0" marB="0">
                    <a:solidFill>
                      <a:schemeClr val="bg1"/>
                    </a:solidFill>
                  </a:tcPr>
                </a:tc>
                <a:tc>
                  <a:txBody>
                    <a:bodyPr/>
                    <a:lstStyle/>
                    <a:p>
                      <a:pPr algn="ctr"/>
                      <a:r>
                        <a:rPr lang="en-US" sz="1800">
                          <a:solidFill>
                            <a:schemeClr val="tx2"/>
                          </a:solidFill>
                        </a:rPr>
                        <a:t>Mon 03/05</a:t>
                      </a:r>
                    </a:p>
                  </a:txBody>
                  <a:tcPr marL="0" marR="0" marT="0" marB="0">
                    <a:solidFill>
                      <a:schemeClr val="bg1"/>
                    </a:solidFill>
                  </a:tcPr>
                </a:tc>
                <a:tc>
                  <a:txBody>
                    <a:bodyPr/>
                    <a:lstStyle/>
                    <a:p>
                      <a:pPr algn="ctr"/>
                      <a:r>
                        <a:rPr lang="en-US" sz="1800">
                          <a:solidFill>
                            <a:schemeClr val="tx2"/>
                          </a:solidFill>
                        </a:rPr>
                        <a:t>Tue 03/06</a:t>
                      </a:r>
                    </a:p>
                  </a:txBody>
                  <a:tcPr marL="0" marR="0" marT="0" marB="0">
                    <a:solidFill>
                      <a:schemeClr val="bg1"/>
                    </a:solidFill>
                  </a:tcPr>
                </a:tc>
                <a:tc>
                  <a:txBody>
                    <a:bodyPr/>
                    <a:lstStyle/>
                    <a:p>
                      <a:pPr algn="ctr"/>
                      <a:r>
                        <a:rPr lang="en-US" sz="1800">
                          <a:solidFill>
                            <a:schemeClr val="tx2"/>
                          </a:solidFill>
                        </a:rPr>
                        <a:t>Wed 03/07</a:t>
                      </a:r>
                    </a:p>
                  </a:txBody>
                  <a:tcPr marL="0" marR="0" marT="0" marB="0">
                    <a:solidFill>
                      <a:schemeClr val="bg1"/>
                    </a:solidFill>
                  </a:tcPr>
                </a:tc>
                <a:tc>
                  <a:txBody>
                    <a:bodyPr/>
                    <a:lstStyle/>
                    <a:p>
                      <a:pPr algn="ctr"/>
                      <a:r>
                        <a:rPr lang="en-US" sz="1800">
                          <a:solidFill>
                            <a:schemeClr val="tx2"/>
                          </a:solidFill>
                        </a:rPr>
                        <a:t>Thu 03/08</a:t>
                      </a:r>
                    </a:p>
                  </a:txBody>
                  <a:tcPr marL="0" marR="0" marT="0" marB="0">
                    <a:solidFill>
                      <a:schemeClr val="bg1"/>
                    </a:solidFill>
                  </a:tcPr>
                </a:tc>
                <a:tc>
                  <a:txBody>
                    <a:bodyPr/>
                    <a:lstStyle/>
                    <a:p>
                      <a:pPr algn="ctr"/>
                      <a:r>
                        <a:rPr lang="en-US" sz="1800">
                          <a:solidFill>
                            <a:schemeClr val="tx2"/>
                          </a:solidFill>
                        </a:rPr>
                        <a:t>Fri 03/09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a:t>08:00</a:t>
                      </a:r>
                    </a:p>
                    <a:p>
                      <a:pPr algn="r"/>
                      <a:endParaRPr lang="en-US" sz="1500"/>
                    </a:p>
                    <a:p>
                      <a:pPr algn="r"/>
                      <a:endParaRPr lang="en-US" sz="1500"/>
                    </a:p>
                    <a:p>
                      <a:pPr algn="r"/>
                      <a:r>
                        <a:rPr lang="en-US" sz="1500"/>
                        <a:t>10:00</a:t>
                      </a:r>
                    </a:p>
                  </a:txBody>
                  <a:tcPr marL="0" marR="0" marT="0" marB="0">
                    <a:solidFill>
                      <a:schemeClr val="accent1">
                        <a:lumMod val="40000"/>
                        <a:lumOff val="60000"/>
                      </a:schemeClr>
                    </a:solidFill>
                  </a:tcPr>
                </a:tc>
                <a:tc>
                  <a:txBody>
                    <a:bodyPr/>
                    <a:lstStyle/>
                    <a:p>
                      <a:r>
                        <a:rPr lang="de-DE" sz="1200"/>
                        <a:t>802</a:t>
                      </a:r>
                      <a:r>
                        <a:rPr lang="de-DE" sz="1200" baseline="0"/>
                        <a:t> EC </a:t>
                      </a:r>
                      <a:r>
                        <a:rPr lang="de-DE" sz="1200" baseline="0" err="1"/>
                        <a:t>Opening</a:t>
                      </a:r>
                      <a:endParaRPr lang="en-US" sz="1200"/>
                    </a:p>
                  </a:txBody>
                  <a:tcPr marL="36000" marR="36000" marT="36000" marB="36000">
                    <a:solidFill>
                      <a:schemeClr val="bg1">
                        <a:lumMod val="75000"/>
                      </a:schemeClr>
                    </a:solidFill>
                  </a:tcPr>
                </a:tc>
                <a:tc>
                  <a:txBody>
                    <a:bodyPr/>
                    <a:lstStyle/>
                    <a:p>
                      <a:r>
                        <a:rPr lang="en-US" sz="110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a:t>802.11</a:t>
                      </a:r>
                      <a:r>
                        <a:rPr lang="de-DE" sz="1100" baseline="0"/>
                        <a:t> </a:t>
                      </a:r>
                      <a:r>
                        <a:rPr lang="de-DE" sz="1100" baseline="0" err="1"/>
                        <a:t>Closing</a:t>
                      </a:r>
                      <a:r>
                        <a:rPr lang="de-DE" sz="1100" baseline="0"/>
                        <a:t> </a:t>
                      </a:r>
                      <a:r>
                        <a:rPr lang="de-DE" sz="1100" baseline="0" err="1"/>
                        <a:t>Plenary</a:t>
                      </a:r>
                      <a:endParaRPr lang="en-US" sz="110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a:t>10:30</a:t>
                      </a:r>
                      <a:br>
                        <a:rPr lang="en-US" sz="1500"/>
                      </a:br>
                      <a:endParaRPr lang="en-US" sz="1500"/>
                    </a:p>
                    <a:p>
                      <a:pPr algn="r"/>
                      <a:endParaRPr lang="en-US" sz="1500"/>
                    </a:p>
                    <a:p>
                      <a:pPr algn="r"/>
                      <a:r>
                        <a:rPr lang="en-US" sz="150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a:t>802.1 Opening Plenary</a:t>
                      </a:r>
                    </a:p>
                    <a:p>
                      <a:pPr marL="0" indent="0">
                        <a:buFont typeface="Arial" panose="020B0604020202020204" pitchFamily="34" charset="0"/>
                        <a:buNone/>
                      </a:pPr>
                      <a:endParaRPr lang="en-US" sz="120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a:p>
                  </a:txBody>
                  <a:tcPr marL="36000" marR="36000" marT="36000" marB="36000">
                    <a:solidFill>
                      <a:schemeClr val="bg1"/>
                    </a:solidFill>
                  </a:tcPr>
                </a:tc>
                <a:tc>
                  <a:txBody>
                    <a:bodyPr/>
                    <a:lstStyle/>
                    <a:p>
                      <a:r>
                        <a:rPr lang="en-US" sz="1200"/>
                        <a:t>802.11/802.15 </a:t>
                      </a:r>
                      <a:br>
                        <a:rPr lang="en-US" sz="1200"/>
                      </a:br>
                      <a:r>
                        <a:rPr lang="en-US" sz="1200"/>
                        <a:t>Mid-week Plenaries</a:t>
                      </a:r>
                    </a:p>
                  </a:txBody>
                  <a:tcPr marL="36000" marR="36000" marT="36000" marB="36000">
                    <a:solidFill>
                      <a:schemeClr val="bg1">
                        <a:lumMod val="85000"/>
                      </a:schemeClr>
                    </a:solidFill>
                  </a:tcPr>
                </a:tc>
                <a:tc>
                  <a:txBody>
                    <a:bodyPr/>
                    <a:lstStyle/>
                    <a:p>
                      <a:endParaRPr lang="en-US" sz="1200"/>
                    </a:p>
                  </a:txBody>
                  <a:tcPr marL="36000" marR="36000" marT="36000" marB="36000">
                    <a:solidFill>
                      <a:schemeClr val="tx2">
                        <a:lumMod val="60000"/>
                        <a:lumOff val="40000"/>
                      </a:schemeClr>
                    </a:solidFill>
                  </a:tcPr>
                </a:tc>
                <a:tc>
                  <a:txBody>
                    <a:bodyPr/>
                    <a:lstStyle/>
                    <a:p>
                      <a:r>
                        <a:rPr lang="en-US" sz="140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a:t>802.1 TF chairs meeting</a:t>
                      </a:r>
                    </a:p>
                  </a:txBody>
                  <a:tcPr marL="36000" marR="36000" marT="36000" marB="36000">
                    <a:solidFill>
                      <a:schemeClr val="accent1">
                        <a:lumMod val="20000"/>
                        <a:lumOff val="8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4">
                  <a:txBody>
                    <a:bodyPr/>
                    <a:lstStyle/>
                    <a:p>
                      <a:r>
                        <a:rPr lang="en-US" sz="120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883920">
                <a:tc>
                  <a:txBody>
                    <a:bodyPr/>
                    <a:lstStyle/>
                    <a:p>
                      <a:pPr algn="r"/>
                      <a:r>
                        <a:rPr lang="en-US" sz="1500"/>
                        <a:t>13:30</a:t>
                      </a:r>
                    </a:p>
                    <a:p>
                      <a:pPr algn="r"/>
                      <a:br>
                        <a:rPr lang="en-US" sz="900"/>
                      </a:br>
                      <a:endParaRPr lang="en-US" sz="700"/>
                    </a:p>
                    <a:p>
                      <a:pPr algn="r"/>
                      <a:endParaRPr lang="en-US" sz="1200"/>
                    </a:p>
                    <a:p>
                      <a:pPr algn="r"/>
                      <a:r>
                        <a:rPr lang="en-US" sz="1500"/>
                        <a:t>15:30</a:t>
                      </a:r>
                    </a:p>
                  </a:txBody>
                  <a:tcPr marL="0" marR="0" marT="0" marB="0">
                    <a:solidFill>
                      <a:schemeClr val="tx2">
                        <a:lumMod val="20000"/>
                        <a:lumOff val="80000"/>
                      </a:schemeClr>
                    </a:solidFill>
                  </a:tcPr>
                </a:tc>
                <a:tc>
                  <a:txBody>
                    <a:bodyPr/>
                    <a:lstStyle/>
                    <a:p>
                      <a:r>
                        <a:rPr lang="en-US" sz="1400"/>
                        <a:t>OmniRAN opening</a:t>
                      </a:r>
                    </a:p>
                    <a:p>
                      <a:endParaRPr lang="en-US"/>
                    </a:p>
                  </a:txBody>
                  <a:tcPr marL="36000" marR="36000" marT="36000" marB="36000">
                    <a:solidFill>
                      <a:schemeClr val="tx2">
                        <a:lumMod val="60000"/>
                        <a:lumOff val="40000"/>
                      </a:schemeClr>
                    </a:solidFill>
                  </a:tcPr>
                </a:tc>
                <a:tc>
                  <a:txBody>
                    <a:bodyPr/>
                    <a:lstStyle/>
                    <a:p>
                      <a:endParaRPr lang="en-US" sz="1200"/>
                    </a:p>
                  </a:txBody>
                  <a:tcPr marL="36000" marR="36000" marT="36000" marB="36000">
                    <a:solidFill>
                      <a:schemeClr val="tx2">
                        <a:lumMod val="60000"/>
                        <a:lumOff val="40000"/>
                      </a:schemeClr>
                    </a:solidFill>
                  </a:tcPr>
                </a:tc>
                <a:tc rowSpan="2">
                  <a:txBody>
                    <a:bodyPr/>
                    <a:lstStyle/>
                    <a:p>
                      <a:r>
                        <a:rPr lang="en-US" sz="1400"/>
                        <a:t>802.1 Midweek Plenary</a:t>
                      </a:r>
                    </a:p>
                  </a:txBody>
                  <a:tcPr marL="36000" marR="36000" marT="36000" marB="36000">
                    <a:solidFill>
                      <a:schemeClr val="accent1">
                        <a:lumMod val="60000"/>
                        <a:lumOff val="40000"/>
                      </a:schemeClr>
                    </a:solidFill>
                  </a:tcPr>
                </a:tc>
                <a:tc>
                  <a:txBody>
                    <a:bodyPr/>
                    <a:lstStyle/>
                    <a:p>
                      <a:r>
                        <a:rPr lang="en-US" sz="140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a:t>16:00</a:t>
                      </a:r>
                    </a:p>
                    <a:p>
                      <a:pPr algn="r"/>
                      <a:endParaRPr lang="en-US" sz="1500"/>
                    </a:p>
                    <a:p>
                      <a:pPr algn="r"/>
                      <a:endParaRPr lang="en-US" sz="1500"/>
                    </a:p>
                    <a:p>
                      <a:pPr algn="r"/>
                      <a:r>
                        <a:rPr lang="en-US" sz="1500"/>
                        <a:t>18:00</a:t>
                      </a:r>
                    </a:p>
                  </a:txBody>
                  <a:tcPr marL="0" marR="0" marT="0" marB="0">
                    <a:solidFill>
                      <a:schemeClr val="tx2">
                        <a:lumMod val="20000"/>
                        <a:lumOff val="80000"/>
                      </a:schemeClr>
                    </a:solidFill>
                  </a:tcPr>
                </a:tc>
                <a:tc>
                  <a:txBody>
                    <a:bodyPr/>
                    <a:lstStyle/>
                    <a:p>
                      <a:endParaRPr lang="en-US" sz="140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a:t>Potential overflow time if needed</a:t>
                      </a:r>
                    </a:p>
                  </a:txBody>
                  <a:tcPr marL="36000" marR="36000" marT="36000" marB="36000">
                    <a:pattFill prst="dkDnDiag">
                      <a:fgClr>
                        <a:schemeClr val="accent1"/>
                      </a:fgClr>
                      <a:bgClr>
                        <a:schemeClr val="bg1"/>
                      </a:bgClr>
                    </a:patt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a:p>
                  </a:txBody>
                  <a:tcPr marL="0" marR="0" marT="0" marB="0">
                    <a:solidFill>
                      <a:schemeClr val="bg1"/>
                    </a:solidFill>
                  </a:tcPr>
                </a:tc>
                <a:tc>
                  <a:txBody>
                    <a:bodyPr/>
                    <a:lstStyle/>
                    <a:p>
                      <a:r>
                        <a:rPr lang="en-US" sz="1600"/>
                        <a:t>Tutorials</a:t>
                      </a:r>
                    </a:p>
                  </a:txBody>
                  <a:tcPr marL="36000" marR="36000" marT="36000" marB="36000">
                    <a:solidFill>
                      <a:schemeClr val="accent1">
                        <a:lumMod val="40000"/>
                        <a:lumOff val="60000"/>
                      </a:schemeClr>
                    </a:solidFill>
                  </a:tcPr>
                </a:tc>
                <a:tc>
                  <a:txBody>
                    <a:bodyPr/>
                    <a:lstStyle/>
                    <a:p>
                      <a:r>
                        <a:rPr lang="en-US" sz="1200"/>
                        <a:t>Joint 802.1/802.15</a:t>
                      </a:r>
                    </a:p>
                  </a:txBody>
                  <a:tcPr marL="36000" marR="36000" marT="36000" marB="36000">
                    <a:solidFill>
                      <a:schemeClr val="accent1">
                        <a:lumMod val="40000"/>
                        <a:lumOff val="6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a:p>
                  </a:txBody>
                  <a:tcPr marL="36000" marR="36000" marT="36000" marB="36000">
                    <a:solidFill>
                      <a:schemeClr val="bg1"/>
                    </a:solidFill>
                  </a:tcPr>
                </a:tc>
                <a:tc>
                  <a:txBody>
                    <a:bodyPr/>
                    <a:lstStyle/>
                    <a:p>
                      <a:r>
                        <a:rPr lang="en-US" sz="1600"/>
                        <a:t>ICA</a:t>
                      </a:r>
                      <a:r>
                        <a:rPr lang="en-US" sz="1600" baseline="0"/>
                        <a:t> NEND</a:t>
                      </a:r>
                      <a:endParaRPr lang="en-US" sz="160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9807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Mar 2018 F2F</a:t>
            </a:r>
          </a:p>
        </p:txBody>
      </p:sp>
      <p:sp>
        <p:nvSpPr>
          <p:cNvPr id="3" name="Content Placeholder 2"/>
          <p:cNvSpPr>
            <a:spLocks noGrp="1"/>
          </p:cNvSpPr>
          <p:nvPr>
            <p:ph idx="1"/>
          </p:nvPr>
        </p:nvSpPr>
        <p:spPr/>
        <p:txBody>
          <a:bodyPr>
            <a:normAutofit fontScale="77500" lnSpcReduction="20000"/>
          </a:bodyPr>
          <a:lstStyle/>
          <a:p>
            <a:r>
              <a:rPr lang="en-US"/>
              <a:t>Review of minutes</a:t>
            </a:r>
          </a:p>
          <a:p>
            <a:pPr lvl="0"/>
            <a:r>
              <a:rPr lang="en-US"/>
              <a:t>Reports</a:t>
            </a:r>
          </a:p>
          <a:p>
            <a:r>
              <a:rPr lang="en-US"/>
              <a:t>IC NEND contributions review</a:t>
            </a:r>
          </a:p>
          <a:p>
            <a:pPr lvl="0"/>
            <a:r>
              <a:rPr lang="en-US"/>
              <a:t>Status of P802.1CF D1.0 comment resolution</a:t>
            </a:r>
          </a:p>
          <a:p>
            <a:pPr lvl="0"/>
            <a:r>
              <a:rPr lang="en-US"/>
              <a:t>Documentation of P802.1CF D1.0 comment resolution</a:t>
            </a:r>
          </a:p>
          <a:p>
            <a:pPr lvl="0"/>
            <a:r>
              <a:rPr lang="en-US"/>
              <a:t>Review of contributions addressing unresolved P802.1CF/D1.0 comments</a:t>
            </a:r>
          </a:p>
          <a:p>
            <a:r>
              <a:rPr lang="en-US"/>
              <a:t>Plan for 802.1CF-D1.1 draft and recirculation ballot</a:t>
            </a:r>
          </a:p>
          <a:p>
            <a:r>
              <a:rPr lang="en-US"/>
              <a:t>Conference calls until Jul 2018 F2F</a:t>
            </a:r>
          </a:p>
          <a:p>
            <a:r>
              <a:rPr lang="en-US"/>
              <a:t>Status report to IEEE 802 WGs</a:t>
            </a:r>
          </a:p>
          <a:p>
            <a:r>
              <a:rPr lang="en-US"/>
              <a:t>Next meeting</a:t>
            </a:r>
          </a:p>
          <a:p>
            <a:r>
              <a:rPr lang="en-US"/>
              <a:t>AOB</a:t>
            </a:r>
          </a:p>
        </p:txBody>
      </p:sp>
    </p:spTree>
    <p:extLst>
      <p:ext uri="{BB962C8B-B14F-4D97-AF65-F5344CB8AC3E}">
        <p14:creationId xmlns:p14="http://schemas.microsoft.com/office/powerpoint/2010/main" val="128707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a:t>Tuesday, February 27</a:t>
            </a:r>
            <a:r>
              <a:rPr lang="en-GB" baseline="30000"/>
              <a:t>th</a:t>
            </a:r>
            <a:r>
              <a:rPr lang="en-GB"/>
              <a:t> </a:t>
            </a:r>
            <a:r>
              <a:rPr lang="en-US"/>
              <a:t>, 2018 at 09:30-11:00am ET</a:t>
            </a:r>
          </a:p>
          <a:p>
            <a:endParaRPr lang="en-US"/>
          </a:p>
          <a:p>
            <a:r>
              <a:rPr lang="en-US"/>
              <a:t>Join WebEx meeting</a:t>
            </a:r>
          </a:p>
          <a:p>
            <a:pPr lvl="1"/>
            <a:r>
              <a:rPr lang="en-US">
                <a:hlinkClick r:id="rId3"/>
              </a:rPr>
              <a:t>https://nokiameetings.webex.com/nokiameetings/j.php?MTID=m22632000e5779dc4a1dcef213a892e2b</a:t>
            </a:r>
            <a:r>
              <a:rPr lang="en-US"/>
              <a:t> </a:t>
            </a:r>
          </a:p>
          <a:p>
            <a:pPr lvl="1"/>
            <a:r>
              <a:rPr lang="en-US"/>
              <a:t>Meeting number: 957 120 601</a:t>
            </a:r>
          </a:p>
          <a:p>
            <a:pPr lvl="1"/>
            <a:r>
              <a:rPr lang="en-US"/>
              <a:t>Meeting password: OmniRAN</a:t>
            </a:r>
          </a:p>
          <a:p>
            <a:pPr lvl="1"/>
            <a:endParaRPr lang="en-US"/>
          </a:p>
          <a:p>
            <a:r>
              <a:rPr lang="en-US"/>
              <a:t>Join by phone </a:t>
            </a:r>
          </a:p>
          <a:p>
            <a:pPr lvl="1"/>
            <a:r>
              <a:rPr lang="en-US"/>
              <a:t>+19724459814 US Dallas </a:t>
            </a:r>
          </a:p>
          <a:p>
            <a:pPr lvl="1"/>
            <a:r>
              <a:rPr lang="en-US"/>
              <a:t>+442036087616 UK London </a:t>
            </a:r>
          </a:p>
          <a:p>
            <a:pPr lvl="1"/>
            <a:r>
              <a:rPr lang="en-US"/>
              <a:t>+861084056120, +861058965333 China Beijing</a:t>
            </a:r>
          </a:p>
          <a:p>
            <a:pPr lvl="1"/>
            <a:r>
              <a:rPr lang="en-US"/>
              <a:t>Access code: 957 120 601</a:t>
            </a:r>
          </a:p>
          <a:p>
            <a:pPr lvl="1"/>
            <a:r>
              <a:rPr lang="en-US"/>
              <a:t>Global call-in numbers</a:t>
            </a:r>
          </a:p>
          <a:p>
            <a:pPr lvl="2"/>
            <a:r>
              <a:rPr lang="en-US">
                <a:hlinkClick r:id="rId4"/>
              </a:rPr>
              <a:t>https://nokiameetings.webex.com/nokiameetings/globalcallin.php?serviceType=MC&amp;ED=533523267&amp;tollFree=0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85000" lnSpcReduction="20000"/>
          </a:bodyPr>
          <a:lstStyle/>
          <a:p>
            <a:r>
              <a:rPr lang="en-US"/>
              <a:t>Minutes</a:t>
            </a:r>
          </a:p>
          <a:p>
            <a:r>
              <a:rPr lang="en-US"/>
              <a:t>Reports</a:t>
            </a:r>
          </a:p>
          <a:p>
            <a:r>
              <a:rPr lang="en-US"/>
              <a:t>Status action item list of Geneva comment resolution</a:t>
            </a:r>
          </a:p>
          <a:p>
            <a:r>
              <a:rPr lang="en-US"/>
              <a:t>Official documentation of comment resolution</a:t>
            </a:r>
          </a:p>
          <a:p>
            <a:r>
              <a:rPr lang="en-US"/>
              <a:t>Searchable figures</a:t>
            </a:r>
          </a:p>
          <a:p>
            <a:r>
              <a:rPr lang="en-US"/>
              <a:t>Review of contributions addressing unresolved P802.1CF/D1.0 comments</a:t>
            </a:r>
          </a:p>
          <a:p>
            <a:r>
              <a:rPr lang="en-US"/>
              <a:t>Mar 2018 F2F meeting agenda</a:t>
            </a:r>
          </a:p>
          <a:p>
            <a:r>
              <a:rPr lang="en-US"/>
              <a:t>Next meeting</a:t>
            </a:r>
          </a:p>
          <a:p>
            <a:r>
              <a:rPr lang="en-US"/>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07400237"/>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bg1">
                              <a:lumMod val="85000"/>
                            </a:schemeClr>
                          </a:solidFill>
                          <a:effectLst/>
                          <a:latin typeface="+mn-lt"/>
                        </a:rPr>
                        <a:t>Hao</a:t>
                      </a:r>
                      <a:r>
                        <a:rPr lang="en-US" sz="1400">
                          <a:solidFill>
                            <a:schemeClr val="bg1">
                              <a:lumMod val="85000"/>
                            </a:schemeClr>
                          </a:solidFill>
                          <a:effectLst/>
                          <a:latin typeface="+mn-lt"/>
                        </a:rPr>
                        <a:t> Wang</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bg1">
                              <a:lumMod val="85000"/>
                            </a:schemeClr>
                          </a:solidFill>
                          <a:effectLst/>
                          <a:latin typeface="+mn-lt"/>
                        </a:rPr>
                        <a:t>Walter Pienciak</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IEEE</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bg1">
                              <a:lumMod val="85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2226</TotalTime>
  <Words>1093</Words>
  <Application>Microsoft Macintosh PowerPoint</Application>
  <PresentationFormat>On-screen Show (4:3)</PresentationFormat>
  <Paragraphs>174</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Helvetica</vt:lpstr>
      <vt:lpstr>Times</vt:lpstr>
      <vt:lpstr>Times New Roman</vt:lpstr>
      <vt:lpstr>Template</vt:lpstr>
      <vt:lpstr>IEEE 802.1 OmniRAN TG February 27th,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Mar 2018 Agenda Graphics</vt:lpstr>
      <vt:lpstr>Agenda proposal for Mar 2018 F2F</vt:lpstr>
    </vt:vector>
  </TitlesOfParts>
  <Company>NIST</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403</cp:revision>
  <cp:lastPrinted>1998-02-10T13:28:06Z</cp:lastPrinted>
  <dcterms:created xsi:type="dcterms:W3CDTF">2011-12-30T17:06:23Z</dcterms:created>
  <dcterms:modified xsi:type="dcterms:W3CDTF">2018-02-21T09:43:46Z</dcterms:modified>
</cp:coreProperties>
</file>