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2" r:id="rId14"/>
    <p:sldId id="321" r:id="rId15"/>
    <p:sldId id="311"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79" autoAdjust="0"/>
    <p:restoredTop sz="86383" autoAdjust="0"/>
  </p:normalViewPr>
  <p:slideViewPr>
    <p:cSldViewPr>
      <p:cViewPr varScale="1">
        <p:scale>
          <a:sx n="93" d="100"/>
          <a:sy n="93" d="100"/>
        </p:scale>
        <p:origin x="224" y="4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a:latin typeface="+mj-lt"/>
              </a:rPr>
              <a:t>omniran-18-0015-00-00TG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22632000e5779dc4a1dcef213a892e2b"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a:t>
            </a:r>
            <a:r>
              <a:rPr lang="en-US" dirty="0" err="1"/>
              <a:t>OmniRAN</a:t>
            </a:r>
            <a:r>
              <a:rPr lang="en-US" dirty="0"/>
              <a:t> TG</a:t>
            </a:r>
            <a:br>
              <a:rPr lang="en-US" dirty="0"/>
            </a:br>
            <a:r>
              <a:rPr lang="en-US" dirty="0"/>
              <a:t>February 27</a:t>
            </a:r>
            <a:r>
              <a:rPr lang="en-US" baseline="30000" dirty="0"/>
              <a:t>th</a:t>
            </a:r>
            <a:r>
              <a:rPr lang="en-US" dirty="0"/>
              <a:t>, 2018 Conference Call</a:t>
            </a:r>
          </a:p>
        </p:txBody>
      </p:sp>
      <p:sp>
        <p:nvSpPr>
          <p:cNvPr id="3" name="Subtitle 2"/>
          <p:cNvSpPr>
            <a:spLocks noGrp="1"/>
          </p:cNvSpPr>
          <p:nvPr>
            <p:ph type="subTitle" idx="1"/>
          </p:nvPr>
        </p:nvSpPr>
        <p:spPr/>
        <p:txBody>
          <a:bodyPr/>
          <a:lstStyle/>
          <a:p>
            <a:r>
              <a:rPr lang="en-US" dirty="0"/>
              <a:t>2018-02-21</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a:bodyPr>
          <a:lstStyle/>
          <a:p>
            <a:r>
              <a:rPr lang="en-US" sz="2400" dirty="0"/>
              <a:t>Minutes</a:t>
            </a:r>
          </a:p>
          <a:p>
            <a:r>
              <a:rPr lang="en-US" sz="2400" dirty="0"/>
              <a:t>Reports</a:t>
            </a:r>
          </a:p>
          <a:p>
            <a:r>
              <a:rPr lang="en-US" sz="2400" dirty="0"/>
              <a:t>Status action item list of Geneva comment resolution</a:t>
            </a:r>
          </a:p>
          <a:p>
            <a:r>
              <a:rPr lang="en-US" sz="2400" dirty="0"/>
              <a:t>Official documentation of comment resolution</a:t>
            </a:r>
          </a:p>
          <a:p>
            <a:r>
              <a:rPr lang="en-US" sz="2400" dirty="0"/>
              <a:t>Searchable figures</a:t>
            </a:r>
          </a:p>
          <a:p>
            <a:r>
              <a:rPr lang="en-US" sz="2400" dirty="0"/>
              <a:t>Review of contributions addressing unresolved P802.1CF/D1.0 comments</a:t>
            </a:r>
          </a:p>
          <a:p>
            <a:r>
              <a:rPr lang="en-US" sz="2400" dirty="0"/>
              <a:t>Mar 2018 F2F meeting agenda</a:t>
            </a:r>
          </a:p>
          <a:p>
            <a:r>
              <a:rPr lang="en-US" sz="2400" dirty="0"/>
              <a:t>Next meeting</a:t>
            </a:r>
          </a:p>
          <a:p>
            <a:r>
              <a:rPr lang="en-US" sz="2400" dirty="0" err="1"/>
              <a:t>AoB</a:t>
            </a:r>
            <a:endParaRPr lang="en-US" sz="2400" dirty="0"/>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a:bodyPr>
          <a:lstStyle/>
          <a:p>
            <a:r>
              <a:rPr lang="en-US" dirty="0"/>
              <a:t>Minutes</a:t>
            </a:r>
          </a:p>
          <a:p>
            <a:r>
              <a:rPr lang="en-US" dirty="0"/>
              <a:t>Reports</a:t>
            </a:r>
          </a:p>
          <a:p>
            <a:r>
              <a:rPr lang="en-US" dirty="0"/>
              <a:t>Status action item list of Geneva comment resolution</a:t>
            </a:r>
          </a:p>
          <a:p>
            <a:r>
              <a:rPr lang="en-US" dirty="0"/>
              <a:t>Official documentation of comment resolution</a:t>
            </a:r>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417638"/>
            <a:ext cx="8229600" cy="4906962"/>
          </a:xfrm>
        </p:spPr>
        <p:txBody>
          <a:bodyPr>
            <a:normAutofit/>
          </a:bodyPr>
          <a:lstStyle/>
          <a:p>
            <a:r>
              <a:rPr lang="en-US" dirty="0"/>
              <a:t>Searchable figures</a:t>
            </a:r>
          </a:p>
          <a:p>
            <a:r>
              <a:rPr lang="en-US" dirty="0"/>
              <a:t>Review of contributions addressing unresolved P802.1CF/D1.0 comments</a:t>
            </a:r>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p>
        </p:txBody>
      </p:sp>
      <p:sp>
        <p:nvSpPr>
          <p:cNvPr id="3" name="Content Placeholder 2"/>
          <p:cNvSpPr>
            <a:spLocks noGrp="1"/>
          </p:cNvSpPr>
          <p:nvPr>
            <p:ph idx="1"/>
          </p:nvPr>
        </p:nvSpPr>
        <p:spPr/>
        <p:txBody>
          <a:bodyPr>
            <a:normAutofit/>
          </a:bodyPr>
          <a:lstStyle/>
          <a:p>
            <a:r>
              <a:rPr lang="en-US" dirty="0"/>
              <a:t>Mar 2018 F2F meeting agenda</a:t>
            </a:r>
          </a:p>
          <a:p>
            <a:r>
              <a:rPr lang="en-US" dirty="0"/>
              <a:t>Next meeting</a:t>
            </a:r>
          </a:p>
          <a:p>
            <a:r>
              <a:rPr lang="en-US" dirty="0" err="1"/>
              <a:t>AoB</a:t>
            </a:r>
            <a:endParaRPr lang="en-US" dirty="0"/>
          </a:p>
          <a:p>
            <a:endParaRPr lang="en-US" dirty="0"/>
          </a:p>
          <a:p>
            <a:pPr marL="0" indent="0">
              <a:buNone/>
            </a:pPr>
            <a:r>
              <a:rPr lang="en-US" dirty="0"/>
              <a:t>Adjourned by chair at .. AM ET</a:t>
            </a:r>
          </a:p>
        </p:txBody>
      </p:sp>
    </p:spTree>
    <p:extLst>
      <p:ext uri="{BB962C8B-B14F-4D97-AF65-F5344CB8AC3E}">
        <p14:creationId xmlns:p14="http://schemas.microsoft.com/office/powerpoint/2010/main" val="856333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Mar 2018 Agenda Graphics</a:t>
            </a:r>
          </a:p>
        </p:txBody>
      </p:sp>
      <p:graphicFrame>
        <p:nvGraphicFramePr>
          <p:cNvPr id="3" name="Table 2"/>
          <p:cNvGraphicFramePr>
            <a:graphicFrameLocks noGrp="1"/>
          </p:cNvGraphicFramePr>
          <p:nvPr>
            <p:extLst>
              <p:ext uri="{D42A27DB-BD31-4B8C-83A1-F6EECF244321}">
                <p14:modId xmlns:p14="http://schemas.microsoft.com/office/powerpoint/2010/main" val="3631391137"/>
              </p:ext>
            </p:extLst>
          </p:nvPr>
        </p:nvGraphicFramePr>
        <p:xfrm>
          <a:off x="381000" y="1014102"/>
          <a:ext cx="8305800" cy="545449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a:solidFill>
                          <a:schemeClr val="tx2"/>
                        </a:solidFill>
                      </a:endParaRPr>
                    </a:p>
                  </a:txBody>
                  <a:tcPr marL="0" marR="0" marT="0" marB="0">
                    <a:solidFill>
                      <a:schemeClr val="bg1"/>
                    </a:solidFill>
                  </a:tcPr>
                </a:tc>
                <a:tc>
                  <a:txBody>
                    <a:bodyPr/>
                    <a:lstStyle/>
                    <a:p>
                      <a:pPr algn="ctr"/>
                      <a:r>
                        <a:rPr lang="en-US" sz="1800">
                          <a:solidFill>
                            <a:schemeClr val="tx2"/>
                          </a:solidFill>
                        </a:rPr>
                        <a:t>Mon 03/05</a:t>
                      </a:r>
                    </a:p>
                  </a:txBody>
                  <a:tcPr marL="0" marR="0" marT="0" marB="0">
                    <a:solidFill>
                      <a:schemeClr val="bg1"/>
                    </a:solidFill>
                  </a:tcPr>
                </a:tc>
                <a:tc>
                  <a:txBody>
                    <a:bodyPr/>
                    <a:lstStyle/>
                    <a:p>
                      <a:pPr algn="ctr"/>
                      <a:r>
                        <a:rPr lang="en-US" sz="1800">
                          <a:solidFill>
                            <a:schemeClr val="tx2"/>
                          </a:solidFill>
                        </a:rPr>
                        <a:t>Tue 03/06</a:t>
                      </a:r>
                    </a:p>
                  </a:txBody>
                  <a:tcPr marL="0" marR="0" marT="0" marB="0">
                    <a:solidFill>
                      <a:schemeClr val="bg1"/>
                    </a:solidFill>
                  </a:tcPr>
                </a:tc>
                <a:tc>
                  <a:txBody>
                    <a:bodyPr/>
                    <a:lstStyle/>
                    <a:p>
                      <a:pPr algn="ctr"/>
                      <a:r>
                        <a:rPr lang="en-US" sz="1800">
                          <a:solidFill>
                            <a:schemeClr val="tx2"/>
                          </a:solidFill>
                        </a:rPr>
                        <a:t>Wed 03/07</a:t>
                      </a:r>
                    </a:p>
                  </a:txBody>
                  <a:tcPr marL="0" marR="0" marT="0" marB="0">
                    <a:solidFill>
                      <a:schemeClr val="bg1"/>
                    </a:solidFill>
                  </a:tcPr>
                </a:tc>
                <a:tc>
                  <a:txBody>
                    <a:bodyPr/>
                    <a:lstStyle/>
                    <a:p>
                      <a:pPr algn="ctr"/>
                      <a:r>
                        <a:rPr lang="en-US" sz="1800">
                          <a:solidFill>
                            <a:schemeClr val="tx2"/>
                          </a:solidFill>
                        </a:rPr>
                        <a:t>Thu 03/08</a:t>
                      </a:r>
                    </a:p>
                  </a:txBody>
                  <a:tcPr marL="0" marR="0" marT="0" marB="0">
                    <a:solidFill>
                      <a:schemeClr val="bg1"/>
                    </a:solidFill>
                  </a:tcPr>
                </a:tc>
                <a:tc>
                  <a:txBody>
                    <a:bodyPr/>
                    <a:lstStyle/>
                    <a:p>
                      <a:pPr algn="ctr"/>
                      <a:r>
                        <a:rPr lang="en-US" sz="1800">
                          <a:solidFill>
                            <a:schemeClr val="tx2"/>
                          </a:solidFill>
                        </a:rPr>
                        <a:t>Fri 03/09</a:t>
                      </a:r>
                    </a:p>
                  </a:txBody>
                  <a:tcPr marL="0" marR="0" marT="0" marB="0">
                    <a:solidFill>
                      <a:schemeClr val="bg1"/>
                    </a:solidFill>
                  </a:tcPr>
                </a:tc>
                <a:extLst>
                  <a:ext uri="{0D108BD9-81ED-4DB2-BD59-A6C34878D82A}">
                    <a16:rowId xmlns:a16="http://schemas.microsoft.com/office/drawing/2014/main" val="10000"/>
                  </a:ext>
                </a:extLst>
              </a:tr>
              <a:tr h="914400">
                <a:tc>
                  <a:txBody>
                    <a:bodyPr/>
                    <a:lstStyle/>
                    <a:p>
                      <a:pPr algn="r"/>
                      <a:r>
                        <a:rPr lang="en-US" sz="1500"/>
                        <a:t>08:00</a:t>
                      </a:r>
                    </a:p>
                    <a:p>
                      <a:pPr algn="r"/>
                      <a:endParaRPr lang="en-US" sz="1500"/>
                    </a:p>
                    <a:p>
                      <a:pPr algn="r"/>
                      <a:endParaRPr lang="en-US" sz="1500"/>
                    </a:p>
                    <a:p>
                      <a:pPr algn="r"/>
                      <a:r>
                        <a:rPr lang="en-US" sz="1500"/>
                        <a:t>10:00</a:t>
                      </a:r>
                    </a:p>
                  </a:txBody>
                  <a:tcPr marL="0" marR="0" marT="0" marB="0">
                    <a:solidFill>
                      <a:schemeClr val="accent1">
                        <a:lumMod val="40000"/>
                        <a:lumOff val="60000"/>
                      </a:schemeClr>
                    </a:solidFill>
                  </a:tcPr>
                </a:tc>
                <a:tc>
                  <a:txBody>
                    <a:bodyPr/>
                    <a:lstStyle/>
                    <a:p>
                      <a:r>
                        <a:rPr lang="de-DE" sz="1200"/>
                        <a:t>802</a:t>
                      </a:r>
                      <a:r>
                        <a:rPr lang="de-DE" sz="1200" baseline="0"/>
                        <a:t> EC </a:t>
                      </a:r>
                      <a:r>
                        <a:rPr lang="de-DE" sz="1200" baseline="0" err="1"/>
                        <a:t>Opening</a:t>
                      </a:r>
                      <a:endParaRPr lang="en-US" sz="1200"/>
                    </a:p>
                  </a:txBody>
                  <a:tcPr marL="36000" marR="36000" marT="36000" marB="36000">
                    <a:solidFill>
                      <a:schemeClr val="bg1">
                        <a:lumMod val="75000"/>
                      </a:schemeClr>
                    </a:solidFill>
                  </a:tcPr>
                </a:tc>
                <a:tc>
                  <a:txBody>
                    <a:bodyPr/>
                    <a:lstStyle/>
                    <a:p>
                      <a:r>
                        <a:rPr lang="en-US" sz="1100"/>
                        <a:t>802.11 WNG</a:t>
                      </a:r>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endParaRPr lang="en-US" sz="1100"/>
                    </a:p>
                  </a:txBody>
                  <a:tcPr marL="36000" marR="36000" marT="36000" marB="36000">
                    <a:solidFill>
                      <a:schemeClr val="bg1"/>
                    </a:solidFill>
                  </a:tcPr>
                </a:tc>
                <a:tc>
                  <a:txBody>
                    <a:bodyPr/>
                    <a:lstStyle/>
                    <a:p>
                      <a:pPr marL="85725" indent="-85725">
                        <a:buFont typeface="Arial" panose="020B0604020202020204" pitchFamily="34" charset="0"/>
                        <a:buNone/>
                      </a:pPr>
                      <a:endParaRPr lang="en-US" sz="1100"/>
                    </a:p>
                  </a:txBody>
                  <a:tcPr marL="36000" marR="36000" marT="36000" marB="36000">
                    <a:solidFill>
                      <a:schemeClr val="bg1"/>
                    </a:solidFill>
                  </a:tcPr>
                </a:tc>
                <a:tc rowSpan="2">
                  <a:txBody>
                    <a:bodyPr/>
                    <a:lstStyle/>
                    <a:p>
                      <a:pPr marL="85725" indent="-85725">
                        <a:buFont typeface="Arial" panose="020B0604020202020204" pitchFamily="34" charset="0"/>
                        <a:buNone/>
                      </a:pPr>
                      <a:r>
                        <a:rPr lang="de-DE" sz="1100"/>
                        <a:t>802.11</a:t>
                      </a:r>
                      <a:r>
                        <a:rPr lang="de-DE" sz="1100" baseline="0"/>
                        <a:t> </a:t>
                      </a:r>
                      <a:r>
                        <a:rPr lang="de-DE" sz="1100" baseline="0" err="1"/>
                        <a:t>Closing</a:t>
                      </a:r>
                      <a:r>
                        <a:rPr lang="de-DE" sz="1100" baseline="0"/>
                        <a:t> </a:t>
                      </a:r>
                      <a:r>
                        <a:rPr lang="de-DE" sz="1100" baseline="0" err="1"/>
                        <a:t>Plenary</a:t>
                      </a:r>
                      <a:endParaRPr lang="en-US" sz="1100"/>
                    </a:p>
                  </a:txBody>
                  <a:tcPr marL="36000" marR="36000" marT="36000" marB="36000">
                    <a:solidFill>
                      <a:schemeClr val="bg1">
                        <a:lumMod val="85000"/>
                      </a:schemeClr>
                    </a:solidFill>
                  </a:tcPr>
                </a:tc>
                <a:extLst>
                  <a:ext uri="{0D108BD9-81ED-4DB2-BD59-A6C34878D82A}">
                    <a16:rowId xmlns:a16="http://schemas.microsoft.com/office/drawing/2014/main" val="10001"/>
                  </a:ext>
                </a:extLst>
              </a:tr>
              <a:tr h="0">
                <a:tc>
                  <a:txBody>
                    <a:bodyPr/>
                    <a:lstStyle/>
                    <a:p>
                      <a:pPr algn="r"/>
                      <a:endParaRPr lang="en-US" sz="1500"/>
                    </a:p>
                  </a:txBody>
                  <a:tcPr marL="0" marR="0" marT="0" marB="0">
                    <a:solidFill>
                      <a:schemeClr val="bg1"/>
                    </a:solidFill>
                  </a:tcPr>
                </a:tc>
                <a:tc>
                  <a:txBody>
                    <a:bodyPr/>
                    <a:lstStyle/>
                    <a:p>
                      <a:endParaRPr lang="en-US" sz="400"/>
                    </a:p>
                  </a:txBody>
                  <a:tcPr marL="36000" marR="36000" marT="36000" marB="36000">
                    <a:solidFill>
                      <a:schemeClr val="bg1"/>
                    </a:solidFill>
                  </a:tcPr>
                </a:tc>
                <a:tc>
                  <a:txBody>
                    <a:bodyPr/>
                    <a:lstStyle/>
                    <a:p>
                      <a:endParaRPr lang="en-US" sz="800"/>
                    </a:p>
                  </a:txBody>
                  <a:tcPr marL="36000" marR="36000" marT="36000" marB="36000">
                    <a:solidFill>
                      <a:schemeClr val="bg1"/>
                    </a:solidFill>
                  </a:tcPr>
                </a:tc>
                <a:tc>
                  <a:txBody>
                    <a:bodyPr/>
                    <a:lstStyle/>
                    <a:p>
                      <a:endParaRPr lang="en-US" sz="800"/>
                    </a:p>
                  </a:txBody>
                  <a:tcPr marL="36000" marR="36000" marT="36000" marB="36000">
                    <a:solidFill>
                      <a:schemeClr val="bg1"/>
                    </a:solidFill>
                  </a:tcPr>
                </a:tc>
                <a:tc>
                  <a:txBody>
                    <a:bodyPr/>
                    <a:lstStyle/>
                    <a:p>
                      <a:endParaRPr lang="en-US" sz="80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472962">
                <a:tc>
                  <a:txBody>
                    <a:bodyPr/>
                    <a:lstStyle/>
                    <a:p>
                      <a:pPr algn="r"/>
                      <a:r>
                        <a:rPr lang="en-US" sz="1500"/>
                        <a:t>10:30</a:t>
                      </a:r>
                      <a:br>
                        <a:rPr lang="en-US" sz="1500"/>
                      </a:br>
                      <a:endParaRPr lang="en-US" sz="1500"/>
                    </a:p>
                    <a:p>
                      <a:pPr algn="r"/>
                      <a:endParaRPr lang="en-US" sz="1500"/>
                    </a:p>
                    <a:p>
                      <a:pPr algn="r"/>
                      <a:r>
                        <a:rPr lang="en-US" sz="1500"/>
                        <a:t>12:30</a:t>
                      </a:r>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a:t>802.1 Opening Plenary</a:t>
                      </a:r>
                    </a:p>
                    <a:p>
                      <a:pPr marL="0" indent="0">
                        <a:buFont typeface="Arial" panose="020B0604020202020204" pitchFamily="34" charset="0"/>
                        <a:buNone/>
                      </a:pPr>
                      <a:endParaRPr lang="en-US" sz="1200"/>
                    </a:p>
                  </a:txBody>
                  <a:tcPr marL="36000" marR="36000" marT="36000" marB="36000">
                    <a:solidFill>
                      <a:schemeClr val="accent1">
                        <a:lumMod val="60000"/>
                        <a:lumOff val="40000"/>
                      </a:schemeClr>
                    </a:solidFill>
                  </a:tcPr>
                </a:tc>
                <a:tc>
                  <a:txBody>
                    <a:bodyPr/>
                    <a:lstStyle/>
                    <a:p>
                      <a:pPr marL="82550" indent="-82550">
                        <a:buFont typeface="Arial" pitchFamily="34" charset="0"/>
                        <a:buNone/>
                      </a:pPr>
                      <a:endParaRPr lang="en-US" sz="1100"/>
                    </a:p>
                  </a:txBody>
                  <a:tcPr marL="36000" marR="36000" marT="36000" marB="36000">
                    <a:solidFill>
                      <a:schemeClr val="bg1"/>
                    </a:solidFill>
                  </a:tcPr>
                </a:tc>
                <a:tc>
                  <a:txBody>
                    <a:bodyPr/>
                    <a:lstStyle/>
                    <a:p>
                      <a:r>
                        <a:rPr lang="en-US" sz="1200"/>
                        <a:t>802.11/802.15 </a:t>
                      </a:r>
                      <a:br>
                        <a:rPr lang="en-US" sz="1200"/>
                      </a:br>
                      <a:r>
                        <a:rPr lang="en-US" sz="1200"/>
                        <a:t>Mid-week Plenaries</a:t>
                      </a:r>
                    </a:p>
                  </a:txBody>
                  <a:tcPr marL="36000" marR="36000" marT="36000" marB="36000">
                    <a:solidFill>
                      <a:schemeClr val="bg1">
                        <a:lumMod val="85000"/>
                      </a:schemeClr>
                    </a:solidFill>
                  </a:tcPr>
                </a:tc>
                <a:tc>
                  <a:txBody>
                    <a:bodyPr/>
                    <a:lstStyle/>
                    <a:p>
                      <a:endParaRPr lang="en-US" sz="1200"/>
                    </a:p>
                  </a:txBody>
                  <a:tcPr marL="36000" marR="36000" marT="36000" marB="36000">
                    <a:solidFill>
                      <a:schemeClr val="tx2">
                        <a:lumMod val="60000"/>
                        <a:lumOff val="40000"/>
                      </a:schemeClr>
                    </a:solidFill>
                  </a:tcPr>
                </a:tc>
                <a:tc>
                  <a:txBody>
                    <a:bodyPr/>
                    <a:lstStyle/>
                    <a:p>
                      <a:r>
                        <a:rPr lang="en-US" sz="1400"/>
                        <a:t>802.1 Closing Plenary</a:t>
                      </a:r>
                    </a:p>
                  </a:txBody>
                  <a:tcPr marL="36000" marR="36000" marT="36000" marB="36000">
                    <a:solidFill>
                      <a:schemeClr val="accent1">
                        <a:lumMod val="60000"/>
                        <a:lumOff val="40000"/>
                      </a:schemeClr>
                    </a:solidFill>
                  </a:tcPr>
                </a:tc>
                <a:extLst>
                  <a:ext uri="{0D108BD9-81ED-4DB2-BD59-A6C34878D82A}">
                    <a16:rowId xmlns:a16="http://schemas.microsoft.com/office/drawing/2014/main" val="10003"/>
                  </a:ext>
                </a:extLst>
              </a:tr>
              <a:tr h="0">
                <a:tc rowSpan="2">
                  <a:txBody>
                    <a:bodyPr/>
                    <a:lstStyle/>
                    <a:p>
                      <a:pPr algn="r"/>
                      <a:endParaRPr lang="en-US" sz="150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a:t>802.1 TF chairs meeting</a:t>
                      </a:r>
                    </a:p>
                  </a:txBody>
                  <a:tcPr marL="36000" marR="36000" marT="36000" marB="36000">
                    <a:solidFill>
                      <a:schemeClr val="accent1">
                        <a:lumMod val="20000"/>
                        <a:lumOff val="80000"/>
                      </a:schemeClr>
                    </a:solidFill>
                  </a:tcPr>
                </a:tc>
                <a:tc rowSpan="2">
                  <a:txBody>
                    <a:bodyPr/>
                    <a:lstStyle/>
                    <a:p>
                      <a:endParaRPr lang="en-US" sz="1200"/>
                    </a:p>
                  </a:txBody>
                  <a:tcPr marL="36000" marR="36000" marT="36000" marB="36000">
                    <a:solidFill>
                      <a:schemeClr val="bg1"/>
                    </a:solidFill>
                  </a:tcPr>
                </a:tc>
                <a:tc rowSpan="2">
                  <a:txBody>
                    <a:bodyPr/>
                    <a:lstStyle/>
                    <a:p>
                      <a:endParaRPr lang="en-US" sz="1200"/>
                    </a:p>
                  </a:txBody>
                  <a:tcPr marL="36000" marR="36000" marT="36000" marB="36000">
                    <a:solidFill>
                      <a:schemeClr val="bg1"/>
                    </a:solidFill>
                  </a:tcPr>
                </a:tc>
                <a:tc>
                  <a:txBody>
                    <a:bodyPr/>
                    <a:lstStyle/>
                    <a:p>
                      <a:endParaRPr lang="en-US" sz="1200"/>
                    </a:p>
                  </a:txBody>
                  <a:tcPr marL="36000" marR="36000" marT="36000" marB="36000">
                    <a:solidFill>
                      <a:schemeClr val="bg1"/>
                    </a:solidFill>
                  </a:tcPr>
                </a:tc>
                <a:extLst>
                  <a:ext uri="{0D108BD9-81ED-4DB2-BD59-A6C34878D82A}">
                    <a16:rowId xmlns:a16="http://schemas.microsoft.com/office/drawing/2014/main"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dirty="0"/>
                    </a:p>
                  </a:txBody>
                  <a:tcPr/>
                </a:tc>
                <a:tc rowSpan="4">
                  <a:txBody>
                    <a:bodyPr/>
                    <a:lstStyle/>
                    <a:p>
                      <a:r>
                        <a:rPr lang="en-US" sz="1200"/>
                        <a:t>802 EC Closing</a:t>
                      </a:r>
                    </a:p>
                  </a:txBody>
                  <a:tcPr marL="36000" marR="36000" marT="36000" marB="36000">
                    <a:solidFill>
                      <a:schemeClr val="bg1">
                        <a:lumMod val="75000"/>
                      </a:schemeClr>
                    </a:solidFill>
                  </a:tcPr>
                </a:tc>
                <a:extLst>
                  <a:ext uri="{0D108BD9-81ED-4DB2-BD59-A6C34878D82A}">
                    <a16:rowId xmlns:a16="http://schemas.microsoft.com/office/drawing/2014/main" val="10005"/>
                  </a:ext>
                </a:extLst>
              </a:tr>
              <a:tr h="883920">
                <a:tc>
                  <a:txBody>
                    <a:bodyPr/>
                    <a:lstStyle/>
                    <a:p>
                      <a:pPr algn="r"/>
                      <a:r>
                        <a:rPr lang="en-US" sz="1500"/>
                        <a:t>13:30</a:t>
                      </a:r>
                    </a:p>
                    <a:p>
                      <a:pPr algn="r"/>
                      <a:br>
                        <a:rPr lang="en-US" sz="900"/>
                      </a:br>
                      <a:endParaRPr lang="en-US" sz="700"/>
                    </a:p>
                    <a:p>
                      <a:pPr algn="r"/>
                      <a:endParaRPr lang="en-US" sz="1200"/>
                    </a:p>
                    <a:p>
                      <a:pPr algn="r"/>
                      <a:r>
                        <a:rPr lang="en-US" sz="1500"/>
                        <a:t>15:30</a:t>
                      </a:r>
                    </a:p>
                  </a:txBody>
                  <a:tcPr marL="0" marR="0" marT="0" marB="0">
                    <a:solidFill>
                      <a:schemeClr val="tx2">
                        <a:lumMod val="20000"/>
                        <a:lumOff val="80000"/>
                      </a:schemeClr>
                    </a:solidFill>
                  </a:tcPr>
                </a:tc>
                <a:tc>
                  <a:txBody>
                    <a:bodyPr/>
                    <a:lstStyle/>
                    <a:p>
                      <a:r>
                        <a:rPr lang="en-US" sz="1400"/>
                        <a:t>OmniRAN opening</a:t>
                      </a:r>
                    </a:p>
                    <a:p>
                      <a:endParaRPr lang="en-US"/>
                    </a:p>
                  </a:txBody>
                  <a:tcPr marL="36000" marR="36000" marT="36000" marB="36000">
                    <a:solidFill>
                      <a:schemeClr val="tx2">
                        <a:lumMod val="60000"/>
                        <a:lumOff val="40000"/>
                      </a:schemeClr>
                    </a:solidFill>
                  </a:tcPr>
                </a:tc>
                <a:tc>
                  <a:txBody>
                    <a:bodyPr/>
                    <a:lstStyle/>
                    <a:p>
                      <a:endParaRPr lang="en-US" sz="1200"/>
                    </a:p>
                  </a:txBody>
                  <a:tcPr marL="36000" marR="36000" marT="36000" marB="36000">
                    <a:solidFill>
                      <a:schemeClr val="tx2">
                        <a:lumMod val="60000"/>
                        <a:lumOff val="40000"/>
                      </a:schemeClr>
                    </a:solidFill>
                  </a:tcPr>
                </a:tc>
                <a:tc rowSpan="2">
                  <a:txBody>
                    <a:bodyPr/>
                    <a:lstStyle/>
                    <a:p>
                      <a:r>
                        <a:rPr lang="en-US" sz="1400"/>
                        <a:t>802.1 Midweek Plenary</a:t>
                      </a:r>
                    </a:p>
                  </a:txBody>
                  <a:tcPr marL="36000" marR="36000" marT="36000" marB="36000">
                    <a:solidFill>
                      <a:schemeClr val="accent1">
                        <a:lumMod val="60000"/>
                        <a:lumOff val="40000"/>
                      </a:schemeClr>
                    </a:solidFill>
                  </a:tcPr>
                </a:tc>
                <a:tc>
                  <a:txBody>
                    <a:bodyPr/>
                    <a:lstStyle/>
                    <a:p>
                      <a:r>
                        <a:rPr lang="en-US" sz="1400"/>
                        <a:t>OmniRAN closing</a:t>
                      </a:r>
                    </a:p>
                  </a:txBody>
                  <a:tcPr marL="36000" marR="36000" marT="36000" marB="36000">
                    <a:solidFill>
                      <a:schemeClr val="tx2">
                        <a:lumMod val="60000"/>
                        <a:lumOff val="40000"/>
                      </a:schemeClr>
                    </a:solidFill>
                  </a:tcPr>
                </a:tc>
                <a:tc vMerge="1">
                  <a:txBody>
                    <a:bodyPr/>
                    <a:lstStyle/>
                    <a:p>
                      <a:endParaRPr lang="en-US"/>
                    </a:p>
                  </a:txBody>
                  <a:tcPr/>
                </a:tc>
                <a:extLst>
                  <a:ext uri="{0D108BD9-81ED-4DB2-BD59-A6C34878D82A}">
                    <a16:rowId xmlns:a16="http://schemas.microsoft.com/office/drawing/2014/main" val="10006"/>
                  </a:ext>
                </a:extLst>
              </a:tr>
              <a:tr h="214693">
                <a:tc>
                  <a:txBody>
                    <a:bodyPr/>
                    <a:lstStyle/>
                    <a:p>
                      <a:pPr algn="r"/>
                      <a:endParaRPr lang="en-US" sz="1500"/>
                    </a:p>
                  </a:txBody>
                  <a:tcPr marL="0" marR="0" marT="0" marB="0">
                    <a:solidFill>
                      <a:schemeClr val="bg1"/>
                    </a:solidFill>
                  </a:tcPr>
                </a:tc>
                <a:tc>
                  <a:txBody>
                    <a:bodyPr/>
                    <a:lstStyle/>
                    <a:p>
                      <a:endParaRPr lang="en-US" sz="400"/>
                    </a:p>
                  </a:txBody>
                  <a:tcPr marL="36000" marR="36000" marT="36000" marB="36000">
                    <a:solidFill>
                      <a:schemeClr val="bg1"/>
                    </a:solidFill>
                  </a:tcPr>
                </a:tc>
                <a:tc>
                  <a:txBody>
                    <a:bodyPr/>
                    <a:lstStyle/>
                    <a:p>
                      <a:endParaRPr lang="en-US" sz="40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675640">
                <a:tc>
                  <a:txBody>
                    <a:bodyPr/>
                    <a:lstStyle/>
                    <a:p>
                      <a:pPr algn="r"/>
                      <a:r>
                        <a:rPr lang="en-US" sz="1500"/>
                        <a:t>16:00</a:t>
                      </a:r>
                    </a:p>
                    <a:p>
                      <a:pPr algn="r"/>
                      <a:endParaRPr lang="en-US" sz="1500"/>
                    </a:p>
                    <a:p>
                      <a:pPr algn="r"/>
                      <a:endParaRPr lang="en-US" sz="1500"/>
                    </a:p>
                    <a:p>
                      <a:pPr algn="r"/>
                      <a:r>
                        <a:rPr lang="en-US" sz="1500"/>
                        <a:t>18:00</a:t>
                      </a:r>
                    </a:p>
                  </a:txBody>
                  <a:tcPr marL="0" marR="0" marT="0" marB="0">
                    <a:solidFill>
                      <a:schemeClr val="tx2">
                        <a:lumMod val="20000"/>
                        <a:lumOff val="80000"/>
                      </a:schemeClr>
                    </a:solidFill>
                  </a:tcPr>
                </a:tc>
                <a:tc>
                  <a:txBody>
                    <a:bodyPr/>
                    <a:lstStyle/>
                    <a:p>
                      <a:endParaRPr lang="en-US" sz="140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a:t>Potential overflow time if needed</a:t>
                      </a:r>
                    </a:p>
                  </a:txBody>
                  <a:tcPr marL="36000" marR="36000" marT="36000" marB="36000">
                    <a:pattFill prst="dkDnDiag">
                      <a:fgClr>
                        <a:schemeClr val="accent1"/>
                      </a:fgClr>
                      <a:bgClr>
                        <a:schemeClr val="bg1"/>
                      </a:bgClr>
                    </a:patt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a:p>
                  </a:txBody>
                  <a:tcPr marL="0" marR="0" marT="0" marB="0">
                    <a:solidFill>
                      <a:schemeClr val="bg1"/>
                    </a:solidFill>
                  </a:tcPr>
                </a:tc>
                <a:tc>
                  <a:txBody>
                    <a:bodyPr/>
                    <a:lstStyle/>
                    <a:p>
                      <a:r>
                        <a:rPr lang="en-US" sz="1600"/>
                        <a:t>Tutorials</a:t>
                      </a:r>
                    </a:p>
                  </a:txBody>
                  <a:tcPr marL="36000" marR="36000" marT="36000" marB="36000">
                    <a:solidFill>
                      <a:schemeClr val="accent1">
                        <a:lumMod val="40000"/>
                        <a:lumOff val="60000"/>
                      </a:schemeClr>
                    </a:solidFill>
                  </a:tcPr>
                </a:tc>
                <a:tc>
                  <a:txBody>
                    <a:bodyPr/>
                    <a:lstStyle/>
                    <a:p>
                      <a:r>
                        <a:rPr lang="en-US" sz="1200"/>
                        <a:t>Joint 802.1/802.15</a:t>
                      </a:r>
                    </a:p>
                  </a:txBody>
                  <a:tcPr marL="36000" marR="36000" marT="36000" marB="36000">
                    <a:solidFill>
                      <a:schemeClr val="accent1">
                        <a:lumMod val="40000"/>
                        <a:lumOff val="60000"/>
                      </a:schemeClr>
                    </a:solidFill>
                  </a:tcPr>
                </a:tc>
                <a:tc rowSpan="2">
                  <a:txBody>
                    <a:bodyPr/>
                    <a:lstStyle/>
                    <a:p>
                      <a:endParaRPr lang="en-US" sz="1200"/>
                    </a:p>
                  </a:txBody>
                  <a:tcPr marL="36000" marR="36000" marT="36000" marB="36000">
                    <a:solidFill>
                      <a:schemeClr val="bg1"/>
                    </a:solidFill>
                  </a:tcPr>
                </a:tc>
                <a:tc rowSpan="2">
                  <a:txBody>
                    <a:bodyPr/>
                    <a:lstStyle/>
                    <a:p>
                      <a:endParaRPr lang="en-US" sz="1200"/>
                    </a:p>
                  </a:txBody>
                  <a:tcPr marL="36000" marR="36000" marT="36000" marB="36000">
                    <a:solidFill>
                      <a:schemeClr val="bg1"/>
                    </a:solidFill>
                  </a:tcPr>
                </a:tc>
                <a:tc>
                  <a:txBody>
                    <a:bodyPr/>
                    <a:lstStyle/>
                    <a:p>
                      <a:endParaRPr lang="en-US" sz="1200"/>
                    </a:p>
                  </a:txBody>
                  <a:tcPr marL="36000" marR="36000" marT="36000" marB="36000">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a:p>
                  </a:txBody>
                  <a:tcPr marL="36000" marR="36000" marT="36000" marB="36000">
                    <a:solidFill>
                      <a:schemeClr val="bg1"/>
                    </a:solidFill>
                  </a:tcPr>
                </a:tc>
                <a:tc>
                  <a:txBody>
                    <a:bodyPr/>
                    <a:lstStyle/>
                    <a:p>
                      <a:r>
                        <a:rPr lang="en-US" sz="1600"/>
                        <a:t>ICA</a:t>
                      </a:r>
                      <a:r>
                        <a:rPr lang="en-US" sz="1600" baseline="0"/>
                        <a:t> NEND</a:t>
                      </a:r>
                      <a:endParaRPr lang="en-US" sz="1600"/>
                    </a:p>
                  </a:txBody>
                  <a:tcPr marL="36000" marR="36000" marT="36000" marB="36000">
                    <a:solidFill>
                      <a:schemeClr val="accent1">
                        <a:lumMod val="40000"/>
                        <a:lumOff val="60000"/>
                      </a:schemeClr>
                    </a:solidFill>
                  </a:tcPr>
                </a:tc>
                <a:tc vMerge="1">
                  <a:txBody>
                    <a:bodyPr/>
                    <a:lstStyle/>
                    <a:p>
                      <a:endParaRPr lang="en-US"/>
                    </a:p>
                  </a:txBody>
                  <a:tcPr/>
                </a:tc>
                <a:tc vMerge="1">
                  <a:txBody>
                    <a:bodyPr/>
                    <a:lstStyle/>
                    <a:p>
                      <a:endParaRPr lang="en-US" dirty="0"/>
                    </a:p>
                  </a:txBody>
                  <a:tcPr/>
                </a:tc>
                <a:tc>
                  <a:txBody>
                    <a:bodyPr/>
                    <a:lstStyle/>
                    <a:p>
                      <a:endParaRPr lang="en-US" sz="120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79807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 proposal for Mar 2018 F2F</a:t>
            </a:r>
          </a:p>
        </p:txBody>
      </p:sp>
      <p:sp>
        <p:nvSpPr>
          <p:cNvPr id="3" name="Content Placeholder 2"/>
          <p:cNvSpPr>
            <a:spLocks noGrp="1"/>
          </p:cNvSpPr>
          <p:nvPr>
            <p:ph idx="1"/>
          </p:nvPr>
        </p:nvSpPr>
        <p:spPr/>
        <p:txBody>
          <a:bodyPr>
            <a:normAutofit fontScale="77500" lnSpcReduction="20000"/>
          </a:bodyPr>
          <a:lstStyle/>
          <a:p>
            <a:r>
              <a:rPr lang="en-US"/>
              <a:t>Review of minutes</a:t>
            </a:r>
          </a:p>
          <a:p>
            <a:pPr lvl="0"/>
            <a:r>
              <a:rPr lang="en-US"/>
              <a:t>Reports</a:t>
            </a:r>
          </a:p>
          <a:p>
            <a:r>
              <a:rPr lang="en-US"/>
              <a:t>IC NEND contributions review</a:t>
            </a:r>
          </a:p>
          <a:p>
            <a:pPr lvl="0"/>
            <a:r>
              <a:rPr lang="en-US"/>
              <a:t>Status of P802.1CF D1.0 comment resolution</a:t>
            </a:r>
          </a:p>
          <a:p>
            <a:pPr lvl="0"/>
            <a:r>
              <a:rPr lang="en-US"/>
              <a:t>Documentation of P802.1CF D1.0 comment resolution</a:t>
            </a:r>
          </a:p>
          <a:p>
            <a:pPr lvl="0"/>
            <a:r>
              <a:rPr lang="en-US"/>
              <a:t>Review of contributions addressing unresolved P802.1CF/D1.0 comments</a:t>
            </a:r>
          </a:p>
          <a:p>
            <a:r>
              <a:rPr lang="en-US"/>
              <a:t>Plan for 802.1CF-D1.1 draft and recirculation ballot</a:t>
            </a:r>
          </a:p>
          <a:p>
            <a:r>
              <a:rPr lang="en-US"/>
              <a:t>Conference calls until Jul 2018 F2F</a:t>
            </a:r>
          </a:p>
          <a:p>
            <a:r>
              <a:rPr lang="en-US"/>
              <a:t>Status report to IEEE 802 WGs</a:t>
            </a:r>
          </a:p>
          <a:p>
            <a:r>
              <a:rPr lang="en-US"/>
              <a:t>Next meeting</a:t>
            </a:r>
          </a:p>
          <a:p>
            <a:r>
              <a:rPr lang="en-US"/>
              <a:t>AOB</a:t>
            </a:r>
          </a:p>
        </p:txBody>
      </p:sp>
    </p:spTree>
    <p:extLst>
      <p:ext uri="{BB962C8B-B14F-4D97-AF65-F5344CB8AC3E}">
        <p14:creationId xmlns:p14="http://schemas.microsoft.com/office/powerpoint/2010/main" val="1287074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a:t>Tuesday, February 27</a:t>
            </a:r>
            <a:r>
              <a:rPr lang="en-GB" baseline="30000"/>
              <a:t>th</a:t>
            </a:r>
            <a:r>
              <a:rPr lang="en-GB"/>
              <a:t> </a:t>
            </a:r>
            <a:r>
              <a:rPr lang="en-US"/>
              <a:t>, 2018 at 09:30-11:00am ET</a:t>
            </a:r>
          </a:p>
          <a:p>
            <a:endParaRPr lang="en-US"/>
          </a:p>
          <a:p>
            <a:r>
              <a:rPr lang="en-US"/>
              <a:t>Join WebEx meeting</a:t>
            </a:r>
          </a:p>
          <a:p>
            <a:pPr lvl="1"/>
            <a:r>
              <a:rPr lang="en-US">
                <a:hlinkClick r:id="rId3"/>
              </a:rPr>
              <a:t>https://nokiameetings.webex.com/nokiameetings/j.php?MTID=m22632000e5779dc4a1dcef213a892e2b</a:t>
            </a:r>
            <a:r>
              <a:rPr lang="en-US"/>
              <a:t> </a:t>
            </a:r>
          </a:p>
          <a:p>
            <a:pPr lvl="1"/>
            <a:r>
              <a:rPr lang="en-US"/>
              <a:t>Meeting number: 957 120 601</a:t>
            </a:r>
          </a:p>
          <a:p>
            <a:pPr lvl="1"/>
            <a:r>
              <a:rPr lang="en-US"/>
              <a:t>Meeting password: OmniRAN</a:t>
            </a:r>
          </a:p>
          <a:p>
            <a:pPr lvl="1"/>
            <a:endParaRPr lang="en-US"/>
          </a:p>
          <a:p>
            <a:r>
              <a:rPr lang="en-US"/>
              <a:t>Join by phone </a:t>
            </a:r>
          </a:p>
          <a:p>
            <a:pPr lvl="1"/>
            <a:r>
              <a:rPr lang="en-US"/>
              <a:t>+19724459814 US Dallas </a:t>
            </a:r>
          </a:p>
          <a:p>
            <a:pPr lvl="1"/>
            <a:r>
              <a:rPr lang="en-US"/>
              <a:t>+442036087616 UK London </a:t>
            </a:r>
          </a:p>
          <a:p>
            <a:pPr lvl="1"/>
            <a:r>
              <a:rPr lang="en-US"/>
              <a:t>+861084056120, +861058965333 China Beijing</a:t>
            </a:r>
          </a:p>
          <a:p>
            <a:pPr lvl="1"/>
            <a:r>
              <a:rPr lang="en-US"/>
              <a:t>Access code: 957 120 601</a:t>
            </a:r>
          </a:p>
          <a:p>
            <a:pPr lvl="1"/>
            <a:r>
              <a:rPr lang="en-US"/>
              <a:t>Global call-in numbers</a:t>
            </a:r>
          </a:p>
          <a:p>
            <a:pPr lvl="2"/>
            <a:r>
              <a:rPr lang="en-US">
                <a:hlinkClick r:id="rId4"/>
              </a:rPr>
              <a:t>https://nokiameetings.webex.com/nokiameetings/globalcallin.php?serviceType=MC&amp;ED=533523267&amp;tollFree=0</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fontScale="85000" lnSpcReduction="20000"/>
          </a:bodyPr>
          <a:lstStyle/>
          <a:p>
            <a:r>
              <a:rPr lang="en-US"/>
              <a:t>Minutes</a:t>
            </a:r>
          </a:p>
          <a:p>
            <a:r>
              <a:rPr lang="en-US"/>
              <a:t>Reports</a:t>
            </a:r>
          </a:p>
          <a:p>
            <a:r>
              <a:rPr lang="en-US"/>
              <a:t>Status action item list of Geneva comment resolution</a:t>
            </a:r>
          </a:p>
          <a:p>
            <a:r>
              <a:rPr lang="en-US"/>
              <a:t>Official documentation of comment resolution</a:t>
            </a:r>
          </a:p>
          <a:p>
            <a:r>
              <a:rPr lang="en-US"/>
              <a:t>Searchable figures</a:t>
            </a:r>
          </a:p>
          <a:p>
            <a:r>
              <a:rPr lang="en-US"/>
              <a:t>Review of contributions addressing unresolved P802.1CF/D1.0 comments</a:t>
            </a:r>
          </a:p>
          <a:p>
            <a:r>
              <a:rPr lang="en-US"/>
              <a:t>Mar 2018 F2F meeting agenda</a:t>
            </a:r>
          </a:p>
          <a:p>
            <a:r>
              <a:rPr lang="en-US"/>
              <a:t>Next meeting</a:t>
            </a:r>
          </a:p>
          <a:p>
            <a:r>
              <a:rPr lang="en-US"/>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a:t>All participation in IEEE 802 Working Group meetings is on an individual basis</a:t>
            </a:r>
          </a:p>
          <a:p>
            <a:pPr lvl="1"/>
            <a:r>
              <a:rPr lang="en-GB"/>
              <a:t>Participants in the IEEE standards development individual process shall act based on their qualifications and experience. (</a:t>
            </a:r>
            <a:r>
              <a:rPr lang="en-GB">
                <a:hlinkClick r:id="rId3"/>
              </a:rPr>
              <a:t>https://standards.ieee.org/develop/policies/bylaws/sb_bylaws.pdf</a:t>
            </a:r>
            <a:r>
              <a:rPr lang="en-GB"/>
              <a:t>  section 5.2.1)</a:t>
            </a:r>
            <a:endParaRPr lang="en-US"/>
          </a:p>
          <a:p>
            <a:pPr lvl="1"/>
            <a:r>
              <a:rPr lang="en-US"/>
              <a:t>IEEE 802 </a:t>
            </a:r>
            <a:r>
              <a:rPr lang="en-GB"/>
              <a:t>Working Group membership is by individual; “Working Group members shall participate in the consensus process in a manner consistent with their professional expert opinion as individuals, and not as organizational representatives”. (</a:t>
            </a:r>
            <a:r>
              <a:rPr lang="en-GB">
                <a:hlinkClick r:id="rId4"/>
              </a:rPr>
              <a:t>http://ieee802.org/PNP/approved/IEEE_802_WG_PandP_v19.pdf</a:t>
            </a:r>
            <a:r>
              <a:rPr lang="en-GB"/>
              <a:t> section 4.2.1)</a:t>
            </a:r>
            <a:endParaRPr lang="en-US"/>
          </a:p>
          <a:p>
            <a:r>
              <a:rPr lang="en-US"/>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t>You shall not direct the actions or votes of any other member of an IEEE 802 Working Group or retaliate against any other member for their actions or votes within IEEE 802 Working Group meetings, see</a:t>
            </a:r>
          </a:p>
          <a:p>
            <a:pPr lvl="1"/>
            <a:r>
              <a:rPr lang="en-US">
                <a:hlinkClick r:id="rId5" invalidUrl="https://standards.ieee.org/develop/policies/bylaws/sb_bylaws.pdf section 5.2.1.3"/>
              </a:rPr>
              <a:t>https://standards.ieee.org/develop/policies/bylaws/sb_bylaws.pdf </a:t>
            </a:r>
            <a:r>
              <a:rPr lang="en-US"/>
              <a:t> section 5.2.1.3 and</a:t>
            </a:r>
          </a:p>
          <a:p>
            <a:pPr lvl="1"/>
            <a:r>
              <a:rPr lang="en-GB">
                <a:hlinkClick r:id="rId4"/>
              </a:rPr>
              <a:t>http://ieee802.org/PNP/approved/IEEE_802_WG_PandP_v19.pdf</a:t>
            </a:r>
            <a:r>
              <a:rPr lang="en-GB"/>
              <a:t>  section 3.4.1, list item x</a:t>
            </a:r>
            <a:endParaRPr lang="en-US"/>
          </a:p>
          <a:p>
            <a:r>
              <a:rPr lang="en-US"/>
              <a:t>By participating in IEEE 802 meetings, you accept these requirements.  If you do not agree to these policies then you shall not participate.</a:t>
            </a:r>
          </a:p>
          <a:p>
            <a:endParaRPr lang="en-US"/>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a:bodyPr>
          <a:lstStyle/>
          <a:p>
            <a:r>
              <a:rPr lang="en-GB" sz="2400" dirty="0"/>
              <a:t>Call Meeting to Order</a:t>
            </a:r>
          </a:p>
          <a:p>
            <a:pPr lvl="1"/>
            <a:r>
              <a:rPr lang="en-GB" sz="2000" dirty="0"/>
              <a:t>Chair called meeting to order at ..AM ET</a:t>
            </a:r>
          </a:p>
          <a:p>
            <a:r>
              <a:rPr lang="en-GB" sz="2400" dirty="0"/>
              <a:t>Minutes taker:</a:t>
            </a:r>
          </a:p>
          <a:p>
            <a:pPr lvl="1"/>
            <a:r>
              <a:rPr lang="en-GB" sz="2000" dirty="0"/>
              <a:t>.. is taking notes.</a:t>
            </a:r>
          </a:p>
          <a:p>
            <a:r>
              <a:rPr lang="en-GB" sz="2400" dirty="0"/>
              <a:t>Mandatory slides</a:t>
            </a:r>
          </a:p>
          <a:p>
            <a:pPr lvl="1"/>
            <a:r>
              <a:rPr lang="en-GB" sz="2000" dirty="0"/>
              <a:t>Mandatory slides were presented, ..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407400237"/>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bg1">
                              <a:lumMod val="85000"/>
                            </a:schemeClr>
                          </a:solidFill>
                          <a:effectLst/>
                          <a:latin typeface="+mn-lt"/>
                        </a:rPr>
                        <a:t>Hao</a:t>
                      </a:r>
                      <a:r>
                        <a:rPr lang="en-US" sz="1400">
                          <a:solidFill>
                            <a:schemeClr val="bg1">
                              <a:lumMod val="85000"/>
                            </a:schemeClr>
                          </a:solidFill>
                          <a:effectLst/>
                          <a:latin typeface="+mn-lt"/>
                        </a:rPr>
                        <a:t> Wang</a:t>
                      </a:r>
                    </a:p>
                  </a:txBody>
                  <a:tcPr marL="73025" marR="73025" marT="0" marB="0" anchor="ctr"/>
                </a:tc>
                <a:tc>
                  <a:txBody>
                    <a:bodyPr/>
                    <a:lstStyle/>
                    <a:p>
                      <a:pPr algn="just">
                        <a:spcAft>
                          <a:spcPts val="300"/>
                        </a:spcAft>
                      </a:pPr>
                      <a:r>
                        <a:rPr lang="en-US" sz="1400">
                          <a:solidFill>
                            <a:schemeClr val="bg1">
                              <a:lumMod val="85000"/>
                            </a:schemeClr>
                          </a:solidFill>
                          <a:effectLst/>
                          <a:latin typeface="+mn-lt"/>
                        </a:rPr>
                        <a:t>Fujitsu</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a:solidFill>
                            <a:schemeClr val="bg1">
                              <a:lumMod val="85000"/>
                            </a:schemeClr>
                          </a:solidFill>
                          <a:effectLst/>
                          <a:latin typeface="+mn-lt"/>
                        </a:rPr>
                        <a:t>Walter Pienciak</a:t>
                      </a:r>
                    </a:p>
                  </a:txBody>
                  <a:tcPr marL="73025" marR="73025" marT="0" marB="0" anchor="ctr"/>
                </a:tc>
                <a:tc>
                  <a:txBody>
                    <a:bodyPr/>
                    <a:lstStyle/>
                    <a:p>
                      <a:pPr algn="just">
                        <a:spcAft>
                          <a:spcPts val="300"/>
                        </a:spcAft>
                      </a:pPr>
                      <a:r>
                        <a:rPr lang="en-US" sz="1400">
                          <a:solidFill>
                            <a:schemeClr val="bg1">
                              <a:lumMod val="85000"/>
                            </a:schemeClr>
                          </a:solidFill>
                          <a:effectLst/>
                          <a:latin typeface="+mn-lt"/>
                        </a:rPr>
                        <a:t>IEEE</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a:solidFill>
                            <a:schemeClr val="bg1">
                              <a:lumMod val="85000"/>
                            </a:schemeClr>
                          </a:solidFill>
                          <a:effectLst/>
                          <a:latin typeface="+mn-lt"/>
                        </a:rPr>
                        <a:t>Antonio de la Oliva</a:t>
                      </a:r>
                    </a:p>
                  </a:txBody>
                  <a:tcPr marL="73025" marR="73025" marT="0" marB="0" anchor="ctr"/>
                </a:tc>
                <a:tc>
                  <a:txBody>
                    <a:bodyPr/>
                    <a:lstStyle/>
                    <a:p>
                      <a:pPr algn="just">
                        <a:spcAft>
                          <a:spcPts val="300"/>
                        </a:spcAft>
                      </a:pPr>
                      <a:r>
                        <a:rPr lang="en-US" sz="1400" dirty="0">
                          <a:solidFill>
                            <a:schemeClr val="bg1">
                              <a:lumMod val="85000"/>
                            </a:schemeClr>
                          </a:solidFill>
                          <a:effectLst/>
                          <a:latin typeface="+mn-lt"/>
                        </a:rPr>
                        <a:t>UC3M</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2226</TotalTime>
  <Words>1093</Words>
  <Application>Microsoft Macintosh PowerPoint</Application>
  <PresentationFormat>On-screen Show (4:3)</PresentationFormat>
  <Paragraphs>174</Paragraphs>
  <Slides>15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ＭＳ Ｐゴシック</vt:lpstr>
      <vt:lpstr>Arial</vt:lpstr>
      <vt:lpstr>Helvetica</vt:lpstr>
      <vt:lpstr>Times</vt:lpstr>
      <vt:lpstr>Times New Roman</vt:lpstr>
      <vt:lpstr>Template</vt:lpstr>
      <vt:lpstr>IEEE 802.1 OmniRAN TG February 27th, 2018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Business #4</vt:lpstr>
      <vt:lpstr>Mar 2018 Agenda Graphics</vt:lpstr>
      <vt:lpstr>Agenda proposal for Mar 2018 F2F</vt:lpstr>
    </vt:vector>
  </TitlesOfParts>
  <Company>NIST</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403</cp:revision>
  <cp:lastPrinted>1998-02-10T13:28:06Z</cp:lastPrinted>
  <dcterms:created xsi:type="dcterms:W3CDTF">2011-12-30T17:06:23Z</dcterms:created>
  <dcterms:modified xsi:type="dcterms:W3CDTF">2018-02-21T09:43:46Z</dcterms:modified>
</cp:coreProperties>
</file>