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62" r:id="rId2"/>
    <p:sldId id="265" r:id="rId3"/>
    <p:sldId id="266" r:id="rId4"/>
    <p:sldId id="315" r:id="rId5"/>
    <p:sldId id="316" r:id="rId6"/>
    <p:sldId id="317" r:id="rId7"/>
    <p:sldId id="318" r:id="rId8"/>
    <p:sldId id="319" r:id="rId9"/>
    <p:sldId id="320" r:id="rId10"/>
    <p:sldId id="297" r:id="rId11"/>
    <p:sldId id="309" r:id="rId12"/>
    <p:sldId id="323" r:id="rId13"/>
    <p:sldId id="322" r:id="rId14"/>
    <p:sldId id="321" r:id="rId15"/>
    <p:sldId id="311"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559" autoAdjust="0"/>
    <p:restoredTop sz="86364" autoAdjust="0"/>
  </p:normalViewPr>
  <p:slideViewPr>
    <p:cSldViewPr>
      <p:cViewPr varScale="1">
        <p:scale>
          <a:sx n="85" d="100"/>
          <a:sy n="85" d="100"/>
        </p:scale>
        <p:origin x="80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7</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521808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95137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10</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05151" y="76200"/>
            <a:ext cx="2310249" cy="307777"/>
          </a:xfrm>
          <a:prstGeom prst="rect">
            <a:avLst/>
          </a:prstGeom>
        </p:spPr>
        <p:txBody>
          <a:bodyPr wrap="none">
            <a:spAutoFit/>
          </a:bodyPr>
          <a:lstStyle/>
          <a:p>
            <a:pPr algn="r"/>
            <a:r>
              <a:rPr lang="en-US" sz="1400" b="0" dirty="0">
                <a:latin typeface="+mj-lt"/>
              </a:rPr>
              <a:t>omniran-18-0012-01-00TG</a:t>
            </a: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omniran/dcn/18/omniran-18-0013-00-CF00-p802-1cf-initial-wg-ballot-procedural-review.pptx" TargetMode="External"/><Relationship Id="rId2" Type="http://schemas.openxmlformats.org/officeDocument/2006/relationships/hyperlink" Target="https://mentor.ieee.org/omniran/dcn/18/omniran-18-0011-00-00TG-jan-2018-f2f-meeting-minutes.docx" TargetMode="External"/><Relationship Id="rId1" Type="http://schemas.openxmlformats.org/officeDocument/2006/relationships/slideLayout" Target="../slideLayouts/slideLayout2.xml"/><Relationship Id="rId4" Type="http://schemas.openxmlformats.org/officeDocument/2006/relationships/hyperlink" Target="https://mentor.ieee.org/omniran/dcn/18/omniran-18-0006-03-CF00-d1-0-collected-comments.xls"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omniran/dcn/18/omniran-18-0014-00-CF00-clause-7-8-fdm-amendment.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ef8ba756240e21ffec839ee90bbc0661"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ED=533523267&amp;tollFree=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OmniRAN TG</a:t>
            </a:r>
            <a:br>
              <a:rPr lang="en-US" dirty="0"/>
            </a:br>
            <a:r>
              <a:rPr lang="en-US" dirty="0"/>
              <a:t>February 13</a:t>
            </a:r>
            <a:r>
              <a:rPr lang="en-US" baseline="30000" dirty="0"/>
              <a:t>th</a:t>
            </a:r>
            <a:r>
              <a:rPr lang="en-US" dirty="0"/>
              <a:t>, 2018 Conference Call</a:t>
            </a:r>
          </a:p>
        </p:txBody>
      </p:sp>
      <p:sp>
        <p:nvSpPr>
          <p:cNvPr id="3" name="Subtitle 2"/>
          <p:cNvSpPr>
            <a:spLocks noGrp="1"/>
          </p:cNvSpPr>
          <p:nvPr>
            <p:ph type="subTitle" idx="1"/>
          </p:nvPr>
        </p:nvSpPr>
        <p:spPr/>
        <p:txBody>
          <a:bodyPr/>
          <a:lstStyle/>
          <a:p>
            <a:r>
              <a:rPr lang="en-US" dirty="0"/>
              <a:t>2018-02-13</a:t>
            </a:r>
            <a:br>
              <a:rPr lang="en-US" dirty="0"/>
            </a:br>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Agenda</a:t>
            </a:r>
          </a:p>
        </p:txBody>
      </p:sp>
      <p:sp>
        <p:nvSpPr>
          <p:cNvPr id="4104" name="Rectangle 5"/>
          <p:cNvSpPr>
            <a:spLocks noGrp="1" noChangeArrowheads="1"/>
          </p:cNvSpPr>
          <p:nvPr>
            <p:ph type="body" idx="1"/>
          </p:nvPr>
        </p:nvSpPr>
        <p:spPr>
          <a:xfrm>
            <a:off x="457200" y="1524000"/>
            <a:ext cx="8229600" cy="4876800"/>
          </a:xfrm>
        </p:spPr>
        <p:txBody>
          <a:bodyPr>
            <a:normAutofit fontScale="85000" lnSpcReduction="20000"/>
          </a:bodyPr>
          <a:lstStyle/>
          <a:p>
            <a:r>
              <a:rPr lang="en-US" dirty="0"/>
              <a:t>Minutes</a:t>
            </a:r>
          </a:p>
          <a:p>
            <a:r>
              <a:rPr lang="en-US" dirty="0"/>
              <a:t>Reports</a:t>
            </a:r>
          </a:p>
          <a:p>
            <a:r>
              <a:rPr lang="en-US" dirty="0"/>
              <a:t>Procedural review of P802.1CF/D1.0 WG ballot</a:t>
            </a:r>
          </a:p>
          <a:p>
            <a:r>
              <a:rPr lang="en-US" dirty="0"/>
              <a:t>Action item list of Geneva comment resolution</a:t>
            </a:r>
          </a:p>
          <a:p>
            <a:r>
              <a:rPr lang="en-US" dirty="0"/>
              <a:t>Official documentation of comment resolution</a:t>
            </a:r>
          </a:p>
          <a:p>
            <a:r>
              <a:rPr lang="en-US" dirty="0"/>
              <a:t>Searchable figures</a:t>
            </a:r>
          </a:p>
          <a:p>
            <a:r>
              <a:rPr lang="en-US" dirty="0"/>
              <a:t>Review of contributions addressing unresolved P802.1CF/D1.0 comments</a:t>
            </a:r>
          </a:p>
          <a:p>
            <a:r>
              <a:rPr lang="en-US" dirty="0"/>
              <a:t>March 2018 F2F planning</a:t>
            </a:r>
          </a:p>
          <a:p>
            <a:r>
              <a:rPr lang="en-US" dirty="0"/>
              <a:t>Next meeting</a:t>
            </a:r>
          </a:p>
          <a:p>
            <a:r>
              <a:rPr lang="en-US" dirty="0" err="1"/>
              <a:t>AoB</a:t>
            </a:r>
            <a:endParaRPr lang="en-US" dirty="0"/>
          </a:p>
        </p:txBody>
      </p:sp>
    </p:spTree>
    <p:extLst>
      <p:ext uri="{BB962C8B-B14F-4D97-AF65-F5344CB8AC3E}">
        <p14:creationId xmlns:p14="http://schemas.microsoft.com/office/powerpoint/2010/main" val="283237095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#2</a:t>
            </a:r>
          </a:p>
        </p:txBody>
      </p:sp>
      <p:sp>
        <p:nvSpPr>
          <p:cNvPr id="3" name="Content Placeholder 2"/>
          <p:cNvSpPr>
            <a:spLocks noGrp="1"/>
          </p:cNvSpPr>
          <p:nvPr>
            <p:ph idx="1"/>
          </p:nvPr>
        </p:nvSpPr>
        <p:spPr/>
        <p:txBody>
          <a:bodyPr>
            <a:normAutofit fontScale="55000" lnSpcReduction="20000"/>
          </a:bodyPr>
          <a:lstStyle/>
          <a:p>
            <a:r>
              <a:rPr lang="en-US" dirty="0"/>
              <a:t>Minutes</a:t>
            </a:r>
          </a:p>
          <a:p>
            <a:pPr lvl="1"/>
            <a:r>
              <a:rPr lang="en-US" dirty="0">
                <a:hlinkClick r:id="rId2"/>
              </a:rPr>
              <a:t>https://mentor.ieee.org/omniran/dcn/18/omniran-18-0011-00-00TG-jan-2018-f2f-meeting-minutes.docx</a:t>
            </a:r>
            <a:endParaRPr lang="en-US" dirty="0"/>
          </a:p>
          <a:p>
            <a:pPr lvl="2"/>
            <a:r>
              <a:rPr lang="en-US" dirty="0"/>
              <a:t>Review postponed to Mar F2F</a:t>
            </a:r>
          </a:p>
          <a:p>
            <a:r>
              <a:rPr lang="en-US" dirty="0"/>
              <a:t>Reports</a:t>
            </a:r>
          </a:p>
          <a:p>
            <a:pPr lvl="1"/>
            <a:r>
              <a:rPr lang="en-US" dirty="0"/>
              <a:t>Nothing reported in addition to agenda items</a:t>
            </a:r>
          </a:p>
          <a:p>
            <a:r>
              <a:rPr lang="en-US" dirty="0"/>
              <a:t>Procedural review of P802.1CF/D1.0 WG ballot</a:t>
            </a:r>
          </a:p>
          <a:p>
            <a:pPr lvl="1"/>
            <a:r>
              <a:rPr lang="en-US" dirty="0">
                <a:hlinkClick r:id="rId3"/>
              </a:rPr>
              <a:t>https://mentor.ieee.org/omniran/dcn/18/omniran-18-0013-00-CF00-p802-1cf-initial-wg-ballot-procedural-review.pptx</a:t>
            </a:r>
            <a:endParaRPr lang="en-US" dirty="0"/>
          </a:p>
          <a:p>
            <a:pPr lvl="2"/>
            <a:r>
              <a:rPr lang="en-US" dirty="0"/>
              <a:t>Slides presented references to the basic rules for comment resolution and recirculation of the WG ballot</a:t>
            </a:r>
          </a:p>
          <a:p>
            <a:pPr lvl="2"/>
            <a:r>
              <a:rPr lang="en-US" dirty="0"/>
              <a:t>Walter recommended to provide full 30days review period for recirculation as full draft text is open for commenting and a few responders indicated that they couldn’t provide comments due to lack of time.</a:t>
            </a:r>
          </a:p>
          <a:p>
            <a:r>
              <a:rPr lang="en-US" dirty="0"/>
              <a:t>Action item list of Geneva comment resolution</a:t>
            </a:r>
          </a:p>
          <a:p>
            <a:pPr lvl="1"/>
            <a:r>
              <a:rPr lang="en-US" dirty="0">
                <a:hlinkClick r:id="rId4"/>
              </a:rPr>
              <a:t>https://mentor.ieee.org/omniran/dcn/18/omniran-18-0006-03-CF00-d1-0-collected-comments.xls</a:t>
            </a:r>
            <a:endParaRPr lang="en-US" dirty="0"/>
          </a:p>
          <a:p>
            <a:pPr lvl="2"/>
            <a:r>
              <a:rPr lang="en-US" dirty="0"/>
              <a:t>Walter is asked to review implementation of the accepted and revised comments, as it is not obvious from the table whether there is sufficient information for changes to the text given. </a:t>
            </a:r>
          </a:p>
          <a:p>
            <a:pPr lvl="2"/>
            <a:endParaRPr lang="en-US" dirty="0"/>
          </a:p>
          <a:p>
            <a:pPr lvl="1"/>
            <a:endParaRPr lang="en-US" dirty="0"/>
          </a:p>
        </p:txBody>
      </p:sp>
    </p:spTree>
    <p:extLst>
      <p:ext uri="{BB962C8B-B14F-4D97-AF65-F5344CB8AC3E}">
        <p14:creationId xmlns:p14="http://schemas.microsoft.com/office/powerpoint/2010/main" val="4226266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#3</a:t>
            </a:r>
          </a:p>
        </p:txBody>
      </p:sp>
      <p:sp>
        <p:nvSpPr>
          <p:cNvPr id="3" name="Content Placeholder 2"/>
          <p:cNvSpPr>
            <a:spLocks noGrp="1"/>
          </p:cNvSpPr>
          <p:nvPr>
            <p:ph idx="1"/>
          </p:nvPr>
        </p:nvSpPr>
        <p:spPr>
          <a:xfrm>
            <a:off x="457200" y="1417638"/>
            <a:ext cx="8229600" cy="4906962"/>
          </a:xfrm>
        </p:spPr>
        <p:txBody>
          <a:bodyPr>
            <a:normAutofit fontScale="62500" lnSpcReduction="20000"/>
          </a:bodyPr>
          <a:lstStyle/>
          <a:p>
            <a:r>
              <a:rPr lang="en-US" dirty="0"/>
              <a:t>Official documentation of comment resolution</a:t>
            </a:r>
          </a:p>
          <a:p>
            <a:pPr lvl="1"/>
            <a:r>
              <a:rPr lang="en-US" dirty="0"/>
              <a:t>Max will trial use Java-based tool for handling comments with first results for review in next </a:t>
            </a:r>
            <a:r>
              <a:rPr lang="en-US" dirty="0" err="1"/>
              <a:t>confcall</a:t>
            </a:r>
            <a:r>
              <a:rPr lang="en-US" dirty="0"/>
              <a:t>.</a:t>
            </a:r>
          </a:p>
          <a:p>
            <a:r>
              <a:rPr lang="en-US" dirty="0"/>
              <a:t>Searchable figures</a:t>
            </a:r>
          </a:p>
          <a:p>
            <a:pPr lvl="1"/>
            <a:r>
              <a:rPr lang="en-US" dirty="0"/>
              <a:t>Walter experimented and </a:t>
            </a:r>
            <a:r>
              <a:rPr lang="en-US" dirty="0" err="1"/>
              <a:t>svg</a:t>
            </a:r>
            <a:r>
              <a:rPr lang="en-US" dirty="0"/>
              <a:t> is recommended.</a:t>
            </a:r>
          </a:p>
          <a:p>
            <a:pPr lvl="3"/>
            <a:r>
              <a:rPr lang="en-US" dirty="0"/>
              <a:t>MS Visio can create </a:t>
            </a:r>
            <a:r>
              <a:rPr lang="en-US" dirty="0" err="1"/>
              <a:t>svg</a:t>
            </a:r>
            <a:r>
              <a:rPr lang="en-US" dirty="0"/>
              <a:t>, as well as Omni </a:t>
            </a:r>
            <a:r>
              <a:rPr lang="en-US" dirty="0" err="1"/>
              <a:t>Graffle</a:t>
            </a:r>
            <a:endParaRPr lang="en-US" dirty="0"/>
          </a:p>
          <a:p>
            <a:pPr lvl="2"/>
            <a:r>
              <a:rPr lang="en-US" dirty="0"/>
              <a:t>Max will provide most difficult PPTX figures to Walter for experimenting with conversion tools.</a:t>
            </a:r>
          </a:p>
          <a:p>
            <a:pPr lvl="1"/>
            <a:r>
              <a:rPr lang="en-US" dirty="0"/>
              <a:t>Antonio recommended to provide both, Visio should be provided both in native and in .</a:t>
            </a:r>
            <a:r>
              <a:rPr lang="en-US" dirty="0" err="1"/>
              <a:t>svg</a:t>
            </a:r>
            <a:endParaRPr lang="en-US" dirty="0"/>
          </a:p>
          <a:p>
            <a:pPr lvl="1"/>
            <a:r>
              <a:rPr lang="en-US" dirty="0"/>
              <a:t>Conclusion about the final procedures in the next call.</a:t>
            </a:r>
          </a:p>
          <a:p>
            <a:r>
              <a:rPr lang="en-US" dirty="0"/>
              <a:t>Review of contributions addressing unresolved P802.1CF/D1.0 comments</a:t>
            </a:r>
          </a:p>
          <a:p>
            <a:pPr lvl="1"/>
            <a:r>
              <a:rPr lang="en-US" dirty="0">
                <a:hlinkClick r:id="rId2"/>
              </a:rPr>
              <a:t>https://mentor.ieee.org/omniran/dcn/18/omniran-18-0014-00-CF00-clause-7-8-fdm-amendment.docx</a:t>
            </a:r>
            <a:endParaRPr lang="en-US" dirty="0"/>
          </a:p>
          <a:p>
            <a:pPr lvl="2"/>
            <a:r>
              <a:rPr lang="en-US" dirty="0"/>
              <a:t>Max asked for being for specific when replacing .3ah and .1ag</a:t>
            </a:r>
          </a:p>
          <a:p>
            <a:pPr lvl="2"/>
            <a:r>
              <a:rPr lang="en-US" dirty="0"/>
              <a:t>Max provided hint to structure capabilities and configuration information under one common label ‘Capabilities and configurations’ with each information element amended with the network element, it belongs to, e.g. </a:t>
            </a:r>
            <a:r>
              <a:rPr lang="en-US" dirty="0" err="1"/>
              <a:t>NAFDMCapabilities</a:t>
            </a:r>
            <a:endParaRPr lang="en-US" dirty="0"/>
          </a:p>
          <a:p>
            <a:pPr lvl="2"/>
            <a:r>
              <a:rPr lang="en-US" dirty="0"/>
              <a:t>Hao will bring up revised text in next call for final review.</a:t>
            </a:r>
          </a:p>
          <a:p>
            <a:pPr lvl="1"/>
            <a:endParaRPr lang="en-US" dirty="0"/>
          </a:p>
        </p:txBody>
      </p:sp>
    </p:spTree>
    <p:extLst>
      <p:ext uri="{BB962C8B-B14F-4D97-AF65-F5344CB8AC3E}">
        <p14:creationId xmlns:p14="http://schemas.microsoft.com/office/powerpoint/2010/main" val="4008895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#4</a:t>
            </a:r>
          </a:p>
        </p:txBody>
      </p:sp>
      <p:sp>
        <p:nvSpPr>
          <p:cNvPr id="3" name="Content Placeholder 2"/>
          <p:cNvSpPr>
            <a:spLocks noGrp="1"/>
          </p:cNvSpPr>
          <p:nvPr>
            <p:ph idx="1"/>
          </p:nvPr>
        </p:nvSpPr>
        <p:spPr/>
        <p:txBody>
          <a:bodyPr>
            <a:normAutofit fontScale="62500" lnSpcReduction="20000"/>
          </a:bodyPr>
          <a:lstStyle/>
          <a:p>
            <a:r>
              <a:rPr lang="en-US" dirty="0"/>
              <a:t>March 2018 F2F planning</a:t>
            </a:r>
          </a:p>
          <a:p>
            <a:pPr lvl="1"/>
            <a:r>
              <a:rPr lang="en-US" dirty="0"/>
              <a:t>Meeting outline and proposed agenda on the following two slides.</a:t>
            </a:r>
          </a:p>
          <a:p>
            <a:pPr lvl="1"/>
            <a:r>
              <a:rPr lang="en-US" dirty="0"/>
              <a:t>Some of the meeting slots may be converted into sessions for editorial work. Technical contributions may not require 7-8 slots </a:t>
            </a:r>
            <a:r>
              <a:rPr lang="en-US"/>
              <a:t>for discussion.</a:t>
            </a:r>
            <a:endParaRPr lang="en-US" dirty="0"/>
          </a:p>
          <a:p>
            <a:pPr lvl="1"/>
            <a:r>
              <a:rPr lang="en-US" dirty="0"/>
              <a:t>Proposed outline and agenda proposal fine for public announcement.</a:t>
            </a:r>
          </a:p>
          <a:p>
            <a:pPr lvl="1"/>
            <a:endParaRPr lang="en-US" dirty="0"/>
          </a:p>
          <a:p>
            <a:r>
              <a:rPr lang="en-US" dirty="0"/>
              <a:t>Next meeting</a:t>
            </a:r>
          </a:p>
          <a:p>
            <a:pPr lvl="1"/>
            <a:r>
              <a:rPr lang="en-US" dirty="0"/>
              <a:t>Conference call on Feb 27</a:t>
            </a:r>
            <a:r>
              <a:rPr lang="en-US" baseline="30000" dirty="0"/>
              <a:t>th</a:t>
            </a:r>
            <a:r>
              <a:rPr lang="en-US" dirty="0"/>
              <a:t>, 0930-1100AM ET</a:t>
            </a:r>
          </a:p>
          <a:p>
            <a:pPr lvl="1"/>
            <a:endParaRPr lang="en-US" dirty="0"/>
          </a:p>
          <a:p>
            <a:r>
              <a:rPr lang="en-US" dirty="0"/>
              <a:t>AOB</a:t>
            </a:r>
          </a:p>
          <a:p>
            <a:pPr lvl="1"/>
            <a:r>
              <a:rPr lang="en-US" dirty="0"/>
              <a:t>Nothing brought up.</a:t>
            </a:r>
          </a:p>
          <a:p>
            <a:endParaRPr lang="en-US" dirty="0"/>
          </a:p>
          <a:p>
            <a:pPr marL="0" indent="0">
              <a:buNone/>
            </a:pPr>
            <a:r>
              <a:rPr lang="en-US" dirty="0"/>
              <a:t>Adjourned by chair at 10:59 AM ET</a:t>
            </a:r>
          </a:p>
        </p:txBody>
      </p:sp>
    </p:spTree>
    <p:extLst>
      <p:ext uri="{BB962C8B-B14F-4D97-AF65-F5344CB8AC3E}">
        <p14:creationId xmlns:p14="http://schemas.microsoft.com/office/powerpoint/2010/main" val="8563334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Mar 2018 Agenda Graphics</a:t>
            </a:r>
          </a:p>
        </p:txBody>
      </p:sp>
      <p:graphicFrame>
        <p:nvGraphicFramePr>
          <p:cNvPr id="3" name="Table 2"/>
          <p:cNvGraphicFramePr>
            <a:graphicFrameLocks noGrp="1"/>
          </p:cNvGraphicFramePr>
          <p:nvPr>
            <p:extLst>
              <p:ext uri="{D42A27DB-BD31-4B8C-83A1-F6EECF244321}">
                <p14:modId xmlns:p14="http://schemas.microsoft.com/office/powerpoint/2010/main" val="3631391137"/>
              </p:ext>
            </p:extLst>
          </p:nvPr>
        </p:nvGraphicFramePr>
        <p:xfrm>
          <a:off x="381000" y="1014102"/>
          <a:ext cx="8305800" cy="5454498"/>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val="20000"/>
                    </a:ext>
                  </a:extLst>
                </a:gridCol>
                <a:gridCol w="1531031">
                  <a:extLst>
                    <a:ext uri="{9D8B030D-6E8A-4147-A177-3AD203B41FA5}">
                      <a16:colId xmlns:a16="http://schemas.microsoft.com/office/drawing/2014/main" val="20001"/>
                    </a:ext>
                  </a:extLst>
                </a:gridCol>
                <a:gridCol w="1531031">
                  <a:extLst>
                    <a:ext uri="{9D8B030D-6E8A-4147-A177-3AD203B41FA5}">
                      <a16:colId xmlns:a16="http://schemas.microsoft.com/office/drawing/2014/main" val="20002"/>
                    </a:ext>
                  </a:extLst>
                </a:gridCol>
                <a:gridCol w="1531031">
                  <a:extLst>
                    <a:ext uri="{9D8B030D-6E8A-4147-A177-3AD203B41FA5}">
                      <a16:colId xmlns:a16="http://schemas.microsoft.com/office/drawing/2014/main" val="20003"/>
                    </a:ext>
                  </a:extLst>
                </a:gridCol>
                <a:gridCol w="1531031">
                  <a:extLst>
                    <a:ext uri="{9D8B030D-6E8A-4147-A177-3AD203B41FA5}">
                      <a16:colId xmlns:a16="http://schemas.microsoft.com/office/drawing/2014/main" val="20004"/>
                    </a:ext>
                  </a:extLst>
                </a:gridCol>
                <a:gridCol w="1531031">
                  <a:extLst>
                    <a:ext uri="{9D8B030D-6E8A-4147-A177-3AD203B41FA5}">
                      <a16:colId xmlns:a16="http://schemas.microsoft.com/office/drawing/2014/main" val="20005"/>
                    </a:ext>
                  </a:extLst>
                </a:gridCol>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03/05</a:t>
                      </a:r>
                    </a:p>
                  </a:txBody>
                  <a:tcPr marL="0" marR="0" marT="0" marB="0">
                    <a:solidFill>
                      <a:schemeClr val="bg1"/>
                    </a:solidFill>
                  </a:tcPr>
                </a:tc>
                <a:tc>
                  <a:txBody>
                    <a:bodyPr/>
                    <a:lstStyle/>
                    <a:p>
                      <a:pPr algn="ctr"/>
                      <a:r>
                        <a:rPr lang="en-US" sz="1800" dirty="0">
                          <a:solidFill>
                            <a:schemeClr val="tx2"/>
                          </a:solidFill>
                        </a:rPr>
                        <a:t>Tue 03/06</a:t>
                      </a:r>
                    </a:p>
                  </a:txBody>
                  <a:tcPr marL="0" marR="0" marT="0" marB="0">
                    <a:solidFill>
                      <a:schemeClr val="bg1"/>
                    </a:solidFill>
                  </a:tcPr>
                </a:tc>
                <a:tc>
                  <a:txBody>
                    <a:bodyPr/>
                    <a:lstStyle/>
                    <a:p>
                      <a:pPr algn="ctr"/>
                      <a:r>
                        <a:rPr lang="en-US" sz="1800" dirty="0">
                          <a:solidFill>
                            <a:schemeClr val="tx2"/>
                          </a:solidFill>
                        </a:rPr>
                        <a:t>Wed 03/07</a:t>
                      </a:r>
                    </a:p>
                  </a:txBody>
                  <a:tcPr marL="0" marR="0" marT="0" marB="0">
                    <a:solidFill>
                      <a:schemeClr val="bg1"/>
                    </a:solidFill>
                  </a:tcPr>
                </a:tc>
                <a:tc>
                  <a:txBody>
                    <a:bodyPr/>
                    <a:lstStyle/>
                    <a:p>
                      <a:pPr algn="ctr"/>
                      <a:r>
                        <a:rPr lang="en-US" sz="1800" dirty="0">
                          <a:solidFill>
                            <a:schemeClr val="tx2"/>
                          </a:solidFill>
                        </a:rPr>
                        <a:t>Thu 03/08</a:t>
                      </a:r>
                    </a:p>
                  </a:txBody>
                  <a:tcPr marL="0" marR="0" marT="0" marB="0">
                    <a:solidFill>
                      <a:schemeClr val="bg1"/>
                    </a:solidFill>
                  </a:tcPr>
                </a:tc>
                <a:tc>
                  <a:txBody>
                    <a:bodyPr/>
                    <a:lstStyle/>
                    <a:p>
                      <a:pPr algn="ctr"/>
                      <a:r>
                        <a:rPr lang="en-US" sz="1800" dirty="0">
                          <a:solidFill>
                            <a:schemeClr val="tx2"/>
                          </a:solidFill>
                        </a:rPr>
                        <a:t>Fri 03/09</a:t>
                      </a:r>
                    </a:p>
                  </a:txBody>
                  <a:tcPr marL="0" marR="0" marT="0" marB="0">
                    <a:solidFill>
                      <a:schemeClr val="bg1"/>
                    </a:solidFill>
                  </a:tcPr>
                </a:tc>
                <a:extLst>
                  <a:ext uri="{0D108BD9-81ED-4DB2-BD59-A6C34878D82A}">
                    <a16:rowId xmlns:a16="http://schemas.microsoft.com/office/drawing/2014/main" val="10000"/>
                  </a:ext>
                </a:extLst>
              </a:tr>
              <a:tr h="914400">
                <a:tc>
                  <a:txBody>
                    <a:bodyPr/>
                    <a:lstStyle/>
                    <a:p>
                      <a:pPr algn="r"/>
                      <a:r>
                        <a:rPr lang="en-US" sz="1500" dirty="0"/>
                        <a:t>08:00</a:t>
                      </a:r>
                    </a:p>
                    <a:p>
                      <a:pPr algn="r"/>
                      <a:endParaRPr lang="en-US" sz="1500" dirty="0"/>
                    </a:p>
                    <a:p>
                      <a:pPr algn="r"/>
                      <a:endParaRPr lang="en-US" sz="1500" dirty="0"/>
                    </a:p>
                    <a:p>
                      <a:pPr algn="r"/>
                      <a:r>
                        <a:rPr lang="en-US" sz="1500" dirty="0"/>
                        <a:t>10:00</a:t>
                      </a:r>
                    </a:p>
                  </a:txBody>
                  <a:tcPr marL="0" marR="0" marT="0" marB="0">
                    <a:solidFill>
                      <a:schemeClr val="accent1">
                        <a:lumMod val="40000"/>
                        <a:lumOff val="60000"/>
                      </a:schemeClr>
                    </a:solidFill>
                  </a:tcPr>
                </a:tc>
                <a:tc>
                  <a:txBody>
                    <a:bodyPr/>
                    <a:lstStyle/>
                    <a:p>
                      <a:r>
                        <a:rPr lang="de-DE" sz="1200" dirty="0"/>
                        <a:t>802</a:t>
                      </a:r>
                      <a:r>
                        <a:rPr lang="de-DE" sz="1200" baseline="0" dirty="0"/>
                        <a:t> EC </a:t>
                      </a:r>
                      <a:r>
                        <a:rPr lang="de-DE" sz="1200" baseline="0" dirty="0" err="1"/>
                        <a:t>Opening</a:t>
                      </a:r>
                      <a:endParaRPr lang="en-US" sz="1200" dirty="0"/>
                    </a:p>
                  </a:txBody>
                  <a:tcPr marL="36000" marR="36000" marT="36000" marB="36000">
                    <a:solidFill>
                      <a:schemeClr val="bg1">
                        <a:lumMod val="75000"/>
                      </a:schemeClr>
                    </a:solidFill>
                  </a:tcPr>
                </a:tc>
                <a:tc>
                  <a:txBody>
                    <a:bodyPr/>
                    <a:lstStyle/>
                    <a:p>
                      <a:r>
                        <a:rPr lang="en-US" sz="1100" dirty="0"/>
                        <a:t>802.11 WNG</a:t>
                      </a:r>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endParaRPr lang="en-US" sz="11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100" dirty="0"/>
                    </a:p>
                  </a:txBody>
                  <a:tcPr marL="36000" marR="36000" marT="36000" marB="36000">
                    <a:solidFill>
                      <a:schemeClr val="bg1"/>
                    </a:solidFill>
                  </a:tcPr>
                </a:tc>
                <a:tc rowSpan="2">
                  <a:txBody>
                    <a:bodyPr/>
                    <a:lstStyle/>
                    <a:p>
                      <a:pPr marL="85725" indent="-85725">
                        <a:buFont typeface="Arial" panose="020B0604020202020204" pitchFamily="34" charset="0"/>
                        <a:buNone/>
                      </a:pPr>
                      <a:r>
                        <a:rPr lang="de-DE" sz="1100" dirty="0"/>
                        <a:t>802.11</a:t>
                      </a:r>
                      <a:r>
                        <a:rPr lang="de-DE" sz="1100" baseline="0" dirty="0"/>
                        <a:t> </a:t>
                      </a:r>
                      <a:r>
                        <a:rPr lang="de-DE" sz="1100" baseline="0" dirty="0" err="1"/>
                        <a:t>Closing</a:t>
                      </a:r>
                      <a:r>
                        <a:rPr lang="de-DE" sz="1100" baseline="0" dirty="0"/>
                        <a:t> </a:t>
                      </a:r>
                      <a:r>
                        <a:rPr lang="de-DE" sz="1100" baseline="0" dirty="0" err="1"/>
                        <a:t>Plenary</a:t>
                      </a:r>
                      <a:endParaRPr lang="en-US" sz="1100" dirty="0"/>
                    </a:p>
                  </a:txBody>
                  <a:tcPr marL="36000" marR="36000" marT="36000" marB="36000">
                    <a:solidFill>
                      <a:schemeClr val="bg1">
                        <a:lumMod val="85000"/>
                      </a:schemeClr>
                    </a:solidFill>
                  </a:tcPr>
                </a:tc>
                <a:extLst>
                  <a:ext uri="{0D108BD9-81ED-4DB2-BD59-A6C34878D82A}">
                    <a16:rowId xmlns:a16="http://schemas.microsoft.com/office/drawing/2014/main" val="10001"/>
                  </a:ext>
                </a:extLst>
              </a:tr>
              <a:tr h="0">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val="10002"/>
                  </a:ext>
                </a:extLst>
              </a:tr>
              <a:tr h="472962">
                <a:tc>
                  <a:txBody>
                    <a:bodyPr/>
                    <a:lstStyle/>
                    <a:p>
                      <a:pPr algn="r"/>
                      <a:r>
                        <a:rPr lang="en-US" sz="1500" dirty="0"/>
                        <a:t>10:30</a:t>
                      </a:r>
                      <a:br>
                        <a:rPr lang="en-US" sz="1500" dirty="0"/>
                      </a:br>
                      <a:endParaRPr lang="en-US" sz="1500" dirty="0"/>
                    </a:p>
                    <a:p>
                      <a:pPr algn="r"/>
                      <a:endParaRPr lang="en-US" sz="1500" dirty="0"/>
                    </a:p>
                    <a:p>
                      <a:pPr algn="r"/>
                      <a:r>
                        <a:rPr lang="en-US" sz="1500" dirty="0"/>
                        <a:t>12:30</a:t>
                      </a:r>
                    </a:p>
                  </a:txBody>
                  <a:tcPr marL="0" marR="0" marT="0" marB="0">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a:t>802.1 Opening Plenary</a:t>
                      </a:r>
                    </a:p>
                    <a:p>
                      <a:pPr marL="0" indent="0">
                        <a:buFont typeface="Arial" panose="020B0604020202020204" pitchFamily="34" charset="0"/>
                        <a:buNone/>
                      </a:pPr>
                      <a:endParaRPr lang="en-US" sz="1200" dirty="0"/>
                    </a:p>
                  </a:txBody>
                  <a:tcPr marL="36000" marR="36000" marT="36000" marB="36000">
                    <a:solidFill>
                      <a:schemeClr val="accent1">
                        <a:lumMod val="60000"/>
                        <a:lumOff val="40000"/>
                      </a:schemeClr>
                    </a:solidFill>
                  </a:tcPr>
                </a:tc>
                <a:tc>
                  <a:txBody>
                    <a:bodyPr/>
                    <a:lstStyle/>
                    <a:p>
                      <a:pPr marL="82550" indent="-82550">
                        <a:buFont typeface="Arial" pitchFamily="34" charset="0"/>
                        <a:buNone/>
                      </a:pPr>
                      <a:endParaRPr lang="en-US" sz="1100" dirty="0"/>
                    </a:p>
                  </a:txBody>
                  <a:tcPr marL="36000" marR="36000" marT="36000" marB="36000">
                    <a:solidFill>
                      <a:schemeClr val="bg1"/>
                    </a:solidFill>
                  </a:tcPr>
                </a:tc>
                <a:tc>
                  <a:txBody>
                    <a:bodyPr/>
                    <a:lstStyle/>
                    <a:p>
                      <a:r>
                        <a:rPr lang="en-US" sz="1200" dirty="0"/>
                        <a:t>802.11/802.15 </a:t>
                      </a:r>
                      <a:br>
                        <a:rPr lang="en-US" sz="1200" dirty="0"/>
                      </a:br>
                      <a:r>
                        <a:rPr lang="en-US" sz="1200" dirty="0"/>
                        <a:t>Mid-week Plenaries</a:t>
                      </a:r>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r>
                        <a:rPr lang="en-US" sz="1400" dirty="0"/>
                        <a:t>802.1 Closing Plenary</a:t>
                      </a:r>
                    </a:p>
                  </a:txBody>
                  <a:tcPr marL="36000" marR="36000" marT="36000" marB="36000">
                    <a:solidFill>
                      <a:schemeClr val="accent1">
                        <a:lumMod val="60000"/>
                        <a:lumOff val="40000"/>
                      </a:schemeClr>
                    </a:solidFill>
                  </a:tcPr>
                </a:tc>
                <a:extLst>
                  <a:ext uri="{0D108BD9-81ED-4DB2-BD59-A6C34878D82A}">
                    <a16:rowId xmlns:a16="http://schemas.microsoft.com/office/drawing/2014/main" val="10003"/>
                  </a:ext>
                </a:extLst>
              </a:tr>
              <a:tr h="0">
                <a:tc rowSpan="2">
                  <a:txBody>
                    <a:bodyPr/>
                    <a:lstStyle/>
                    <a:p>
                      <a:pPr algn="r"/>
                      <a:endParaRPr lang="en-US" sz="1500" dirty="0"/>
                    </a:p>
                  </a:txBody>
                  <a:tcPr marL="0" marR="0" marT="0" marB="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a:t>802.1 TF chairs meeting</a:t>
                      </a:r>
                    </a:p>
                  </a:txBody>
                  <a:tcPr marL="36000" marR="36000" marT="36000" marB="36000">
                    <a:solidFill>
                      <a:schemeClr val="accent1">
                        <a:lumMod val="20000"/>
                        <a:lumOff val="80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4"/>
                  </a:ext>
                </a:extLst>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dirty="0"/>
                    </a:p>
                  </a:txBody>
                  <a:tcPr/>
                </a:tc>
                <a:tc rowSpan="4">
                  <a:txBody>
                    <a:bodyPr/>
                    <a:lstStyle/>
                    <a:p>
                      <a:r>
                        <a:rPr lang="en-US" sz="1200" dirty="0"/>
                        <a:t>802 EC Closing</a:t>
                      </a:r>
                    </a:p>
                  </a:txBody>
                  <a:tcPr marL="36000" marR="36000" marT="36000" marB="36000">
                    <a:solidFill>
                      <a:schemeClr val="bg1">
                        <a:lumMod val="75000"/>
                      </a:schemeClr>
                    </a:solidFill>
                  </a:tcPr>
                </a:tc>
                <a:extLst>
                  <a:ext uri="{0D108BD9-81ED-4DB2-BD59-A6C34878D82A}">
                    <a16:rowId xmlns:a16="http://schemas.microsoft.com/office/drawing/2014/main" val="10005"/>
                  </a:ext>
                </a:extLst>
              </a:tr>
              <a:tr h="883920">
                <a:tc>
                  <a:txBody>
                    <a:bodyPr/>
                    <a:lstStyle/>
                    <a:p>
                      <a:pPr algn="r"/>
                      <a:r>
                        <a:rPr lang="en-US" sz="1500" dirty="0"/>
                        <a:t>13:30</a:t>
                      </a:r>
                    </a:p>
                    <a:p>
                      <a:pPr algn="r"/>
                      <a:br>
                        <a:rPr lang="en-US" sz="900" dirty="0"/>
                      </a:br>
                      <a:endParaRPr lang="en-US" sz="700" dirty="0"/>
                    </a:p>
                    <a:p>
                      <a:pPr algn="r"/>
                      <a:endParaRPr lang="en-US" sz="1200" dirty="0"/>
                    </a:p>
                    <a:p>
                      <a:pPr algn="r"/>
                      <a:r>
                        <a:rPr lang="en-US" sz="1500" dirty="0"/>
                        <a:t>15:30</a:t>
                      </a:r>
                    </a:p>
                  </a:txBody>
                  <a:tcPr marL="0" marR="0" marT="0" marB="0">
                    <a:solidFill>
                      <a:schemeClr val="tx2">
                        <a:lumMod val="20000"/>
                        <a:lumOff val="80000"/>
                      </a:schemeClr>
                    </a:solidFill>
                  </a:tcPr>
                </a:tc>
                <a:tc>
                  <a:txBody>
                    <a:bodyPr/>
                    <a:lstStyle/>
                    <a:p>
                      <a:r>
                        <a:rPr lang="en-US" sz="1400" dirty="0"/>
                        <a:t>OmniRAN opening</a:t>
                      </a:r>
                    </a:p>
                    <a:p>
                      <a:endParaRPr lang="en-US"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rowSpan="2">
                  <a:txBody>
                    <a:bodyPr/>
                    <a:lstStyle/>
                    <a:p>
                      <a:r>
                        <a:rPr lang="en-US" sz="1400" dirty="0"/>
                        <a:t>802.1 Midweek Plenary</a:t>
                      </a:r>
                    </a:p>
                  </a:txBody>
                  <a:tcPr marL="36000" marR="36000" marT="36000" marB="36000">
                    <a:solidFill>
                      <a:schemeClr val="accent1">
                        <a:lumMod val="60000"/>
                        <a:lumOff val="40000"/>
                      </a:schemeClr>
                    </a:solidFill>
                  </a:tcPr>
                </a:tc>
                <a:tc>
                  <a:txBody>
                    <a:bodyPr/>
                    <a:lstStyle/>
                    <a:p>
                      <a:r>
                        <a:rPr lang="en-US" sz="1400" dirty="0"/>
                        <a:t>OmniRAN closing</a:t>
                      </a:r>
                    </a:p>
                  </a:txBody>
                  <a:tcPr marL="36000" marR="36000" marT="36000" marB="36000">
                    <a:solidFill>
                      <a:schemeClr val="tx2">
                        <a:lumMod val="60000"/>
                        <a:lumOff val="40000"/>
                      </a:schemeClr>
                    </a:solidFill>
                  </a:tcPr>
                </a:tc>
                <a:tc vMerge="1">
                  <a:txBody>
                    <a:bodyPr/>
                    <a:lstStyle/>
                    <a:p>
                      <a:endParaRPr lang="en-US"/>
                    </a:p>
                  </a:txBody>
                  <a:tcPr/>
                </a:tc>
                <a:extLst>
                  <a:ext uri="{0D108BD9-81ED-4DB2-BD59-A6C34878D82A}">
                    <a16:rowId xmlns:a16="http://schemas.microsoft.com/office/drawing/2014/main" val="10006"/>
                  </a:ext>
                </a:extLst>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val="10008"/>
                  </a:ext>
                </a:extLst>
              </a:tr>
              <a:tr h="675640">
                <a:tc>
                  <a:txBody>
                    <a:bodyPr/>
                    <a:lstStyle/>
                    <a:p>
                      <a:pPr algn="r"/>
                      <a:r>
                        <a:rPr lang="en-US" sz="1500" dirty="0"/>
                        <a:t>16:00</a:t>
                      </a:r>
                    </a:p>
                    <a:p>
                      <a:pPr algn="r"/>
                      <a:endParaRPr lang="en-US" sz="1500" dirty="0"/>
                    </a:p>
                    <a:p>
                      <a:pPr algn="r"/>
                      <a:endParaRPr lang="en-US" sz="1500" dirty="0"/>
                    </a:p>
                    <a:p>
                      <a:pPr algn="r"/>
                      <a:r>
                        <a:rPr lang="en-US" sz="1500" dirty="0"/>
                        <a:t>18:00</a:t>
                      </a:r>
                    </a:p>
                  </a:txBody>
                  <a:tcPr marL="0" marR="0" marT="0" marB="0">
                    <a:solidFill>
                      <a:schemeClr val="tx2">
                        <a:lumMod val="20000"/>
                        <a:lumOff val="80000"/>
                      </a:schemeClr>
                    </a:solidFill>
                  </a:tcPr>
                </a:tc>
                <a:tc>
                  <a:txBody>
                    <a:bodyPr/>
                    <a:lstStyle/>
                    <a:p>
                      <a:endParaRPr lang="en-US" sz="14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Potential overflow time if needed</a:t>
                      </a:r>
                    </a:p>
                  </a:txBody>
                  <a:tcPr marL="36000" marR="36000" marT="36000" marB="36000">
                    <a:pattFill prst="dkDnDiag">
                      <a:fgClr>
                        <a:schemeClr val="accent1"/>
                      </a:fgClr>
                      <a:bgClr>
                        <a:schemeClr val="bg1"/>
                      </a:bgClr>
                    </a:patt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val="10009"/>
                  </a:ext>
                </a:extLst>
              </a:tr>
              <a:tr h="204273">
                <a:tc rowSpan="2">
                  <a:txBody>
                    <a:bodyPr/>
                    <a:lstStyle/>
                    <a:p>
                      <a:pPr algn="ctr"/>
                      <a:endParaRPr lang="en-US" sz="1500" dirty="0"/>
                    </a:p>
                  </a:txBody>
                  <a:tcPr marL="0" marR="0" marT="0" marB="0">
                    <a:solidFill>
                      <a:schemeClr val="bg1"/>
                    </a:solidFill>
                  </a:tcPr>
                </a:tc>
                <a:tc>
                  <a:txBody>
                    <a:bodyPr/>
                    <a:lstStyle/>
                    <a:p>
                      <a:r>
                        <a:rPr lang="en-US" sz="1600" dirty="0"/>
                        <a:t>Tutorials</a:t>
                      </a:r>
                    </a:p>
                  </a:txBody>
                  <a:tcPr marL="36000" marR="36000" marT="36000" marB="36000">
                    <a:solidFill>
                      <a:schemeClr val="accent1">
                        <a:lumMod val="40000"/>
                        <a:lumOff val="60000"/>
                      </a:schemeClr>
                    </a:solidFill>
                  </a:tcPr>
                </a:tc>
                <a:tc>
                  <a:txBody>
                    <a:bodyPr/>
                    <a:lstStyle/>
                    <a:p>
                      <a:r>
                        <a:rPr lang="en-US" sz="1200" dirty="0"/>
                        <a:t>Joint 802.1/802.15</a:t>
                      </a:r>
                    </a:p>
                  </a:txBody>
                  <a:tcPr marL="36000" marR="36000" marT="36000" marB="36000">
                    <a:solidFill>
                      <a:schemeClr val="accent1">
                        <a:lumMod val="40000"/>
                        <a:lumOff val="60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extLst>
                  <a:ext uri="{0D108BD9-81ED-4DB2-BD59-A6C34878D82A}">
                    <a16:rowId xmlns:a16="http://schemas.microsoft.com/office/drawing/2014/main" val="10010"/>
                  </a:ext>
                </a:extLst>
              </a:tr>
              <a:tr h="204273">
                <a:tc vMerge="1">
                  <a:txBody>
                    <a:bodyPr/>
                    <a:lstStyle/>
                    <a:p>
                      <a:endParaRPr lang="en-US"/>
                    </a:p>
                  </a:txBody>
                  <a:tcPr/>
                </a:tc>
                <a:tc>
                  <a:txBody>
                    <a:bodyPr/>
                    <a:lstStyle/>
                    <a:p>
                      <a:endParaRPr lang="en-US" sz="1200" dirty="0"/>
                    </a:p>
                  </a:txBody>
                  <a:tcPr marL="36000" marR="36000" marT="36000" marB="36000">
                    <a:solidFill>
                      <a:schemeClr val="bg1"/>
                    </a:solidFill>
                  </a:tcPr>
                </a:tc>
                <a:tc>
                  <a:txBody>
                    <a:bodyPr/>
                    <a:lstStyle/>
                    <a:p>
                      <a:r>
                        <a:rPr lang="en-US" sz="1600" dirty="0"/>
                        <a:t>ICA</a:t>
                      </a:r>
                      <a:r>
                        <a:rPr lang="en-US" sz="1600" baseline="0" dirty="0"/>
                        <a:t> NEND</a:t>
                      </a:r>
                      <a:endParaRPr lang="en-US" sz="1600" dirty="0"/>
                    </a:p>
                  </a:txBody>
                  <a:tcPr marL="36000" marR="36000" marT="36000" marB="36000">
                    <a:solidFill>
                      <a:schemeClr val="accent1">
                        <a:lumMod val="40000"/>
                        <a:lumOff val="60000"/>
                      </a:schemeClr>
                    </a:solidFill>
                  </a:tcPr>
                </a:tc>
                <a:tc vMerge="1">
                  <a:txBody>
                    <a:bodyPr/>
                    <a:lstStyle/>
                    <a:p>
                      <a:endParaRPr lang="en-US"/>
                    </a:p>
                  </a:txBody>
                  <a:tcPr/>
                </a:tc>
                <a:tc vMerge="1">
                  <a:txBody>
                    <a:bodyPr/>
                    <a:lstStyle/>
                    <a:p>
                      <a:endParaRPr lang="en-US" dirty="0"/>
                    </a:p>
                  </a:txBody>
                  <a:tcPr/>
                </a:tc>
                <a:tc>
                  <a:txBody>
                    <a:bodyPr/>
                    <a:lstStyle/>
                    <a:p>
                      <a:endParaRPr lang="en-US" sz="1200" dirty="0"/>
                    </a:p>
                  </a:txBody>
                  <a:tcPr marL="36000" marR="36000" marT="36000" marB="36000">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798073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Mar 2018 F2F</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pPr lvl="0"/>
            <a:r>
              <a:rPr lang="en-US" dirty="0"/>
              <a:t>Reports</a:t>
            </a:r>
          </a:p>
          <a:p>
            <a:r>
              <a:rPr lang="en-US" dirty="0"/>
              <a:t>IC NEND contributions review</a:t>
            </a:r>
          </a:p>
          <a:p>
            <a:pPr lvl="0"/>
            <a:r>
              <a:rPr lang="en-US" dirty="0"/>
              <a:t>Status of P802.1CF D1.0 comment resolution</a:t>
            </a:r>
          </a:p>
          <a:p>
            <a:pPr lvl="0"/>
            <a:r>
              <a:rPr lang="en-US" dirty="0"/>
              <a:t>Documentation of P802.1CF D1.0 comment resolution</a:t>
            </a:r>
          </a:p>
          <a:p>
            <a:pPr lvl="0"/>
            <a:r>
              <a:rPr lang="en-US" dirty="0"/>
              <a:t>Review of contributions addressing unresolved P802.1CF/D1.0 comments</a:t>
            </a:r>
          </a:p>
          <a:p>
            <a:r>
              <a:rPr lang="en-US" dirty="0"/>
              <a:t>Plan for 802.1CF-D1.1 draft and recirculation ballot</a:t>
            </a:r>
          </a:p>
          <a:p>
            <a:r>
              <a:rPr lang="en-US" dirty="0"/>
              <a:t>Conference calls until Jul 2018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1287074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a:t>Conference Call</a:t>
            </a:r>
          </a:p>
        </p:txBody>
      </p:sp>
      <p:sp>
        <p:nvSpPr>
          <p:cNvPr id="3078" name="Rectangle 3"/>
          <p:cNvSpPr>
            <a:spLocks noGrp="1" noChangeArrowheads="1"/>
          </p:cNvSpPr>
          <p:nvPr>
            <p:ph type="body" idx="1"/>
          </p:nvPr>
        </p:nvSpPr>
        <p:spPr/>
        <p:txBody>
          <a:bodyPr>
            <a:normAutofit fontScale="62500" lnSpcReduction="20000"/>
          </a:bodyPr>
          <a:lstStyle/>
          <a:p>
            <a:r>
              <a:rPr lang="en-GB" dirty="0"/>
              <a:t>Tuesday, February 13</a:t>
            </a:r>
            <a:r>
              <a:rPr lang="en-GB" baseline="30000" dirty="0"/>
              <a:t>th</a:t>
            </a:r>
            <a:r>
              <a:rPr lang="en-GB" dirty="0"/>
              <a:t> </a:t>
            </a:r>
            <a:r>
              <a:rPr lang="en-US" dirty="0"/>
              <a:t>, 2018 at 09:30-11:00am ET</a:t>
            </a:r>
          </a:p>
          <a:p>
            <a:endParaRPr lang="en-US" dirty="0"/>
          </a:p>
          <a:p>
            <a:r>
              <a:rPr lang="en-US" dirty="0"/>
              <a:t>Join WebEx meeting</a:t>
            </a:r>
          </a:p>
          <a:p>
            <a:pPr lvl="1"/>
            <a:r>
              <a:rPr lang="en-US" u="sng" dirty="0">
                <a:hlinkClick r:id="rId3"/>
              </a:rPr>
              <a:t>https://nokiameetings.webex.com/nokiameetings/j.php?MTID=mef8ba756240e21ffec839ee90bbc0661</a:t>
            </a:r>
            <a:endParaRPr lang="en-US" dirty="0"/>
          </a:p>
          <a:p>
            <a:pPr lvl="1"/>
            <a:r>
              <a:rPr lang="en-US" dirty="0"/>
              <a:t>Meeting number: 951 008 293</a:t>
            </a:r>
          </a:p>
          <a:p>
            <a:pPr lvl="1"/>
            <a:r>
              <a:rPr lang="en-US" dirty="0"/>
              <a:t>Meeting password: OmniRAN</a:t>
            </a:r>
          </a:p>
          <a:p>
            <a:pPr lvl="1"/>
            <a:endParaRPr lang="en-US" dirty="0"/>
          </a:p>
          <a:p>
            <a:r>
              <a:rPr lang="en-US" dirty="0"/>
              <a:t>Join by phone </a:t>
            </a:r>
          </a:p>
          <a:p>
            <a:pPr lvl="1"/>
            <a:r>
              <a:rPr lang="en-US" dirty="0"/>
              <a:t>+19724459814 US Dallas </a:t>
            </a:r>
          </a:p>
          <a:p>
            <a:pPr lvl="1"/>
            <a:r>
              <a:rPr lang="en-US" dirty="0"/>
              <a:t>+442036087616 UK London </a:t>
            </a:r>
          </a:p>
          <a:p>
            <a:pPr lvl="1"/>
            <a:r>
              <a:rPr lang="en-US" dirty="0"/>
              <a:t>+861084056120, +861058965333 China Beijing</a:t>
            </a:r>
          </a:p>
          <a:p>
            <a:pPr lvl="1"/>
            <a:r>
              <a:rPr lang="en-US" dirty="0"/>
              <a:t>Access code: 951 008 293</a:t>
            </a:r>
          </a:p>
          <a:p>
            <a:pPr lvl="1"/>
            <a:r>
              <a:rPr lang="en-US" dirty="0"/>
              <a:t>Global call-in numbers</a:t>
            </a:r>
          </a:p>
          <a:p>
            <a:pPr lvl="2"/>
            <a:r>
              <a:rPr lang="en-US" dirty="0">
                <a:hlinkClick r:id="rId4"/>
              </a:rPr>
              <a:t>https://nokiameetings.webex.com/nokiameetings/globalcallin.php?serviceType=MC&amp;ED=533523267&amp;tollFree=0</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 proposal</a:t>
            </a:r>
            <a:endParaRPr lang="en-US" dirty="0"/>
          </a:p>
        </p:txBody>
      </p:sp>
      <p:sp>
        <p:nvSpPr>
          <p:cNvPr id="4104" name="Rectangle 5"/>
          <p:cNvSpPr>
            <a:spLocks noGrp="1" noChangeArrowheads="1"/>
          </p:cNvSpPr>
          <p:nvPr>
            <p:ph type="body" idx="1"/>
          </p:nvPr>
        </p:nvSpPr>
        <p:spPr/>
        <p:txBody>
          <a:bodyPr>
            <a:normAutofit fontScale="85000" lnSpcReduction="20000"/>
          </a:bodyPr>
          <a:lstStyle/>
          <a:p>
            <a:r>
              <a:rPr lang="en-US" dirty="0"/>
              <a:t>Minutes</a:t>
            </a:r>
          </a:p>
          <a:p>
            <a:r>
              <a:rPr lang="en-US" dirty="0"/>
              <a:t>Reports</a:t>
            </a:r>
          </a:p>
          <a:p>
            <a:r>
              <a:rPr lang="en-US" dirty="0"/>
              <a:t>Procedural review of P802.1CF/D1.0 WG ballot</a:t>
            </a:r>
          </a:p>
          <a:p>
            <a:r>
              <a:rPr lang="en-US" dirty="0"/>
              <a:t>Action item list of Geneva comment resolution</a:t>
            </a:r>
          </a:p>
          <a:p>
            <a:r>
              <a:rPr lang="en-US" dirty="0"/>
              <a:t>Official documentation of comment resolution</a:t>
            </a:r>
          </a:p>
          <a:p>
            <a:r>
              <a:rPr lang="en-US" dirty="0"/>
              <a:t>Searchable figures</a:t>
            </a:r>
          </a:p>
          <a:p>
            <a:r>
              <a:rPr lang="en-US" dirty="0"/>
              <a:t>Review of contributions addressing unresolved P802.1CF/D1.0 comments</a:t>
            </a:r>
          </a:p>
          <a:p>
            <a:r>
              <a:rPr lang="en-US" dirty="0"/>
              <a:t>March 2018 F2F planning</a:t>
            </a:r>
          </a:p>
          <a:p>
            <a:r>
              <a:rPr lang="en-US" dirty="0"/>
              <a:t>Next meeting</a:t>
            </a:r>
          </a:p>
          <a:p>
            <a:r>
              <a:rPr lang="en-US" dirty="0" err="1"/>
              <a:t>AoB</a:t>
            </a:r>
            <a:r>
              <a:rPr lang="en-US" dirty="0"/>
              <a:t> </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dirty="0"/>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dirty="0"/>
              <a:t>Participants </a:t>
            </a:r>
            <a:r>
              <a:rPr lang="en-US" altLang="en-US" u="sng" dirty="0"/>
              <a:t>shall</a:t>
            </a:r>
            <a:r>
              <a:rPr lang="en-US" altLang="en-US" dirty="0"/>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dirty="0"/>
            </a:br>
            <a:endParaRPr lang="en-US" altLang="en-US" dirty="0"/>
          </a:p>
          <a:p>
            <a:r>
              <a:rPr lang="en-US" altLang="en-US" dirty="0"/>
              <a:t>Participants </a:t>
            </a:r>
            <a:r>
              <a:rPr lang="en-US" altLang="en-US" u="sng" dirty="0"/>
              <a:t>should</a:t>
            </a:r>
            <a:r>
              <a:rPr lang="en-US" altLang="en-US" dirty="0"/>
              <a:t> inform the IEEE (or cause the IEEE to be informed) of the identity of any other holders of potential Essential Patent Claims</a:t>
            </a:r>
            <a:br>
              <a:rPr lang="en-US" altLang="en-US" dirty="0"/>
            </a:br>
            <a:endParaRPr lang="en-US" altLang="en-US" dirty="0"/>
          </a:p>
          <a:p>
            <a:pPr marL="0" indent="0">
              <a:buNone/>
            </a:pPr>
            <a:r>
              <a:rPr lang="en-US" altLang="en-US" sz="4100" dirty="0"/>
              <a:t>Early identification of holders of potential Essential Patent Claims is encouraged</a:t>
            </a:r>
          </a:p>
        </p:txBody>
      </p:sp>
    </p:spTree>
    <p:extLst>
      <p:ext uri="{BB962C8B-B14F-4D97-AF65-F5344CB8AC3E}">
        <p14:creationId xmlns:p14="http://schemas.microsoft.com/office/powerpoint/2010/main" val="3856850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dirty="0"/>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dirty="0"/>
              <a:t>Cause an LOA to be submitted to the IEEE-SA (patcom@ieee.org); or</a:t>
            </a:r>
          </a:p>
          <a:p>
            <a:pPr lvl="1">
              <a:lnSpc>
                <a:spcPct val="110000"/>
              </a:lnSpc>
              <a:spcBef>
                <a:spcPts val="1200"/>
              </a:spcBef>
            </a:pPr>
            <a:r>
              <a:rPr lang="en-US" altLang="en-US" dirty="0"/>
              <a:t>Provide the chair of this group with the identity of the holder(s) of any and all such claims as soon as possible; or</a:t>
            </a:r>
          </a:p>
          <a:p>
            <a:pPr lvl="1">
              <a:lnSpc>
                <a:spcPct val="110000"/>
              </a:lnSpc>
              <a:spcBef>
                <a:spcPts val="1200"/>
              </a:spcBef>
            </a:pPr>
            <a:r>
              <a:rPr lang="en-US" altLang="en-US" dirty="0"/>
              <a:t>Speak up now and respond to this Call for Potentially Essential Patents</a:t>
            </a:r>
          </a:p>
          <a:p>
            <a:pPr>
              <a:lnSpc>
                <a:spcPct val="110000"/>
              </a:lnSpc>
              <a:spcBef>
                <a:spcPts val="1200"/>
              </a:spcBef>
            </a:pPr>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3497563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dirty="0"/>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dirty="0"/>
              <a:t>All IEEE-SA standards meetings shall be conducted in compliance with all applicable laws, including antitrust and competition laws. </a:t>
            </a:r>
          </a:p>
          <a:p>
            <a:pPr lvl="1">
              <a:lnSpc>
                <a:spcPct val="110000"/>
              </a:lnSpc>
              <a:spcBef>
                <a:spcPts val="600"/>
              </a:spcBef>
            </a:pPr>
            <a:r>
              <a:rPr lang="en-US" altLang="en-US" dirty="0"/>
              <a:t>Don’t discuss the interpretation, validity, or essentiality of patents/patent claims. </a:t>
            </a:r>
          </a:p>
          <a:p>
            <a:pPr lvl="1">
              <a:lnSpc>
                <a:spcPct val="110000"/>
              </a:lnSpc>
              <a:spcBef>
                <a:spcPts val="600"/>
              </a:spcBef>
            </a:pPr>
            <a:r>
              <a:rPr lang="en-US" altLang="en-US" dirty="0"/>
              <a:t>Don’t discuss specific license rates, terms, or conditions.</a:t>
            </a:r>
          </a:p>
          <a:p>
            <a:pPr lvl="2">
              <a:lnSpc>
                <a:spcPct val="110000"/>
              </a:lnSpc>
              <a:spcBef>
                <a:spcPts val="600"/>
              </a:spcBef>
            </a:pPr>
            <a:r>
              <a:rPr lang="en-US" altLang="en-US" dirty="0"/>
              <a:t>Relative costs of different technical approaches that include relative costs of patent licensing terms may be discussed in standards development meetings. </a:t>
            </a:r>
          </a:p>
          <a:p>
            <a:pPr lvl="3">
              <a:lnSpc>
                <a:spcPct val="110000"/>
              </a:lnSpc>
              <a:spcBef>
                <a:spcPts val="600"/>
              </a:spcBef>
            </a:pPr>
            <a:r>
              <a:rPr lang="en-GB" altLang="en-US" dirty="0"/>
              <a:t>Technical considerations remain the primary focus</a:t>
            </a:r>
            <a:endParaRPr lang="en-US" altLang="en-US" dirty="0"/>
          </a:p>
          <a:p>
            <a:pPr lvl="1">
              <a:lnSpc>
                <a:spcPct val="110000"/>
              </a:lnSpc>
              <a:spcBef>
                <a:spcPts val="600"/>
              </a:spcBef>
            </a:pPr>
            <a:r>
              <a:rPr lang="en-US" altLang="en-US" dirty="0"/>
              <a:t>Don’t discuss or engage in the fixing of product prices, allocation of customers, or division of sales markets.</a:t>
            </a:r>
          </a:p>
          <a:p>
            <a:pPr lvl="1">
              <a:lnSpc>
                <a:spcPct val="110000"/>
              </a:lnSpc>
              <a:spcBef>
                <a:spcPts val="600"/>
              </a:spcBef>
            </a:pPr>
            <a:r>
              <a:rPr lang="en-US" altLang="en-US" dirty="0"/>
              <a:t>Don’t discuss the status or substance of ongoing or threatened litigation.</a:t>
            </a:r>
          </a:p>
          <a:p>
            <a:pPr lvl="1">
              <a:lnSpc>
                <a:spcPct val="110000"/>
              </a:lnSpc>
              <a:spcBef>
                <a:spcPts val="600"/>
              </a:spcBef>
            </a:pPr>
            <a:r>
              <a:rPr lang="en-US" altLang="en-US" dirty="0"/>
              <a:t>Don’t be silent if inappropriate topics are discussed … do formally object.</a:t>
            </a:r>
          </a:p>
          <a:p>
            <a:pPr lvl="1">
              <a:lnSpc>
                <a:spcPct val="110000"/>
              </a:lnSpc>
              <a:spcBef>
                <a:spcPts val="600"/>
              </a:spcBef>
            </a:pPr>
            <a:endParaRPr lang="en-US" altLang="en-US" dirty="0"/>
          </a:p>
          <a:p>
            <a:pPr>
              <a:lnSpc>
                <a:spcPct val="110000"/>
              </a:lnSpc>
              <a:spcBef>
                <a:spcPts val="600"/>
              </a:spcBef>
            </a:pPr>
            <a:r>
              <a:rPr lang="en-US" altLang="en-US" dirty="0"/>
              <a:t>For more details, see IEEE-SA Standards Board Operations Manual, clause 5.3.10 and Antitrust and Competition Policy: </a:t>
            </a:r>
            <a:br>
              <a:rPr lang="en-US" altLang="en-US" dirty="0"/>
            </a:br>
            <a:r>
              <a:rPr lang="en-US" altLang="en-US" dirty="0"/>
              <a:t>What You Need to Know at </a:t>
            </a:r>
            <a:r>
              <a:rPr lang="en-US" altLang="en-US" dirty="0">
                <a:hlinkClick r:id="rId2"/>
              </a:rPr>
              <a:t>http://standards.ieee.org/develop/policies/antitrust.pdf</a:t>
            </a:r>
            <a:endParaRPr lang="en-US" altLang="en-US" dirty="0"/>
          </a:p>
          <a:p>
            <a:endParaRPr lang="en-US" altLang="en-US" dirty="0"/>
          </a:p>
        </p:txBody>
      </p:sp>
    </p:spTree>
    <p:extLst>
      <p:ext uri="{BB962C8B-B14F-4D97-AF65-F5344CB8AC3E}">
        <p14:creationId xmlns:p14="http://schemas.microsoft.com/office/powerpoint/2010/main" val="1343510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dirty="0"/>
              <a:t>Patent-related information</a:t>
            </a:r>
            <a:endParaRPr lang="en-US" altLang="en-US" dirty="0"/>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dirty="0"/>
              <a:t>The patent policy and the procedures used to execute that policy are documented in the:</a:t>
            </a:r>
          </a:p>
          <a:p>
            <a:endParaRPr lang="en-US" altLang="en-US" dirty="0"/>
          </a:p>
          <a:p>
            <a:pPr lvl="1"/>
            <a:r>
              <a:rPr lang="en-US" altLang="en-US" dirty="0"/>
              <a:t>IEEE-SA Standards Board Bylaws </a:t>
            </a:r>
            <a:r>
              <a:rPr lang="en-US" altLang="en-US" sz="2600" dirty="0">
                <a:hlinkClick r:id="rId3"/>
              </a:rPr>
              <a:t>http://standards.ieee.org/develop/policies/bylaws/sect6-7.html#6</a:t>
            </a:r>
            <a:br>
              <a:rPr lang="en-US" altLang="en-US" sz="2600" dirty="0"/>
            </a:br>
            <a:endParaRPr lang="en-US" altLang="en-US" sz="2600" dirty="0"/>
          </a:p>
          <a:p>
            <a:pPr lvl="1"/>
            <a:r>
              <a:rPr lang="en-US" altLang="en-US" dirty="0"/>
              <a:t>IEEE-SA Standards Board Operations Manual </a:t>
            </a:r>
            <a:r>
              <a:rPr lang="en-US" altLang="en-US" sz="2600" dirty="0">
                <a:hlinkClick r:id="rId4"/>
              </a:rPr>
              <a:t>http://standards.ieee.org/develop/policies/opman/sect6.html#6.3</a:t>
            </a:r>
            <a:endParaRPr lang="en-US" altLang="en-US" sz="2600" dirty="0"/>
          </a:p>
          <a:p>
            <a:endParaRPr lang="en-US" altLang="en-US" dirty="0"/>
          </a:p>
          <a:p>
            <a:r>
              <a:rPr lang="en-US" altLang="en-US" dirty="0"/>
              <a:t>Material about the patent policy is available at </a:t>
            </a:r>
            <a:r>
              <a:rPr lang="en-US" altLang="en-US" sz="2600" dirty="0">
                <a:hlinkClick r:id="rId5"/>
              </a:rPr>
              <a:t>http://standards.ieee.org/about/sasb/patcom/materials.html</a:t>
            </a:r>
            <a:br>
              <a:rPr lang="en-US" altLang="en-US" dirty="0"/>
            </a:br>
            <a:endParaRPr lang="en-US" altLang="en-US" dirty="0"/>
          </a:p>
          <a:p>
            <a:r>
              <a:rPr lang="en-US" altLang="en-US" sz="4000" dirty="0"/>
              <a:t>If you have questions, contact the IEEE-SA Standards Board Patent Committee Administrator at </a:t>
            </a:r>
            <a:r>
              <a:rPr lang="en-US" altLang="en-US" sz="4000" dirty="0">
                <a:hlinkClick r:id="rId6"/>
              </a:rPr>
              <a:t>patcom@ieee.org</a:t>
            </a:r>
            <a:endParaRPr lang="en-US" altLang="en-US" sz="4000" dirty="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268786514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26150864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Business #1</a:t>
            </a:r>
          </a:p>
        </p:txBody>
      </p:sp>
      <p:sp>
        <p:nvSpPr>
          <p:cNvPr id="3" name="Content Placeholder 2"/>
          <p:cNvSpPr>
            <a:spLocks noGrp="1"/>
          </p:cNvSpPr>
          <p:nvPr>
            <p:ph idx="1"/>
          </p:nvPr>
        </p:nvSpPr>
        <p:spPr>
          <a:xfrm>
            <a:off x="457200" y="979170"/>
            <a:ext cx="8229600" cy="2983230"/>
          </a:xfrm>
        </p:spPr>
        <p:txBody>
          <a:bodyPr>
            <a:normAutofit/>
          </a:bodyPr>
          <a:lstStyle/>
          <a:p>
            <a:r>
              <a:rPr lang="en-GB" sz="2400" dirty="0"/>
              <a:t>Call Meeting to Order</a:t>
            </a:r>
          </a:p>
          <a:p>
            <a:pPr lvl="1"/>
            <a:r>
              <a:rPr lang="en-GB" sz="2000" dirty="0"/>
              <a:t>Chair called meeting to order at 09:30AM ET</a:t>
            </a:r>
          </a:p>
          <a:p>
            <a:r>
              <a:rPr lang="en-GB" sz="2400" dirty="0"/>
              <a:t>Minutes taker:</a:t>
            </a:r>
          </a:p>
          <a:p>
            <a:pPr lvl="1"/>
            <a:r>
              <a:rPr lang="en-GB" sz="2000" dirty="0"/>
              <a:t>Hao is taking notes.</a:t>
            </a:r>
          </a:p>
          <a:p>
            <a:r>
              <a:rPr lang="en-GB" sz="2400" dirty="0"/>
              <a:t>Mandatory slides</a:t>
            </a:r>
          </a:p>
          <a:p>
            <a:pPr lvl="1"/>
            <a:r>
              <a:rPr lang="en-GB" sz="2000" dirty="0"/>
              <a:t>Mandatory slides were presented, no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354112453"/>
              </p:ext>
            </p:extLst>
          </p:nvPr>
        </p:nvGraphicFramePr>
        <p:xfrm>
          <a:off x="914400" y="3810000"/>
          <a:ext cx="7620001" cy="21336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err="1">
                          <a:solidFill>
                            <a:schemeClr val="tx1"/>
                          </a:solidFill>
                          <a:effectLst/>
                          <a:latin typeface="+mn-lt"/>
                        </a:rPr>
                        <a:t>Hao</a:t>
                      </a:r>
                      <a:r>
                        <a:rPr lang="en-US" sz="1400" dirty="0">
                          <a:solidFill>
                            <a:schemeClr val="tx1"/>
                          </a:solidFill>
                          <a:effectLst/>
                          <a:latin typeface="+mn-lt"/>
                        </a:rPr>
                        <a:t> Wang</a:t>
                      </a:r>
                    </a:p>
                  </a:txBody>
                  <a:tcPr marL="73025" marR="73025" marT="0" marB="0" anchor="ctr"/>
                </a:tc>
                <a:tc>
                  <a:txBody>
                    <a:bodyPr/>
                    <a:lstStyle/>
                    <a:p>
                      <a:pPr algn="just">
                        <a:spcAft>
                          <a:spcPts val="300"/>
                        </a:spcAft>
                      </a:pPr>
                      <a:r>
                        <a:rPr lang="en-US" sz="1400" dirty="0">
                          <a:solidFill>
                            <a:schemeClr val="tx1"/>
                          </a:solidFill>
                          <a:effectLst/>
                          <a:latin typeface="+mn-lt"/>
                        </a:rPr>
                        <a:t>Fujitsu</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2"/>
                  </a:ext>
                </a:extLst>
              </a:tr>
              <a:tr h="292100">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a:solidFill>
                            <a:schemeClr val="tx1"/>
                          </a:solidFill>
                          <a:effectLst/>
                          <a:latin typeface="+mn-lt"/>
                        </a:rPr>
                        <a:t>Walter Pienciak</a:t>
                      </a:r>
                    </a:p>
                  </a:txBody>
                  <a:tcPr marL="73025" marR="73025" marT="0" marB="0" anchor="ctr"/>
                </a:tc>
                <a:tc>
                  <a:txBody>
                    <a:bodyPr/>
                    <a:lstStyle/>
                    <a:p>
                      <a:pPr algn="just">
                        <a:spcAft>
                          <a:spcPts val="300"/>
                        </a:spcAft>
                      </a:pPr>
                      <a:r>
                        <a:rPr lang="en-US" sz="1400" dirty="0">
                          <a:solidFill>
                            <a:schemeClr val="tx1"/>
                          </a:solidFill>
                          <a:effectLst/>
                          <a:latin typeface="+mn-lt"/>
                        </a:rPr>
                        <a:t>IEEE</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r>
                        <a:rPr lang="en-US" sz="1400" dirty="0">
                          <a:solidFill>
                            <a:schemeClr val="tx1"/>
                          </a:solidFill>
                          <a:effectLst/>
                          <a:latin typeface="+mn-lt"/>
                        </a:rPr>
                        <a:t>Antonio de la Oliva</a:t>
                      </a:r>
                    </a:p>
                  </a:txBody>
                  <a:tcPr marL="73025" marR="73025" marT="0" marB="0" anchor="ctr"/>
                </a:tc>
                <a:tc>
                  <a:txBody>
                    <a:bodyPr/>
                    <a:lstStyle/>
                    <a:p>
                      <a:pPr algn="just">
                        <a:spcAft>
                          <a:spcPts val="300"/>
                        </a:spcAft>
                      </a:pPr>
                      <a:r>
                        <a:rPr lang="en-US" sz="1400" dirty="0">
                          <a:solidFill>
                            <a:schemeClr val="tx1"/>
                          </a:solidFill>
                          <a:effectLst/>
                          <a:latin typeface="+mn-lt"/>
                        </a:rPr>
                        <a:t>UC3M</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3858499741"/>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3581377084"/>
                  </a:ext>
                </a:extLst>
              </a:tr>
            </a:tbl>
          </a:graphicData>
        </a:graphic>
      </p:graphicFrame>
    </p:spTree>
    <p:extLst>
      <p:ext uri="{BB962C8B-B14F-4D97-AF65-F5344CB8AC3E}">
        <p14:creationId xmlns:p14="http://schemas.microsoft.com/office/powerpoint/2010/main" val="2339049820"/>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2207</TotalTime>
  <Words>1471</Words>
  <Application>Microsoft Office PowerPoint</Application>
  <PresentationFormat>On-screen Show (4:3)</PresentationFormat>
  <Paragraphs>202</Paragraphs>
  <Slides>15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ＭＳ Ｐゴシック</vt:lpstr>
      <vt:lpstr>Arial</vt:lpstr>
      <vt:lpstr>Helvetica</vt:lpstr>
      <vt:lpstr>Times</vt:lpstr>
      <vt:lpstr>Times New Roman</vt:lpstr>
      <vt:lpstr>Template</vt:lpstr>
      <vt:lpstr>IEEE 802.1 OmniRAN TG February 13th, 2018 Conference Call</vt:lpstr>
      <vt:lpstr>Conference Call</vt:lpstr>
      <vt:lpstr>Agenda proposal</vt:lpstr>
      <vt:lpstr>Participants have a duty to inform the IEEE</vt:lpstr>
      <vt:lpstr>Ways to inform IEEE</vt:lpstr>
      <vt:lpstr>Other guidelines for IEEE WG meetings</vt:lpstr>
      <vt:lpstr>Patent-related information</vt:lpstr>
      <vt:lpstr>Participation in IEEE 802 Meetings</vt:lpstr>
      <vt:lpstr>Business #1</vt:lpstr>
      <vt:lpstr>Agenda</vt:lpstr>
      <vt:lpstr>Business #2</vt:lpstr>
      <vt:lpstr>Business #3</vt:lpstr>
      <vt:lpstr>Business #4</vt:lpstr>
      <vt:lpstr>Mar 2018 Agenda Graphics</vt:lpstr>
      <vt:lpstr>Agenda proposal for Mar 2018 F2F</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400</cp:revision>
  <cp:lastPrinted>1998-02-10T13:28:06Z</cp:lastPrinted>
  <dcterms:created xsi:type="dcterms:W3CDTF">2011-12-30T17:06:23Z</dcterms:created>
  <dcterms:modified xsi:type="dcterms:W3CDTF">2018-02-13T19:29:32Z</dcterms:modified>
</cp:coreProperties>
</file>