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 id="321" r:id="rId15"/>
    <p:sldId id="311"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559" autoAdjust="0"/>
    <p:restoredTop sz="86364" autoAdjust="0"/>
  </p:normalViewPr>
  <p:slideViewPr>
    <p:cSldViewPr>
      <p:cViewPr varScale="1">
        <p:scale>
          <a:sx n="85" d="100"/>
          <a:sy n="85" d="100"/>
        </p:scale>
        <p:origin x="80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omniran-18-0012-01-00TG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8/omniran-18-0013-00-CF00-p802-1cf-initial-wg-ballot-procedural-review.pptx" TargetMode="External"/><Relationship Id="rId2" Type="http://schemas.openxmlformats.org/officeDocument/2006/relationships/hyperlink" Target="https://mentor.ieee.org/omniran/dcn/18/omniran-18-0011-00-00TG-jan-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06-03-CF00-d1-0-collected-comments.xls"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omniran/dcn/18/omniran-18-0014-00-CF00-clause-7-8-fdm-amendment.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ef8ba756240e21ffec839ee90bbc066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February 13</a:t>
            </a:r>
            <a:r>
              <a:rPr lang="en-US" baseline="30000" dirty="0"/>
              <a:t>th</a:t>
            </a:r>
            <a:r>
              <a:rPr lang="en-US" dirty="0"/>
              <a:t>, 2018 Conference Call</a:t>
            </a:r>
          </a:p>
        </p:txBody>
      </p:sp>
      <p:sp>
        <p:nvSpPr>
          <p:cNvPr id="3" name="Subtitle 2"/>
          <p:cNvSpPr>
            <a:spLocks noGrp="1"/>
          </p:cNvSpPr>
          <p:nvPr>
            <p:ph type="subTitle" idx="1"/>
          </p:nvPr>
        </p:nvSpPr>
        <p:spPr/>
        <p:txBody>
          <a:bodyPr/>
          <a:lstStyle/>
          <a:p>
            <a:r>
              <a:rPr lang="en-US" dirty="0"/>
              <a:t>2018-02-13</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85000" lnSpcReduction="20000"/>
          </a:bodyPr>
          <a:lstStyle/>
          <a:p>
            <a:r>
              <a:rPr lang="en-US" dirty="0"/>
              <a:t>Minutes</a:t>
            </a:r>
          </a:p>
          <a:p>
            <a:r>
              <a:rPr lang="en-US" dirty="0"/>
              <a:t>Reports</a:t>
            </a:r>
          </a:p>
          <a:p>
            <a:r>
              <a:rPr lang="en-US" dirty="0"/>
              <a:t>Procedural review of P802.1CF/D1.0 WG ballot</a:t>
            </a:r>
          </a:p>
          <a:p>
            <a:r>
              <a:rPr lang="en-US" dirty="0"/>
              <a:t>Action item list of Geneva comment resolution</a:t>
            </a:r>
          </a:p>
          <a:p>
            <a:r>
              <a:rPr lang="en-US" dirty="0"/>
              <a:t>Official documentation of comment resolution</a:t>
            </a:r>
          </a:p>
          <a:p>
            <a:r>
              <a:rPr lang="en-US" dirty="0"/>
              <a:t>Searchable figures</a:t>
            </a:r>
          </a:p>
          <a:p>
            <a:r>
              <a:rPr lang="en-US" dirty="0"/>
              <a:t>Review of contributions addressing unresolved P802.1CF/D1.0 comments</a:t>
            </a:r>
          </a:p>
          <a:p>
            <a:r>
              <a:rPr lang="en-US" dirty="0"/>
              <a:t>March 2018 F2F planning</a:t>
            </a:r>
          </a:p>
          <a:p>
            <a:r>
              <a:rPr lang="en-US" dirty="0"/>
              <a:t>Next meeting</a:t>
            </a:r>
          </a:p>
          <a:p>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55000" lnSpcReduction="20000"/>
          </a:bodyPr>
          <a:lstStyle/>
          <a:p>
            <a:r>
              <a:rPr lang="en-US" dirty="0"/>
              <a:t>Minutes</a:t>
            </a:r>
          </a:p>
          <a:p>
            <a:pPr lvl="1"/>
            <a:r>
              <a:rPr lang="en-US" dirty="0">
                <a:hlinkClick r:id="rId2"/>
              </a:rPr>
              <a:t>https://mentor.ieee.org/omniran/dcn/18/omniran-18-0011-00-00TG-jan-2018-f2f-meeting-minutes.docx</a:t>
            </a:r>
            <a:endParaRPr lang="en-US" dirty="0"/>
          </a:p>
          <a:p>
            <a:pPr lvl="2"/>
            <a:r>
              <a:rPr lang="en-US" dirty="0"/>
              <a:t>Review postponed to Mar F2F</a:t>
            </a:r>
          </a:p>
          <a:p>
            <a:r>
              <a:rPr lang="en-US" dirty="0"/>
              <a:t>Reports</a:t>
            </a:r>
          </a:p>
          <a:p>
            <a:pPr lvl="1"/>
            <a:r>
              <a:rPr lang="en-US" dirty="0"/>
              <a:t>Nothing reported in addition to agenda items</a:t>
            </a:r>
          </a:p>
          <a:p>
            <a:r>
              <a:rPr lang="en-US" dirty="0"/>
              <a:t>Procedural review of P802.1CF/D1.0 WG ballot</a:t>
            </a:r>
          </a:p>
          <a:p>
            <a:pPr lvl="1"/>
            <a:r>
              <a:rPr lang="en-US" dirty="0">
                <a:hlinkClick r:id="rId3"/>
              </a:rPr>
              <a:t>https://mentor.ieee.org/omniran/dcn/18/omniran-18-0013-00-CF00-p802-1cf-initial-wg-ballot-procedural-review.pptx</a:t>
            </a:r>
            <a:endParaRPr lang="en-US" dirty="0"/>
          </a:p>
          <a:p>
            <a:pPr lvl="2"/>
            <a:r>
              <a:rPr lang="en-US" dirty="0"/>
              <a:t>Slides presented references to the basic rules for comment resolution and recirculation of the WG ballot</a:t>
            </a:r>
          </a:p>
          <a:p>
            <a:pPr lvl="2"/>
            <a:r>
              <a:rPr lang="en-US" dirty="0"/>
              <a:t>Walter recommended to provide full 30days review period for recirculation as full draft text is open for commenting and a few responders indicated that they couldn’t provide comments due to lack of time.</a:t>
            </a:r>
          </a:p>
          <a:p>
            <a:r>
              <a:rPr lang="en-US" dirty="0"/>
              <a:t>Action item list of Geneva comment resolution</a:t>
            </a:r>
          </a:p>
          <a:p>
            <a:pPr lvl="1"/>
            <a:r>
              <a:rPr lang="en-US" dirty="0">
                <a:hlinkClick r:id="rId4"/>
              </a:rPr>
              <a:t>https://mentor.ieee.org/omniran/dcn/18/omniran-18-0006-03-CF00-d1-0-collected-comments.xls</a:t>
            </a:r>
            <a:endParaRPr lang="en-US" dirty="0"/>
          </a:p>
          <a:p>
            <a:pPr lvl="2"/>
            <a:r>
              <a:rPr lang="en-US" dirty="0"/>
              <a:t>Walter is asked to review implementation of the accepted and revised comments, as it is not obvious from the table whether there is sufficient information for changes to the text given. </a:t>
            </a:r>
          </a:p>
          <a:p>
            <a:pPr lvl="2"/>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a:xfrm>
            <a:off x="457200" y="1417638"/>
            <a:ext cx="8229600" cy="4906962"/>
          </a:xfrm>
        </p:spPr>
        <p:txBody>
          <a:bodyPr>
            <a:normAutofit fontScale="62500" lnSpcReduction="20000"/>
          </a:bodyPr>
          <a:lstStyle/>
          <a:p>
            <a:r>
              <a:rPr lang="en-US" dirty="0"/>
              <a:t>Official documentation of comment resolution</a:t>
            </a:r>
          </a:p>
          <a:p>
            <a:pPr lvl="1"/>
            <a:r>
              <a:rPr lang="en-US" dirty="0"/>
              <a:t>Max will trial use Java-based tool for handling comments with first results for review in next </a:t>
            </a:r>
            <a:r>
              <a:rPr lang="en-US" dirty="0" err="1"/>
              <a:t>confcall</a:t>
            </a:r>
            <a:r>
              <a:rPr lang="en-US" dirty="0"/>
              <a:t>.</a:t>
            </a:r>
          </a:p>
          <a:p>
            <a:r>
              <a:rPr lang="en-US" dirty="0"/>
              <a:t>Searchable figures</a:t>
            </a:r>
          </a:p>
          <a:p>
            <a:pPr lvl="1"/>
            <a:r>
              <a:rPr lang="en-US" dirty="0"/>
              <a:t>Walter experimented and </a:t>
            </a:r>
            <a:r>
              <a:rPr lang="en-US" dirty="0" err="1"/>
              <a:t>svg</a:t>
            </a:r>
            <a:r>
              <a:rPr lang="en-US" dirty="0"/>
              <a:t> is recommended.</a:t>
            </a:r>
          </a:p>
          <a:p>
            <a:pPr lvl="3"/>
            <a:r>
              <a:rPr lang="en-US" dirty="0"/>
              <a:t>MS Visio can create </a:t>
            </a:r>
            <a:r>
              <a:rPr lang="en-US" dirty="0" err="1"/>
              <a:t>svg</a:t>
            </a:r>
            <a:r>
              <a:rPr lang="en-US" dirty="0"/>
              <a:t>, as well as Omni </a:t>
            </a:r>
            <a:r>
              <a:rPr lang="en-US" dirty="0" err="1"/>
              <a:t>Graffle</a:t>
            </a:r>
            <a:endParaRPr lang="en-US" dirty="0"/>
          </a:p>
          <a:p>
            <a:pPr lvl="2"/>
            <a:r>
              <a:rPr lang="en-US" dirty="0"/>
              <a:t>Max will provide most difficult PPTX figures to Walter for experimenting with conversion tools.</a:t>
            </a:r>
          </a:p>
          <a:p>
            <a:pPr lvl="1"/>
            <a:r>
              <a:rPr lang="en-US" dirty="0"/>
              <a:t>Antonio recommended to provide both, Visio should be provided both in native and in .</a:t>
            </a:r>
            <a:r>
              <a:rPr lang="en-US" dirty="0" err="1"/>
              <a:t>svg</a:t>
            </a:r>
            <a:endParaRPr lang="en-US" dirty="0"/>
          </a:p>
          <a:p>
            <a:pPr lvl="1"/>
            <a:r>
              <a:rPr lang="en-US" dirty="0"/>
              <a:t>Conclusion about the final procedures in the next call.</a:t>
            </a:r>
          </a:p>
          <a:p>
            <a:r>
              <a:rPr lang="en-US" dirty="0"/>
              <a:t>Review of contributions addressing unresolved P802.1CF/D1.0 comments</a:t>
            </a:r>
          </a:p>
          <a:p>
            <a:pPr lvl="1"/>
            <a:r>
              <a:rPr lang="en-US" dirty="0">
                <a:hlinkClick r:id="rId2"/>
              </a:rPr>
              <a:t>https://mentor.ieee.org/omniran/dcn/18/omniran-18-0014-00-CF00-clause-7-8-fdm-amendment.docx</a:t>
            </a:r>
            <a:endParaRPr lang="en-US" dirty="0"/>
          </a:p>
          <a:p>
            <a:pPr lvl="2"/>
            <a:r>
              <a:rPr lang="en-US" dirty="0"/>
              <a:t>Max asked for being for specific when replacing .3ah and .1ag</a:t>
            </a:r>
          </a:p>
          <a:p>
            <a:pPr lvl="2"/>
            <a:r>
              <a:rPr lang="en-US" dirty="0"/>
              <a:t>Max provided hint to structure capabilities and configuration information under one common label ‘Capabilities and configurations’ with each information element amended with the network element, it belongs to, e.g. </a:t>
            </a:r>
            <a:r>
              <a:rPr lang="en-US" dirty="0" err="1"/>
              <a:t>NAFDMCapabilities</a:t>
            </a:r>
            <a:endParaRPr lang="en-US" dirty="0"/>
          </a:p>
          <a:p>
            <a:pPr lvl="2"/>
            <a:r>
              <a:rPr lang="en-US" dirty="0"/>
              <a:t>Hao will bring up revised text in next call for final review.</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62500" lnSpcReduction="20000"/>
          </a:bodyPr>
          <a:lstStyle/>
          <a:p>
            <a:r>
              <a:rPr lang="en-US" dirty="0"/>
              <a:t>March 2018 F2F planning</a:t>
            </a:r>
          </a:p>
          <a:p>
            <a:pPr lvl="1"/>
            <a:r>
              <a:rPr lang="en-US" dirty="0"/>
              <a:t>Meeting outline and proposed agenda on the following two slides.</a:t>
            </a:r>
          </a:p>
          <a:p>
            <a:pPr lvl="1"/>
            <a:r>
              <a:rPr lang="en-US" dirty="0"/>
              <a:t>Some of the meeting slots may be converted into sessions for editorial work. Technical contributions may not require 7-8 slots </a:t>
            </a:r>
            <a:r>
              <a:rPr lang="en-US"/>
              <a:t>for discussion.</a:t>
            </a:r>
            <a:endParaRPr lang="en-US" dirty="0"/>
          </a:p>
          <a:p>
            <a:pPr lvl="1"/>
            <a:r>
              <a:rPr lang="en-US" dirty="0"/>
              <a:t>Proposed outline and agenda proposal fine for public announcement.</a:t>
            </a:r>
          </a:p>
          <a:p>
            <a:pPr lvl="1"/>
            <a:endParaRPr lang="en-US" dirty="0"/>
          </a:p>
          <a:p>
            <a:r>
              <a:rPr lang="en-US" dirty="0"/>
              <a:t>Next meeting</a:t>
            </a:r>
          </a:p>
          <a:p>
            <a:pPr lvl="1"/>
            <a:r>
              <a:rPr lang="en-US" dirty="0"/>
              <a:t>Conference call on Feb 27</a:t>
            </a:r>
            <a:r>
              <a:rPr lang="en-US" baseline="30000" dirty="0"/>
              <a:t>th</a:t>
            </a:r>
            <a:r>
              <a:rPr lang="en-US" dirty="0"/>
              <a:t>, 0930-1100AM ET</a:t>
            </a:r>
          </a:p>
          <a:p>
            <a:pPr lvl="1"/>
            <a:endParaRPr lang="en-US" dirty="0"/>
          </a:p>
          <a:p>
            <a:r>
              <a:rPr lang="en-US" dirty="0"/>
              <a:t>AOB</a:t>
            </a:r>
          </a:p>
          <a:p>
            <a:pPr lvl="1"/>
            <a:r>
              <a:rPr lang="en-US" dirty="0"/>
              <a:t>Nothing brought up.</a:t>
            </a:r>
          </a:p>
          <a:p>
            <a:endParaRPr lang="en-US" dirty="0"/>
          </a:p>
          <a:p>
            <a:pPr marL="0" indent="0">
              <a:buNone/>
            </a:pPr>
            <a:r>
              <a:rPr lang="en-US" dirty="0"/>
              <a:t>Adjourned by chair at 10:59 AM ET</a:t>
            </a:r>
          </a:p>
        </p:txBody>
      </p:sp>
    </p:spTree>
    <p:extLst>
      <p:ext uri="{BB962C8B-B14F-4D97-AF65-F5344CB8AC3E}">
        <p14:creationId xmlns:p14="http://schemas.microsoft.com/office/powerpoint/2010/main" val="856333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3631391137"/>
              </p:ext>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03/05</a:t>
                      </a:r>
                    </a:p>
                  </a:txBody>
                  <a:tcPr marL="0" marR="0" marT="0" marB="0">
                    <a:solidFill>
                      <a:schemeClr val="bg1"/>
                    </a:solidFill>
                  </a:tcPr>
                </a:tc>
                <a:tc>
                  <a:txBody>
                    <a:bodyPr/>
                    <a:lstStyle/>
                    <a:p>
                      <a:pPr algn="ctr"/>
                      <a:r>
                        <a:rPr lang="en-US" sz="1800" dirty="0">
                          <a:solidFill>
                            <a:schemeClr val="tx2"/>
                          </a:solidFill>
                        </a:rPr>
                        <a:t>Tue 03/06</a:t>
                      </a:r>
                    </a:p>
                  </a:txBody>
                  <a:tcPr marL="0" marR="0" marT="0" marB="0">
                    <a:solidFill>
                      <a:schemeClr val="bg1"/>
                    </a:solidFill>
                  </a:tcPr>
                </a:tc>
                <a:tc>
                  <a:txBody>
                    <a:bodyPr/>
                    <a:lstStyle/>
                    <a:p>
                      <a:pPr algn="ctr"/>
                      <a:r>
                        <a:rPr lang="en-US" sz="1800" dirty="0">
                          <a:solidFill>
                            <a:schemeClr val="tx2"/>
                          </a:solidFill>
                        </a:rPr>
                        <a:t>Wed 03/07</a:t>
                      </a:r>
                    </a:p>
                  </a:txBody>
                  <a:tcPr marL="0" marR="0" marT="0" marB="0">
                    <a:solidFill>
                      <a:schemeClr val="bg1"/>
                    </a:solidFill>
                  </a:tcPr>
                </a:tc>
                <a:tc>
                  <a:txBody>
                    <a:bodyPr/>
                    <a:lstStyle/>
                    <a:p>
                      <a:pPr algn="ctr"/>
                      <a:r>
                        <a:rPr lang="en-US" sz="1800" dirty="0">
                          <a:solidFill>
                            <a:schemeClr val="tx2"/>
                          </a:solidFill>
                        </a:rPr>
                        <a:t>Thu 03/08</a:t>
                      </a:r>
                    </a:p>
                  </a:txBody>
                  <a:tcPr marL="0" marR="0" marT="0" marB="0">
                    <a:solidFill>
                      <a:schemeClr val="bg1"/>
                    </a:solidFill>
                  </a:tcPr>
                </a:tc>
                <a:tc>
                  <a:txBody>
                    <a:bodyPr/>
                    <a:lstStyle/>
                    <a:p>
                      <a:pPr algn="ctr"/>
                      <a:r>
                        <a:rPr lang="en-US" sz="1800" dirty="0">
                          <a:solidFill>
                            <a:schemeClr val="tx2"/>
                          </a:solidFill>
                        </a:rPr>
                        <a:t>Fri 03/09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dirty="0"/>
                        <a:t>802.11</a:t>
                      </a:r>
                      <a:r>
                        <a:rPr lang="de-DE" sz="1100" baseline="0" dirty="0"/>
                        <a:t> </a:t>
                      </a:r>
                      <a:r>
                        <a:rPr lang="de-DE" sz="1100" baseline="0" dirty="0" err="1"/>
                        <a:t>Closing</a:t>
                      </a:r>
                      <a:r>
                        <a:rPr lang="de-DE" sz="1100" baseline="0" dirty="0"/>
                        <a:t> </a:t>
                      </a:r>
                      <a:r>
                        <a:rPr lang="de-DE" sz="1100" baseline="0" dirty="0" err="1"/>
                        <a:t>Plenary</a:t>
                      </a:r>
                      <a:endParaRPr lang="en-US" sz="1100" dirty="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 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400" dirty="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802.1 TF chairs meeting</a:t>
                      </a:r>
                    </a:p>
                  </a:txBody>
                  <a:tcPr marL="36000" marR="36000" marT="36000" marB="36000">
                    <a:solidFill>
                      <a:schemeClr val="accent1">
                        <a:lumMod val="20000"/>
                        <a:lumOff val="8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4">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883920">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r>
                        <a:rPr lang="en-US" sz="1400" dirty="0"/>
                        <a:t>OmniRAN opening</a:t>
                      </a:r>
                    </a:p>
                    <a:p>
                      <a:endParaRPr lang="en-US"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rowSpan="2">
                  <a:txBody>
                    <a:bodyPr/>
                    <a:lstStyle/>
                    <a:p>
                      <a:r>
                        <a:rPr lang="en-US" sz="1400" dirty="0"/>
                        <a:t>802.1 Midweek Plenary</a:t>
                      </a:r>
                    </a:p>
                  </a:txBody>
                  <a:tcPr marL="36000" marR="36000" marT="36000" marB="36000">
                    <a:solidFill>
                      <a:schemeClr val="accent1">
                        <a:lumMod val="60000"/>
                        <a:lumOff val="40000"/>
                      </a:schemeClr>
                    </a:solidFill>
                  </a:tcPr>
                </a:tc>
                <a:tc>
                  <a:txBody>
                    <a:bodyPr/>
                    <a:lstStyle/>
                    <a:p>
                      <a:r>
                        <a:rPr lang="en-US" sz="1400" dirty="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4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Potential overflow time if needed</a:t>
                      </a:r>
                    </a:p>
                  </a:txBody>
                  <a:tcPr marL="36000" marR="36000" marT="36000" marB="36000">
                    <a:pattFill prst="dkDnDiag">
                      <a:fgClr>
                        <a:schemeClr val="accent1"/>
                      </a:fgClr>
                      <a:bgClr>
                        <a:schemeClr val="bg1"/>
                      </a:bgClr>
                    </a:patt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600" dirty="0"/>
                        <a:t>Tutorials</a:t>
                      </a:r>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600" dirty="0"/>
                        <a:t>ICA</a:t>
                      </a:r>
                      <a:r>
                        <a:rPr lang="en-US" sz="1600" baseline="0" dirty="0"/>
                        <a:t> NEND</a:t>
                      </a:r>
                      <a:endParaRPr lang="en-US" sz="16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9807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1287074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Tuesday, February 13</a:t>
            </a:r>
            <a:r>
              <a:rPr lang="en-GB" baseline="30000" dirty="0"/>
              <a:t>th</a:t>
            </a:r>
            <a:r>
              <a:rPr lang="en-GB" dirty="0"/>
              <a:t> </a:t>
            </a:r>
            <a:r>
              <a:rPr lang="en-US" dirty="0"/>
              <a:t>, 2018 at 09:30-11:00am ET</a:t>
            </a:r>
          </a:p>
          <a:p>
            <a:endParaRPr lang="en-US" dirty="0"/>
          </a:p>
          <a:p>
            <a:r>
              <a:rPr lang="en-US" dirty="0"/>
              <a:t>Join WebEx meeting</a:t>
            </a:r>
          </a:p>
          <a:p>
            <a:pPr lvl="1"/>
            <a:r>
              <a:rPr lang="en-US" u="sng" dirty="0">
                <a:hlinkClick r:id="rId3"/>
              </a:rPr>
              <a:t>https://nokiameetings.webex.com/nokiameetings/j.php?MTID=mef8ba756240e21ffec839ee90bbc0661</a:t>
            </a:r>
            <a:endParaRPr lang="en-US" dirty="0"/>
          </a:p>
          <a:p>
            <a:pPr lvl="1"/>
            <a:r>
              <a:rPr lang="en-US" dirty="0"/>
              <a:t>Meeting number: 951 008 293</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951 008 293</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fontScale="85000" lnSpcReduction="20000"/>
          </a:bodyPr>
          <a:lstStyle/>
          <a:p>
            <a:r>
              <a:rPr lang="en-US" dirty="0"/>
              <a:t>Minutes</a:t>
            </a:r>
          </a:p>
          <a:p>
            <a:r>
              <a:rPr lang="en-US" dirty="0"/>
              <a:t>Reports</a:t>
            </a:r>
          </a:p>
          <a:p>
            <a:r>
              <a:rPr lang="en-US" dirty="0"/>
              <a:t>Procedural review of P802.1CF/D1.0 WG ballot</a:t>
            </a:r>
          </a:p>
          <a:p>
            <a:r>
              <a:rPr lang="en-US" dirty="0"/>
              <a:t>Action item list of Geneva comment resolution</a:t>
            </a:r>
          </a:p>
          <a:p>
            <a:r>
              <a:rPr lang="en-US" dirty="0"/>
              <a:t>Official documentation of comment resolution</a:t>
            </a:r>
          </a:p>
          <a:p>
            <a:r>
              <a:rPr lang="en-US" dirty="0"/>
              <a:t>Searchable figures</a:t>
            </a:r>
          </a:p>
          <a:p>
            <a:r>
              <a:rPr lang="en-US" dirty="0"/>
              <a:t>Review of contributions addressing unresolved P802.1CF/D1.0 comments</a:t>
            </a:r>
          </a:p>
          <a:p>
            <a:r>
              <a:rPr lang="en-US" dirty="0"/>
              <a:t>March 2018 F2F planning</a:t>
            </a:r>
          </a:p>
          <a:p>
            <a:r>
              <a:rPr lang="en-US" dirty="0"/>
              <a:t>Next meeting</a:t>
            </a:r>
          </a:p>
          <a:p>
            <a:r>
              <a:rPr lang="en-US" dirty="0" err="1"/>
              <a:t>AoB</a:t>
            </a:r>
            <a:r>
              <a:rPr lang="en-US" dirty="0"/>
              <a:t> </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09:30AM ET</a:t>
            </a:r>
          </a:p>
          <a:p>
            <a:r>
              <a:rPr lang="en-GB" sz="2400" dirty="0"/>
              <a:t>Minutes taker:</a:t>
            </a:r>
          </a:p>
          <a:p>
            <a:pPr lvl="1"/>
            <a:r>
              <a:rPr lang="en-GB" sz="2000" dirty="0"/>
              <a:t>Hao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354112453"/>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Walter Pienciak</a:t>
                      </a:r>
                    </a:p>
                  </a:txBody>
                  <a:tcPr marL="73025" marR="73025" marT="0" marB="0" anchor="ctr"/>
                </a:tc>
                <a:tc>
                  <a:txBody>
                    <a:bodyPr/>
                    <a:lstStyle/>
                    <a:p>
                      <a:pPr algn="just">
                        <a:spcAft>
                          <a:spcPts val="300"/>
                        </a:spcAft>
                      </a:pPr>
                      <a:r>
                        <a:rPr lang="en-US" sz="1400" dirty="0">
                          <a:solidFill>
                            <a:schemeClr val="tx1"/>
                          </a:solidFill>
                          <a:effectLst/>
                          <a:latin typeface="+mn-lt"/>
                        </a:rPr>
                        <a:t>IEEE</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2207</TotalTime>
  <Words>1471</Words>
  <Application>Microsoft Office PowerPoint</Application>
  <PresentationFormat>On-screen Show (4:3)</PresentationFormat>
  <Paragraphs>202</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ＭＳ Ｐゴシック</vt:lpstr>
      <vt:lpstr>Arial</vt:lpstr>
      <vt:lpstr>Helvetica</vt:lpstr>
      <vt:lpstr>Times</vt:lpstr>
      <vt:lpstr>Times New Roman</vt:lpstr>
      <vt:lpstr>Template</vt:lpstr>
      <vt:lpstr>IEEE 802.1 OmniRAN TG February 13th,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lpstr>Mar 2018 Agenda Graphics</vt:lpstr>
      <vt:lpstr>Agenda proposal for Mar 2018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400</cp:revision>
  <cp:lastPrinted>1998-02-10T13:28:06Z</cp:lastPrinted>
  <dcterms:created xsi:type="dcterms:W3CDTF">2011-12-30T17:06:23Z</dcterms:created>
  <dcterms:modified xsi:type="dcterms:W3CDTF">2018-02-13T19:29:32Z</dcterms:modified>
</cp:coreProperties>
</file>