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2" r:id="rId14"/>
    <p:sldId id="321" r:id="rId15"/>
    <p:sldId id="311"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54" autoAdjust="0"/>
    <p:restoredTop sz="99233" autoAdjust="0"/>
  </p:normalViewPr>
  <p:slideViewPr>
    <p:cSldViewPr>
      <p:cViewPr varScale="1">
        <p:scale>
          <a:sx n="85" d="100"/>
          <a:sy n="85" d="100"/>
        </p:scale>
        <p:origin x="73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omniran-18-0012-00-00TG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omniran/dcn/18/omniran-18-0011-00-00TG-jan-2018-f2f-meeting-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ef8ba756240e21ffec839ee90bbc0661"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February 13</a:t>
            </a:r>
            <a:r>
              <a:rPr lang="en-US" baseline="30000" dirty="0"/>
              <a:t>th</a:t>
            </a:r>
            <a:r>
              <a:rPr lang="en-US" dirty="0"/>
              <a:t>, 2018 Conference Call</a:t>
            </a:r>
          </a:p>
        </p:txBody>
      </p:sp>
      <p:sp>
        <p:nvSpPr>
          <p:cNvPr id="3" name="Subtitle 2"/>
          <p:cNvSpPr>
            <a:spLocks noGrp="1"/>
          </p:cNvSpPr>
          <p:nvPr>
            <p:ph type="subTitle" idx="1"/>
          </p:nvPr>
        </p:nvSpPr>
        <p:spPr/>
        <p:txBody>
          <a:bodyPr/>
          <a:lstStyle/>
          <a:p>
            <a:r>
              <a:rPr lang="en-US" dirty="0"/>
              <a:t>2018-02-12</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876800"/>
          </a:xfrm>
        </p:spPr>
        <p:txBody>
          <a:bodyPr>
            <a:normAutofit fontScale="85000" lnSpcReduction="20000"/>
          </a:bodyPr>
          <a:lstStyle/>
          <a:p>
            <a:r>
              <a:rPr lang="en-US" dirty="0"/>
              <a:t>Minutes</a:t>
            </a:r>
          </a:p>
          <a:p>
            <a:r>
              <a:rPr lang="en-US" dirty="0"/>
              <a:t>Reports</a:t>
            </a:r>
          </a:p>
          <a:p>
            <a:r>
              <a:rPr lang="en-US" dirty="0"/>
              <a:t>Procedural review of P802.1CF/D1.0 WG ballot</a:t>
            </a:r>
          </a:p>
          <a:p>
            <a:r>
              <a:rPr lang="en-US" dirty="0"/>
              <a:t>Action item list of Geneva comment resolution</a:t>
            </a:r>
          </a:p>
          <a:p>
            <a:r>
              <a:rPr lang="en-US" dirty="0"/>
              <a:t>Official documentation of comment resolution</a:t>
            </a:r>
          </a:p>
          <a:p>
            <a:r>
              <a:rPr lang="en-US" dirty="0"/>
              <a:t>Searchable figures</a:t>
            </a:r>
          </a:p>
          <a:p>
            <a:r>
              <a:rPr lang="en-US" dirty="0"/>
              <a:t>Review of contributions addressing unresolved P802.1CF/D1.0 comments</a:t>
            </a:r>
          </a:p>
          <a:p>
            <a:r>
              <a:rPr lang="en-US" dirty="0"/>
              <a:t>March 2018 F2F planning</a:t>
            </a:r>
          </a:p>
          <a:p>
            <a:r>
              <a:rPr lang="en-US" dirty="0"/>
              <a:t>Next meeting</a:t>
            </a:r>
          </a:p>
          <a:p>
            <a:r>
              <a:rPr lang="en-US" dirty="0" err="1"/>
              <a:t>AoB</a:t>
            </a:r>
            <a:endParaRPr lang="en-US" dirty="0"/>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lnSpcReduction="10000"/>
          </a:bodyPr>
          <a:lstStyle/>
          <a:p>
            <a:r>
              <a:rPr lang="en-US" dirty="0"/>
              <a:t>Minutes</a:t>
            </a:r>
          </a:p>
          <a:p>
            <a:pPr lvl="1"/>
            <a:r>
              <a:rPr lang="en-US" dirty="0">
                <a:hlinkClick r:id="rId2"/>
              </a:rPr>
              <a:t>https://mentor.ieee.org/omniran/dcn/18/omniran-18-0011-00-00TG-jan-2018-f2f-meeting-minutes.docx</a:t>
            </a:r>
            <a:endParaRPr lang="en-US" dirty="0"/>
          </a:p>
          <a:p>
            <a:r>
              <a:rPr lang="en-US" dirty="0"/>
              <a:t>Reports</a:t>
            </a:r>
          </a:p>
          <a:p>
            <a:r>
              <a:rPr lang="en-US" dirty="0"/>
              <a:t>Procedural review of P802.1CF/D1.0 WG ballot</a:t>
            </a:r>
          </a:p>
          <a:p>
            <a:r>
              <a:rPr lang="en-US" dirty="0"/>
              <a:t>Action item list of Geneva comment resolution</a:t>
            </a:r>
          </a:p>
          <a:p>
            <a:pPr lvl="0"/>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p:txBody>
          <a:bodyPr>
            <a:normAutofit/>
          </a:bodyPr>
          <a:lstStyle/>
          <a:p>
            <a:r>
              <a:rPr lang="en-US" dirty="0"/>
              <a:t>Official documentation of comment resolution</a:t>
            </a:r>
          </a:p>
          <a:p>
            <a:r>
              <a:rPr lang="en-US" dirty="0"/>
              <a:t>Searchable figures</a:t>
            </a:r>
          </a:p>
          <a:p>
            <a:r>
              <a:rPr lang="en-US" dirty="0"/>
              <a:t>Review of contributions addressing unresolved P802.1CF/D1.0 comments</a:t>
            </a:r>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p:txBody>
          <a:bodyPr>
            <a:normAutofit fontScale="85000" lnSpcReduction="20000"/>
          </a:bodyPr>
          <a:lstStyle/>
          <a:p>
            <a:r>
              <a:rPr lang="en-US" dirty="0"/>
              <a:t>March 2018 F2F planning</a:t>
            </a:r>
          </a:p>
          <a:p>
            <a:pPr lvl="1"/>
            <a:r>
              <a:rPr lang="en-US" dirty="0"/>
              <a:t>Meeting outline and proposed agenda on the following two slides.</a:t>
            </a:r>
          </a:p>
          <a:p>
            <a:pPr lvl="1"/>
            <a:endParaRPr lang="en-US" dirty="0"/>
          </a:p>
          <a:p>
            <a:r>
              <a:rPr lang="en-US" dirty="0"/>
              <a:t>Next meeting</a:t>
            </a:r>
          </a:p>
          <a:p>
            <a:pPr lvl="1"/>
            <a:r>
              <a:rPr lang="en-US" dirty="0"/>
              <a:t>Conference call on Feb 27</a:t>
            </a:r>
            <a:r>
              <a:rPr lang="en-US" baseline="30000" dirty="0"/>
              <a:t>th</a:t>
            </a:r>
            <a:r>
              <a:rPr lang="en-US" dirty="0"/>
              <a:t>, 0930-1100AM ET</a:t>
            </a:r>
          </a:p>
          <a:p>
            <a:pPr lvl="1"/>
            <a:endParaRPr lang="en-US" dirty="0"/>
          </a:p>
          <a:p>
            <a:r>
              <a:rPr lang="en-US" dirty="0"/>
              <a:t>AOB</a:t>
            </a:r>
          </a:p>
          <a:p>
            <a:endParaRPr lang="en-US" dirty="0"/>
          </a:p>
          <a:p>
            <a:endParaRPr lang="en-US" dirty="0"/>
          </a:p>
          <a:p>
            <a:pPr marL="0" indent="0">
              <a:buNone/>
            </a:pPr>
            <a:r>
              <a:rPr lang="en-US" dirty="0"/>
              <a:t>Adjourned by chair at 10:50 AM ET</a:t>
            </a:r>
          </a:p>
        </p:txBody>
      </p:sp>
    </p:spTree>
    <p:extLst>
      <p:ext uri="{BB962C8B-B14F-4D97-AF65-F5344CB8AC3E}">
        <p14:creationId xmlns:p14="http://schemas.microsoft.com/office/powerpoint/2010/main" val="856333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Mar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2650344501"/>
              </p:ext>
            </p:extLst>
          </p:nvPr>
        </p:nvGraphicFramePr>
        <p:xfrm>
          <a:off x="381000" y="1014102"/>
          <a:ext cx="8305800" cy="545449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03/05</a:t>
                      </a:r>
                    </a:p>
                  </a:txBody>
                  <a:tcPr marL="0" marR="0" marT="0" marB="0">
                    <a:solidFill>
                      <a:schemeClr val="bg1"/>
                    </a:solidFill>
                  </a:tcPr>
                </a:tc>
                <a:tc>
                  <a:txBody>
                    <a:bodyPr/>
                    <a:lstStyle/>
                    <a:p>
                      <a:pPr algn="ctr"/>
                      <a:r>
                        <a:rPr lang="en-US" sz="1800" dirty="0">
                          <a:solidFill>
                            <a:schemeClr val="tx2"/>
                          </a:solidFill>
                        </a:rPr>
                        <a:t>Tue 03/06</a:t>
                      </a:r>
                    </a:p>
                  </a:txBody>
                  <a:tcPr marL="0" marR="0" marT="0" marB="0">
                    <a:solidFill>
                      <a:schemeClr val="bg1"/>
                    </a:solidFill>
                  </a:tcPr>
                </a:tc>
                <a:tc>
                  <a:txBody>
                    <a:bodyPr/>
                    <a:lstStyle/>
                    <a:p>
                      <a:pPr algn="ctr"/>
                      <a:r>
                        <a:rPr lang="en-US" sz="1800" dirty="0">
                          <a:solidFill>
                            <a:schemeClr val="tx2"/>
                          </a:solidFill>
                        </a:rPr>
                        <a:t>Wed 03/07</a:t>
                      </a:r>
                    </a:p>
                  </a:txBody>
                  <a:tcPr marL="0" marR="0" marT="0" marB="0">
                    <a:solidFill>
                      <a:schemeClr val="bg1"/>
                    </a:solidFill>
                  </a:tcPr>
                </a:tc>
                <a:tc>
                  <a:txBody>
                    <a:bodyPr/>
                    <a:lstStyle/>
                    <a:p>
                      <a:pPr algn="ctr"/>
                      <a:r>
                        <a:rPr lang="en-US" sz="1800" dirty="0">
                          <a:solidFill>
                            <a:schemeClr val="tx2"/>
                          </a:solidFill>
                        </a:rPr>
                        <a:t>Wed 03/08</a:t>
                      </a:r>
                    </a:p>
                  </a:txBody>
                  <a:tcPr marL="0" marR="0" marT="0" marB="0">
                    <a:solidFill>
                      <a:schemeClr val="bg1"/>
                    </a:solidFill>
                  </a:tcPr>
                </a:tc>
                <a:tc>
                  <a:txBody>
                    <a:bodyPr/>
                    <a:lstStyle/>
                    <a:p>
                      <a:pPr algn="ctr"/>
                      <a:r>
                        <a:rPr lang="en-US" sz="1800" dirty="0">
                          <a:solidFill>
                            <a:schemeClr val="tx2"/>
                          </a:solidFill>
                        </a:rPr>
                        <a:t>Fri 03/09</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solidFill>
                      <a:schemeClr val="bg1">
                        <a:lumMod val="75000"/>
                      </a:schemeClr>
                    </a:solid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100" dirty="0"/>
                        <a:t>802.11</a:t>
                      </a:r>
                      <a:r>
                        <a:rPr lang="de-DE" sz="1100" baseline="0" dirty="0"/>
                        <a:t> </a:t>
                      </a:r>
                      <a:r>
                        <a:rPr lang="de-DE" sz="1100" baseline="0" dirty="0" err="1"/>
                        <a:t>Closing</a:t>
                      </a:r>
                      <a:r>
                        <a:rPr lang="de-DE" sz="1100" baseline="0" dirty="0"/>
                        <a:t> </a:t>
                      </a:r>
                      <a:r>
                        <a:rPr lang="de-DE" sz="1100" baseline="0" dirty="0" err="1"/>
                        <a:t>Plenary</a:t>
                      </a:r>
                      <a:endParaRPr lang="en-US" sz="1100" dirty="0"/>
                    </a:p>
                  </a:txBody>
                  <a:tcPr marL="36000" marR="36000" marT="36000" marB="36000">
                    <a:solidFill>
                      <a:schemeClr val="bg1">
                        <a:lumMod val="85000"/>
                      </a:schemeClr>
                    </a:solidFill>
                  </a:tcPr>
                </a:tc>
                <a:extLst>
                  <a:ext uri="{0D108BD9-81ED-4DB2-BD59-A6C34878D82A}">
                    <a16:rowId xmlns:a16="http://schemas.microsoft.com/office/drawing/2014/main" val="10001"/>
                  </a:ext>
                </a:extLst>
              </a:tr>
              <a:tr h="0">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472962">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 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400" dirty="0"/>
                        <a:t>802.1 Closing Plenary</a:t>
                      </a:r>
                    </a:p>
                  </a:txBody>
                  <a:tcPr marL="36000" marR="36000" marT="36000" marB="36000">
                    <a:solidFill>
                      <a:schemeClr val="accent1">
                        <a:lumMod val="60000"/>
                        <a:lumOff val="40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802.1 TF chairs meeting</a:t>
                      </a:r>
                    </a:p>
                  </a:txBody>
                  <a:tcPr marL="36000" marR="36000" marT="36000" marB="36000">
                    <a:solidFill>
                      <a:schemeClr val="accent1">
                        <a:lumMod val="20000"/>
                        <a:lumOff val="8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rowSpan="4">
                  <a:txBody>
                    <a:bodyPr/>
                    <a:lstStyle/>
                    <a:p>
                      <a:r>
                        <a:rPr lang="en-US" sz="1200" dirty="0"/>
                        <a:t>802 EC Closing</a:t>
                      </a:r>
                    </a:p>
                  </a:txBody>
                  <a:tcPr marL="36000" marR="36000" marT="36000" marB="36000">
                    <a:solidFill>
                      <a:schemeClr val="bg1">
                        <a:lumMod val="75000"/>
                      </a:schemeClr>
                    </a:solidFill>
                  </a:tcPr>
                </a:tc>
                <a:extLst>
                  <a:ext uri="{0D108BD9-81ED-4DB2-BD59-A6C34878D82A}">
                    <a16:rowId xmlns:a16="http://schemas.microsoft.com/office/drawing/2014/main" val="10005"/>
                  </a:ext>
                </a:extLst>
              </a:tr>
              <a:tr h="883920">
                <a:tc>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r>
                        <a:rPr lang="en-US" sz="1400" dirty="0"/>
                        <a:t>OmniRAN opening</a:t>
                      </a:r>
                    </a:p>
                    <a:p>
                      <a:endParaRPr lang="en-US"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rowSpan="2">
                  <a:txBody>
                    <a:bodyPr/>
                    <a:lstStyle/>
                    <a:p>
                      <a:r>
                        <a:rPr lang="en-US" sz="1400" dirty="0"/>
                        <a:t>802.1 Midweek Plenary</a:t>
                      </a:r>
                    </a:p>
                  </a:txBody>
                  <a:tcPr marL="36000" marR="36000" marT="36000" marB="36000">
                    <a:solidFill>
                      <a:schemeClr val="accent1">
                        <a:lumMod val="60000"/>
                        <a:lumOff val="40000"/>
                      </a:schemeClr>
                    </a:solidFill>
                  </a:tcPr>
                </a:tc>
                <a:tc>
                  <a:txBody>
                    <a:bodyPr/>
                    <a:lstStyle/>
                    <a:p>
                      <a:r>
                        <a:rPr lang="en-US" sz="1400" dirty="0"/>
                        <a:t>OmniRAN closing</a:t>
                      </a:r>
                    </a:p>
                  </a:txBody>
                  <a:tcPr marL="36000" marR="36000" marT="36000" marB="36000">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val="10006"/>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75640">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endParaRPr lang="en-US" sz="14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Potential overflow time if needed</a:t>
                      </a:r>
                    </a:p>
                  </a:txBody>
                  <a:tcPr marL="36000" marR="36000" marT="36000" marB="36000">
                    <a:pattFill prst="dkDnDiag">
                      <a:fgClr>
                        <a:schemeClr val="accent1"/>
                      </a:fgClr>
                      <a:bgClr>
                        <a:schemeClr val="bg1"/>
                      </a:bgClr>
                    </a:patt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solidFill>
                      <a:schemeClr val="bg1"/>
                    </a:solidFill>
                  </a:tcPr>
                </a:tc>
                <a:tc>
                  <a:txBody>
                    <a:bodyPr/>
                    <a:lstStyle/>
                    <a:p>
                      <a:r>
                        <a:rPr lang="en-US" sz="1600" dirty="0"/>
                        <a:t>Tutorials</a:t>
                      </a:r>
                    </a:p>
                  </a:txBody>
                  <a:tcPr marL="36000" marR="36000" marT="36000" marB="36000">
                    <a:solidFill>
                      <a:schemeClr val="accent1">
                        <a:lumMod val="40000"/>
                        <a:lumOff val="60000"/>
                      </a:schemeClr>
                    </a:solidFill>
                  </a:tcPr>
                </a:tc>
                <a:tc>
                  <a:txBody>
                    <a:bodyPr/>
                    <a:lstStyle/>
                    <a:p>
                      <a:r>
                        <a:rPr lang="en-US" sz="1200" dirty="0"/>
                        <a:t>Joint 802.1/802.15</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r>
                        <a:rPr lang="en-US" sz="1600" dirty="0"/>
                        <a:t>ICA</a:t>
                      </a:r>
                      <a:r>
                        <a:rPr lang="en-US" sz="1600" baseline="0" dirty="0"/>
                        <a:t> NEND</a:t>
                      </a:r>
                      <a:endParaRPr lang="en-US" sz="1600" dirty="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dirty="0"/>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79807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pPr lvl="0"/>
            <a:r>
              <a:rPr lang="en-US" dirty="0"/>
              <a:t>Reports</a:t>
            </a:r>
          </a:p>
          <a:p>
            <a:r>
              <a:rPr lang="en-US" dirty="0"/>
              <a:t>IC NEND contributions review</a:t>
            </a:r>
          </a:p>
          <a:p>
            <a:pPr lvl="0"/>
            <a:r>
              <a:rPr lang="en-US" dirty="0"/>
              <a:t>Status of P802.1CF D1.0 comment resolution</a:t>
            </a:r>
          </a:p>
          <a:p>
            <a:pPr lvl="0"/>
            <a:r>
              <a:rPr lang="en-US" dirty="0"/>
              <a:t>Documentation of P802.1CF D1.0 comment resolution</a:t>
            </a:r>
          </a:p>
          <a:p>
            <a:pPr lvl="0"/>
            <a:r>
              <a:rPr lang="en-US" dirty="0"/>
              <a:t>Review of contributions addressing unresolved P802.1CF/D1.0 comments</a:t>
            </a:r>
          </a:p>
          <a:p>
            <a:r>
              <a:rPr lang="en-US" dirty="0"/>
              <a:t>Plan for 802.1CF-D1.1 draft and recirculation ballot</a:t>
            </a:r>
          </a:p>
          <a:p>
            <a:r>
              <a:rPr lang="en-US" dirty="0"/>
              <a:t>Conference calls until Jul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1287074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February 13</a:t>
            </a:r>
            <a:r>
              <a:rPr lang="en-GB" baseline="30000" dirty="0"/>
              <a:t>th</a:t>
            </a:r>
            <a:r>
              <a:rPr lang="en-GB" dirty="0"/>
              <a:t> </a:t>
            </a:r>
            <a:r>
              <a:rPr lang="en-US" dirty="0"/>
              <a:t>, 2018 at 09:30-11:00am ET</a:t>
            </a:r>
          </a:p>
          <a:p>
            <a:endParaRPr lang="en-US" dirty="0"/>
          </a:p>
          <a:p>
            <a:r>
              <a:rPr lang="en-US" dirty="0"/>
              <a:t>Join WebEx meeting</a:t>
            </a:r>
          </a:p>
          <a:p>
            <a:pPr lvl="1"/>
            <a:r>
              <a:rPr lang="en-US" u="sng" dirty="0">
                <a:hlinkClick r:id="rId3"/>
              </a:rPr>
              <a:t>https://nokiameetings.webex.com/nokiameetings/j.php?MTID=mef8ba756240e21ffec839ee90bbc0661</a:t>
            </a:r>
            <a:endParaRPr lang="en-US" dirty="0"/>
          </a:p>
          <a:p>
            <a:pPr lvl="1"/>
            <a:r>
              <a:rPr lang="en-US" dirty="0"/>
              <a:t>Meeting number: 951 008 293</a:t>
            </a:r>
          </a:p>
          <a:p>
            <a:pPr lvl="1"/>
            <a:r>
              <a:rPr lang="en-US" dirty="0"/>
              <a:t>Meeting password: OmniRAN</a:t>
            </a:r>
          </a:p>
          <a:p>
            <a:pPr lvl="1"/>
            <a:endParaRPr lang="en-US" dirty="0"/>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951 008 293</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fontScale="85000" lnSpcReduction="20000"/>
          </a:bodyPr>
          <a:lstStyle/>
          <a:p>
            <a:r>
              <a:rPr lang="en-US" dirty="0"/>
              <a:t>Minutes</a:t>
            </a:r>
          </a:p>
          <a:p>
            <a:r>
              <a:rPr lang="en-US" dirty="0"/>
              <a:t>Reports</a:t>
            </a:r>
          </a:p>
          <a:p>
            <a:r>
              <a:rPr lang="en-US" dirty="0"/>
              <a:t>Procedural review of P802.1CF/D1.0 WG ballot</a:t>
            </a:r>
          </a:p>
          <a:p>
            <a:r>
              <a:rPr lang="en-US" dirty="0"/>
              <a:t>Action item list of Geneva comment resolution</a:t>
            </a:r>
          </a:p>
          <a:p>
            <a:r>
              <a:rPr lang="en-US" dirty="0"/>
              <a:t>Official documentation of comment resolution</a:t>
            </a:r>
          </a:p>
          <a:p>
            <a:r>
              <a:rPr lang="en-US" dirty="0"/>
              <a:t>Searchable figures</a:t>
            </a:r>
          </a:p>
          <a:p>
            <a:r>
              <a:rPr lang="en-US" dirty="0"/>
              <a:t>Review of contributions addressing unresolved P802.1CF/D1.0 comments</a:t>
            </a:r>
          </a:p>
          <a:p>
            <a:r>
              <a:rPr lang="en-US" dirty="0"/>
              <a:t>March 2018 F2F planning</a:t>
            </a:r>
          </a:p>
          <a:p>
            <a:r>
              <a:rPr lang="en-US" dirty="0"/>
              <a:t>Next meeting</a:t>
            </a:r>
          </a:p>
          <a:p>
            <a:r>
              <a:rPr lang="en-US" dirty="0" err="1"/>
              <a:t>AoB</a:t>
            </a:r>
            <a:r>
              <a:rPr lang="en-US" dirty="0"/>
              <a:t> </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a:t>
            </a:r>
          </a:p>
          <a:p>
            <a:r>
              <a:rPr lang="en-GB" sz="2400" dirty="0"/>
              <a:t>Minutes taker:</a:t>
            </a:r>
          </a:p>
          <a:p>
            <a:pPr lvl="1"/>
            <a:r>
              <a:rPr lang="en-GB" sz="2000" dirty="0"/>
              <a:t>.. is taking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67281463"/>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bg1">
                              <a:lumMod val="95000"/>
                            </a:schemeClr>
                          </a:solidFill>
                          <a:latin typeface="+mn-lt"/>
                        </a:rPr>
                        <a:t>Max Riegel</a:t>
                      </a:r>
                    </a:p>
                  </a:txBody>
                  <a:tcPr anchor="ctr"/>
                </a:tc>
                <a:tc>
                  <a:txBody>
                    <a:bodyPr/>
                    <a:lstStyle/>
                    <a:p>
                      <a:r>
                        <a:rPr lang="en-US" sz="1400" dirty="0">
                          <a:solidFill>
                            <a:schemeClr val="bg1">
                              <a:lumMod val="95000"/>
                            </a:schemeClr>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bg1">
                              <a:lumMod val="95000"/>
                            </a:schemeClr>
                          </a:solidFill>
                          <a:effectLst/>
                          <a:latin typeface="+mn-lt"/>
                        </a:rPr>
                        <a:t>Hao</a:t>
                      </a:r>
                      <a:r>
                        <a:rPr lang="en-US" sz="1400" dirty="0">
                          <a:solidFill>
                            <a:schemeClr val="bg1">
                              <a:lumMod val="95000"/>
                            </a:schemeClr>
                          </a:solidFill>
                          <a:effectLst/>
                          <a:latin typeface="+mn-lt"/>
                        </a:rPr>
                        <a:t> Wang</a:t>
                      </a:r>
                    </a:p>
                  </a:txBody>
                  <a:tcPr marL="73025" marR="73025" marT="0" marB="0" anchor="ctr"/>
                </a:tc>
                <a:tc>
                  <a:txBody>
                    <a:bodyPr/>
                    <a:lstStyle/>
                    <a:p>
                      <a:pPr algn="just">
                        <a:spcAft>
                          <a:spcPts val="300"/>
                        </a:spcAft>
                      </a:pPr>
                      <a:r>
                        <a:rPr lang="en-US" sz="1400" dirty="0">
                          <a:solidFill>
                            <a:schemeClr val="bg1">
                              <a:lumMod val="95000"/>
                            </a:schemeClr>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bg1">
                              <a:lumMod val="95000"/>
                            </a:schemeClr>
                          </a:solidFill>
                          <a:effectLst/>
                          <a:latin typeface="+mn-lt"/>
                        </a:rPr>
                        <a:t>Walter Pienciak</a:t>
                      </a:r>
                    </a:p>
                  </a:txBody>
                  <a:tcPr marL="73025" marR="73025" marT="0" marB="0" anchor="ctr"/>
                </a:tc>
                <a:tc>
                  <a:txBody>
                    <a:bodyPr/>
                    <a:lstStyle/>
                    <a:p>
                      <a:pPr algn="just">
                        <a:spcAft>
                          <a:spcPts val="300"/>
                        </a:spcAft>
                      </a:pPr>
                      <a:r>
                        <a:rPr lang="en-US" sz="1400" dirty="0">
                          <a:solidFill>
                            <a:schemeClr val="bg1">
                              <a:lumMod val="95000"/>
                            </a:schemeClr>
                          </a:solidFill>
                          <a:effectLst/>
                          <a:latin typeface="+mn-lt"/>
                        </a:rPr>
                        <a:t>IEEE</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2103</TotalTime>
  <Words>1140</Words>
  <Application>Microsoft Office PowerPoint</Application>
  <PresentationFormat>On-screen Show (4:3)</PresentationFormat>
  <Paragraphs>181</Paragraphs>
  <Slides>15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ＭＳ Ｐゴシック</vt:lpstr>
      <vt:lpstr>Arial</vt:lpstr>
      <vt:lpstr>Helvetica</vt:lpstr>
      <vt:lpstr>Times</vt:lpstr>
      <vt:lpstr>Times New Roman</vt:lpstr>
      <vt:lpstr>Template</vt:lpstr>
      <vt:lpstr>IEEE 802.1 OmniRAN TG February 13th,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lpstr>Mar 2018 Agenda Graphics</vt:lpstr>
      <vt:lpstr>Agenda proposal for Mar 2018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390</cp:revision>
  <cp:lastPrinted>1998-02-10T13:28:06Z</cp:lastPrinted>
  <dcterms:created xsi:type="dcterms:W3CDTF">2011-12-30T17:06:23Z</dcterms:created>
  <dcterms:modified xsi:type="dcterms:W3CDTF">2018-02-12T16:56:05Z</dcterms:modified>
</cp:coreProperties>
</file>