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2" r:id="rId2"/>
    <p:sldId id="298" r:id="rId3"/>
    <p:sldId id="342" r:id="rId4"/>
    <p:sldId id="341" r:id="rId5"/>
    <p:sldId id="290" r:id="rId6"/>
    <p:sldId id="291" r:id="rId7"/>
    <p:sldId id="292" r:id="rId8"/>
    <p:sldId id="320" r:id="rId9"/>
    <p:sldId id="293" r:id="rId10"/>
    <p:sldId id="271" r:id="rId11"/>
    <p:sldId id="331" r:id="rId12"/>
    <p:sldId id="299" r:id="rId13"/>
    <p:sldId id="343" r:id="rId14"/>
    <p:sldId id="309" r:id="rId15"/>
    <p:sldId id="332" r:id="rId16"/>
    <p:sldId id="344" r:id="rId17"/>
    <p:sldId id="345" r:id="rId18"/>
    <p:sldId id="33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00" autoAdjust="0"/>
    <p:restoredTop sz="95928" autoAdjust="0"/>
  </p:normalViewPr>
  <p:slideViewPr>
    <p:cSldViewPr>
      <p:cViewPr varScale="1">
        <p:scale>
          <a:sx n="142" d="100"/>
          <a:sy n="142" d="100"/>
        </p:scale>
        <p:origin x="228"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9</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10</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a:effectLst/>
                <a:latin typeface="+mj-lt"/>
              </a:rPr>
              <a:t>omniran-18-0001-00-00TG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7/omniran-17-0094-00-00TG-nov-28th-confcall-notes.docx" TargetMode="External"/><Relationship Id="rId2" Type="http://schemas.openxmlformats.org/officeDocument/2006/relationships/hyperlink" Target="https://mentor.ieee.org/omniran/dcn/17/omniran-17-0091-00-00TG-nov-2017-f2f-meeting-minutes.docx" TargetMode="External"/><Relationship Id="rId1" Type="http://schemas.openxmlformats.org/officeDocument/2006/relationships/slideLayout" Target="../slideLayouts/slideLayout2.xml"/><Relationship Id="rId5" Type="http://schemas.openxmlformats.org/officeDocument/2006/relationships/hyperlink" Target="https://mentor.ieee.org/omniran/dcn/17/omniran-17-0104-00-00TG-dec-12th-confcall-minutes.docx" TargetMode="External"/><Relationship Id="rId4" Type="http://schemas.openxmlformats.org/officeDocument/2006/relationships/hyperlink" Target="https://mentor.ieee.org/omniran/dcn/17/omniran-17-0096-00-00TG-dec-5th-confcall-minutes.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January 2018 F2F Meeting</a:t>
            </a:r>
            <a:br>
              <a:rPr lang="en-US" dirty="0"/>
            </a:br>
            <a:r>
              <a:rPr lang="en-US" dirty="0"/>
              <a:t>Geneva, Switzerland</a:t>
            </a:r>
          </a:p>
        </p:txBody>
      </p:sp>
      <p:sp>
        <p:nvSpPr>
          <p:cNvPr id="3" name="Subtitle 2"/>
          <p:cNvSpPr>
            <a:spLocks noGrp="1"/>
          </p:cNvSpPr>
          <p:nvPr>
            <p:ph type="subTitle" idx="1"/>
          </p:nvPr>
        </p:nvSpPr>
        <p:spPr/>
        <p:txBody>
          <a:bodyPr/>
          <a:lstStyle/>
          <a:p>
            <a:r>
              <a:rPr lang="en-US" dirty="0"/>
              <a:t>2018-01-10</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#1</a:t>
            </a: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a:t>Call Meeting to Order</a:t>
            </a:r>
          </a:p>
          <a:p>
            <a:pPr lvl="1"/>
            <a:r>
              <a:rPr lang="en-GB" sz="2000" dirty="0"/>
              <a:t>Chair called meeting to order at …</a:t>
            </a:r>
          </a:p>
          <a:p>
            <a:r>
              <a:rPr lang="en-GB" sz="2400" dirty="0"/>
              <a:t>Minutes taker:</a:t>
            </a:r>
          </a:p>
          <a:p>
            <a:pPr lvl="1"/>
            <a:r>
              <a:rPr lang="en-GB" sz="2000" dirty="0"/>
              <a:t>… is taking notes.</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437065237"/>
              </p:ext>
            </p:extLst>
          </p:nvPr>
        </p:nvGraphicFramePr>
        <p:xfrm>
          <a:off x="914400" y="3352800"/>
          <a:ext cx="7620001" cy="30480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accent1">
                              <a:lumMod val="20000"/>
                              <a:lumOff val="80000"/>
                            </a:schemeClr>
                          </a:solidFill>
                          <a:effectLst/>
                          <a:latin typeface="+mn-lt"/>
                        </a:rPr>
                        <a:t>Nader Zein</a:t>
                      </a:r>
                    </a:p>
                  </a:txBody>
                  <a:tcPr marL="73025" marR="73025" marT="0" marB="0" anchor="ctr"/>
                </a:tc>
                <a:tc>
                  <a:txBody>
                    <a:bodyPr/>
                    <a:lstStyle/>
                    <a:p>
                      <a:pPr algn="just">
                        <a:spcAft>
                          <a:spcPts val="300"/>
                        </a:spcAft>
                      </a:pPr>
                      <a:r>
                        <a:rPr lang="en-US" sz="1400">
                          <a:solidFill>
                            <a:schemeClr val="accent1">
                              <a:lumMod val="20000"/>
                              <a:lumOff val="80000"/>
                            </a:schemeClr>
                          </a:solidFill>
                          <a:effectLst/>
                          <a:latin typeface="+mn-lt"/>
                        </a:rPr>
                        <a:t>NEC</a:t>
                      </a: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accent1">
                              <a:lumMod val="20000"/>
                              <a:lumOff val="80000"/>
                            </a:schemeClr>
                          </a:solidFill>
                          <a:effectLst/>
                          <a:latin typeface="+mn-lt"/>
                        </a:rPr>
                        <a:t>Hao</a:t>
                      </a:r>
                      <a:r>
                        <a:rPr lang="en-US" sz="1400" dirty="0">
                          <a:solidFill>
                            <a:schemeClr val="accent1">
                              <a:lumMod val="20000"/>
                              <a:lumOff val="80000"/>
                            </a:schemeClr>
                          </a:solidFill>
                          <a:effectLst/>
                          <a:latin typeface="+mn-lt"/>
                        </a:rPr>
                        <a:t> Wang</a:t>
                      </a:r>
                    </a:p>
                  </a:txBody>
                  <a:tcPr marL="73025" marR="73025" marT="0" marB="0" anchor="ctr"/>
                </a:tc>
                <a:tc>
                  <a:txBody>
                    <a:bodyPr/>
                    <a:lstStyle/>
                    <a:p>
                      <a:pPr algn="just">
                        <a:spcAft>
                          <a:spcPts val="300"/>
                        </a:spcAft>
                      </a:pPr>
                      <a:r>
                        <a:rPr lang="en-US" sz="1400">
                          <a:solidFill>
                            <a:schemeClr val="accent1">
                              <a:lumMod val="20000"/>
                              <a:lumOff val="80000"/>
                            </a:schemeClr>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err="1">
                          <a:solidFill>
                            <a:schemeClr val="accent1">
                              <a:lumMod val="20000"/>
                              <a:lumOff val="80000"/>
                            </a:schemeClr>
                          </a:solidFill>
                          <a:effectLst/>
                          <a:latin typeface="+mn-lt"/>
                        </a:rPr>
                        <a:t>Tetenya</a:t>
                      </a:r>
                      <a:r>
                        <a:rPr lang="en-US" sz="1400" baseline="0" dirty="0">
                          <a:solidFill>
                            <a:schemeClr val="accent1">
                              <a:lumMod val="20000"/>
                              <a:lumOff val="80000"/>
                            </a:schemeClr>
                          </a:solidFill>
                          <a:effectLst/>
                          <a:latin typeface="+mn-lt"/>
                        </a:rPr>
                        <a:t> </a:t>
                      </a:r>
                      <a:r>
                        <a:rPr lang="en-US" sz="1400" baseline="0" dirty="0" err="1">
                          <a:solidFill>
                            <a:schemeClr val="accent1">
                              <a:lumMod val="20000"/>
                              <a:lumOff val="80000"/>
                            </a:schemeClr>
                          </a:solidFill>
                          <a:effectLst/>
                          <a:latin typeface="+mn-lt"/>
                        </a:rPr>
                        <a:t>Ynda</a:t>
                      </a:r>
                      <a:endParaRPr lang="en-US" sz="1400" dirty="0">
                        <a:solidFill>
                          <a:schemeClr val="accent1">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accent1">
                              <a:lumMod val="20000"/>
                              <a:lumOff val="80000"/>
                            </a:schemeClr>
                          </a:solidFill>
                          <a:effectLst/>
                          <a:latin typeface="+mn-lt"/>
                        </a:rPr>
                        <a:t>Kyocera</a:t>
                      </a: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a:solidFill>
                            <a:schemeClr val="accent1">
                              <a:lumMod val="20000"/>
                              <a:lumOff val="80000"/>
                            </a:schemeClr>
                          </a:solidFill>
                          <a:effectLst/>
                          <a:latin typeface="+mn-lt"/>
                        </a:rPr>
                        <a:t>Hajime Koto</a:t>
                      </a:r>
                    </a:p>
                  </a:txBody>
                  <a:tcPr marL="73025" marR="73025" marT="0" marB="0" anchor="ctr"/>
                </a:tc>
                <a:tc>
                  <a:txBody>
                    <a:bodyPr/>
                    <a:lstStyle/>
                    <a:p>
                      <a:pPr algn="just">
                        <a:spcAft>
                          <a:spcPts val="300"/>
                        </a:spcAft>
                      </a:pPr>
                      <a:r>
                        <a:rPr lang="en-US" sz="1400" dirty="0">
                          <a:solidFill>
                            <a:schemeClr val="accent1">
                              <a:lumMod val="20000"/>
                              <a:lumOff val="80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accent1">
                              <a:lumMod val="20000"/>
                              <a:lumOff val="80000"/>
                            </a:schemeClr>
                          </a:solidFill>
                          <a:effectLst/>
                          <a:latin typeface="+mn-lt"/>
                        </a:rPr>
                        <a:t>Hiroshi</a:t>
                      </a:r>
                      <a:r>
                        <a:rPr lang="en-US" sz="1400" baseline="0" dirty="0">
                          <a:solidFill>
                            <a:schemeClr val="accent1">
                              <a:lumMod val="20000"/>
                              <a:lumOff val="80000"/>
                            </a:schemeClr>
                          </a:solidFill>
                          <a:effectLst/>
                          <a:latin typeface="+mn-lt"/>
                        </a:rPr>
                        <a:t> </a:t>
                      </a:r>
                      <a:r>
                        <a:rPr lang="en-US" sz="1400" baseline="0" dirty="0" err="1">
                          <a:solidFill>
                            <a:schemeClr val="accent1">
                              <a:lumMod val="20000"/>
                              <a:lumOff val="80000"/>
                            </a:schemeClr>
                          </a:solidFill>
                          <a:effectLst/>
                          <a:latin typeface="+mn-lt"/>
                        </a:rPr>
                        <a:t>Ohue</a:t>
                      </a:r>
                      <a:endParaRPr lang="en-US" sz="1400" dirty="0">
                        <a:solidFill>
                          <a:schemeClr val="accent1">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accent1">
                              <a:lumMod val="20000"/>
                              <a:lumOff val="80000"/>
                            </a:schemeClr>
                          </a:solidFill>
                          <a:effectLst/>
                          <a:latin typeface="+mn-lt"/>
                        </a:rPr>
                        <a:t>Panasonic</a:t>
                      </a: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a:solidFill>
                            <a:schemeClr val="accent1">
                              <a:lumMod val="20000"/>
                              <a:lumOff val="80000"/>
                            </a:schemeClr>
                          </a:solidFill>
                          <a:effectLst/>
                          <a:latin typeface="+mn-lt"/>
                        </a:rPr>
                        <a:t>Tomoki Ohsawa</a:t>
                      </a:r>
                    </a:p>
                  </a:txBody>
                  <a:tcPr marL="73025" marR="73025" marT="0" marB="0" anchor="ctr"/>
                </a:tc>
                <a:tc>
                  <a:txBody>
                    <a:bodyPr/>
                    <a:lstStyle/>
                    <a:p>
                      <a:pPr algn="just">
                        <a:spcAft>
                          <a:spcPts val="300"/>
                        </a:spcAft>
                      </a:pPr>
                      <a:r>
                        <a:rPr lang="en-US" sz="1400" dirty="0">
                          <a:solidFill>
                            <a:schemeClr val="accent1">
                              <a:lumMod val="20000"/>
                              <a:lumOff val="80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accent1">
                              <a:lumMod val="20000"/>
                              <a:lumOff val="80000"/>
                            </a:schemeClr>
                          </a:solidFill>
                          <a:effectLst/>
                          <a:latin typeface="+mn-lt"/>
                        </a:rPr>
                        <a:t>Akio Hasegawa</a:t>
                      </a:r>
                    </a:p>
                  </a:txBody>
                  <a:tcPr marL="73025" marR="73025" marT="0" marB="0" anchor="ctr"/>
                </a:tc>
                <a:tc>
                  <a:txBody>
                    <a:bodyPr/>
                    <a:lstStyle/>
                    <a:p>
                      <a:pPr algn="just">
                        <a:spcAft>
                          <a:spcPts val="300"/>
                        </a:spcAft>
                      </a:pPr>
                      <a:r>
                        <a:rPr lang="en-US" sz="1400" dirty="0">
                          <a:solidFill>
                            <a:schemeClr val="accent1">
                              <a:lumMod val="20000"/>
                              <a:lumOff val="80000"/>
                            </a:schemeClr>
                          </a:solidFill>
                          <a:effectLst/>
                          <a:latin typeface="+mn-lt"/>
                        </a:rPr>
                        <a:t>ATR</a:t>
                      </a: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a:solidFill>
                            <a:schemeClr val="accent1">
                              <a:lumMod val="20000"/>
                              <a:lumOff val="80000"/>
                            </a:schemeClr>
                          </a:solidFill>
                          <a:effectLst/>
                          <a:latin typeface="+mn-lt"/>
                        </a:rPr>
                        <a:t>Satoko Itaya</a:t>
                      </a:r>
                    </a:p>
                  </a:txBody>
                  <a:tcPr marL="73025" marR="73025" marT="0" marB="0" anchor="ctr"/>
                </a:tc>
                <a:tc>
                  <a:txBody>
                    <a:bodyPr/>
                    <a:lstStyle/>
                    <a:p>
                      <a:pPr algn="just">
                        <a:spcAft>
                          <a:spcPts val="300"/>
                        </a:spcAft>
                      </a:pPr>
                      <a:r>
                        <a:rPr lang="en-US" sz="1400">
                          <a:solidFill>
                            <a:schemeClr val="accent1">
                              <a:lumMod val="20000"/>
                              <a:lumOff val="80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accent1">
                              <a:lumMod val="20000"/>
                              <a:lumOff val="80000"/>
                            </a:schemeClr>
                          </a:solidFill>
                          <a:effectLst/>
                          <a:latin typeface="+mn-lt"/>
                        </a:rPr>
                        <a:t>Walter </a:t>
                      </a:r>
                      <a:r>
                        <a:rPr lang="en-US" sz="1400" dirty="0" err="1">
                          <a:solidFill>
                            <a:schemeClr val="accent1">
                              <a:lumMod val="20000"/>
                              <a:lumOff val="80000"/>
                            </a:schemeClr>
                          </a:solidFill>
                          <a:effectLst/>
                          <a:latin typeface="+mn-lt"/>
                        </a:rPr>
                        <a:t>Pienciak</a:t>
                      </a:r>
                      <a:endParaRPr lang="en-US" sz="1400" dirty="0">
                        <a:solidFill>
                          <a:schemeClr val="accent1">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accent1">
                              <a:lumMod val="20000"/>
                              <a:lumOff val="80000"/>
                            </a:schemeClr>
                          </a:solidFill>
                          <a:effectLst/>
                          <a:latin typeface="+mn-lt"/>
                        </a:rPr>
                        <a:t>IEEE</a:t>
                      </a:r>
                    </a:p>
                  </a:txBody>
                  <a:tcPr marL="73025" marR="73025" marT="0" marB="0" anchor="ctr"/>
                </a:tc>
                <a:extLst>
                  <a:ext uri="{0D108BD9-81ED-4DB2-BD59-A6C34878D82A}">
                    <a16:rowId xmlns:a16="http://schemas.microsoft.com/office/drawing/2014/main" val="10005"/>
                  </a:ext>
                </a:extLst>
              </a:tr>
              <a:tr h="292100">
                <a:tc>
                  <a:txBody>
                    <a:bodyPr/>
                    <a:lstStyle/>
                    <a:p>
                      <a:pPr algn="just">
                        <a:spcAft>
                          <a:spcPts val="300"/>
                        </a:spcAft>
                      </a:pPr>
                      <a:r>
                        <a:rPr lang="en-US" sz="1400">
                          <a:solidFill>
                            <a:schemeClr val="accent1">
                              <a:lumMod val="20000"/>
                              <a:lumOff val="80000"/>
                            </a:schemeClr>
                          </a:solidFill>
                          <a:effectLst/>
                          <a:latin typeface="+mn-lt"/>
                        </a:rPr>
                        <a:t>Kenichi Maruhashi</a:t>
                      </a:r>
                    </a:p>
                  </a:txBody>
                  <a:tcPr marL="73025" marR="73025" marT="0" marB="0" anchor="ctr"/>
                </a:tc>
                <a:tc>
                  <a:txBody>
                    <a:bodyPr/>
                    <a:lstStyle/>
                    <a:p>
                      <a:pPr algn="just">
                        <a:spcAft>
                          <a:spcPts val="300"/>
                        </a:spcAft>
                      </a:pPr>
                      <a:r>
                        <a:rPr lang="en-US" sz="1400">
                          <a:solidFill>
                            <a:schemeClr val="accent1">
                              <a:lumMod val="20000"/>
                              <a:lumOff val="80000"/>
                            </a:schemeClr>
                          </a:solidFill>
                          <a:effectLst/>
                          <a:latin typeface="+mn-lt"/>
                        </a:rPr>
                        <a:t>NEC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accent1">
                              <a:lumMod val="20000"/>
                              <a:lumOff val="80000"/>
                            </a:schemeClr>
                          </a:solidFill>
                          <a:latin typeface="+mn-lt"/>
                        </a:rPr>
                        <a:t>Patrick </a:t>
                      </a:r>
                      <a:r>
                        <a:rPr lang="en-US" sz="1400" dirty="0" err="1">
                          <a:solidFill>
                            <a:schemeClr val="accent1">
                              <a:lumMod val="20000"/>
                              <a:lumOff val="80000"/>
                            </a:schemeClr>
                          </a:solidFill>
                          <a:latin typeface="+mn-lt"/>
                        </a:rPr>
                        <a:t>Slaats</a:t>
                      </a:r>
                      <a:endParaRPr lang="en-US" sz="1400" dirty="0">
                        <a:solidFill>
                          <a:schemeClr val="accent1">
                            <a:lumMod val="20000"/>
                            <a:lumOff val="80000"/>
                          </a:schemeClr>
                        </a:solidFill>
                        <a:latin typeface="+mn-lt"/>
                      </a:endParaRPr>
                    </a:p>
                  </a:txBody>
                  <a:tcPr anchor="ctr"/>
                </a:tc>
                <a:tc>
                  <a:txBody>
                    <a:bodyPr/>
                    <a:lstStyle/>
                    <a:p>
                      <a:r>
                        <a:rPr lang="en-US" sz="1400" dirty="0">
                          <a:solidFill>
                            <a:schemeClr val="accent1">
                              <a:lumMod val="20000"/>
                              <a:lumOff val="80000"/>
                            </a:schemeClr>
                          </a:solidFill>
                          <a:latin typeface="+mn-lt"/>
                        </a:rPr>
                        <a:t>IEEE</a:t>
                      </a:r>
                    </a:p>
                  </a:txBody>
                  <a:tcPr anchor="ctr"/>
                </a:tc>
                <a:extLst>
                  <a:ext uri="{0D108BD9-81ED-4DB2-BD59-A6C34878D82A}">
                    <a16:rowId xmlns:a16="http://schemas.microsoft.com/office/drawing/2014/main" val="10006"/>
                  </a:ext>
                </a:extLst>
              </a:tr>
              <a:tr h="292100">
                <a:tc>
                  <a:txBody>
                    <a:bodyPr/>
                    <a:lstStyle/>
                    <a:p>
                      <a:pPr algn="just">
                        <a:spcAft>
                          <a:spcPts val="300"/>
                        </a:spcAft>
                      </a:pPr>
                      <a:r>
                        <a:rPr lang="en-US" sz="1400" dirty="0" err="1">
                          <a:solidFill>
                            <a:schemeClr val="accent1">
                              <a:lumMod val="20000"/>
                              <a:lumOff val="80000"/>
                            </a:schemeClr>
                          </a:solidFill>
                          <a:effectLst/>
                          <a:latin typeface="+mn-lt"/>
                        </a:rPr>
                        <a:t>Radhakrishna</a:t>
                      </a:r>
                      <a:r>
                        <a:rPr lang="en-US" sz="1400" baseline="0" dirty="0">
                          <a:solidFill>
                            <a:schemeClr val="accent1">
                              <a:lumMod val="20000"/>
                              <a:lumOff val="80000"/>
                            </a:schemeClr>
                          </a:solidFill>
                          <a:effectLst/>
                          <a:latin typeface="+mn-lt"/>
                        </a:rPr>
                        <a:t> </a:t>
                      </a:r>
                      <a:r>
                        <a:rPr lang="en-US" sz="1400" baseline="0" dirty="0" err="1">
                          <a:solidFill>
                            <a:schemeClr val="accent1">
                              <a:lumMod val="20000"/>
                              <a:lumOff val="80000"/>
                            </a:schemeClr>
                          </a:solidFill>
                          <a:effectLst/>
                          <a:latin typeface="+mn-lt"/>
                        </a:rPr>
                        <a:t>Canchi</a:t>
                      </a:r>
                      <a:endParaRPr lang="en-US" sz="1400" dirty="0">
                        <a:solidFill>
                          <a:schemeClr val="accent1">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accent1">
                              <a:lumMod val="20000"/>
                              <a:lumOff val="80000"/>
                            </a:schemeClr>
                          </a:solidFill>
                          <a:effectLst/>
                          <a:latin typeface="+mn-lt"/>
                        </a:rPr>
                        <a:t>Kyocera</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accent1">
                              <a:lumMod val="20000"/>
                              <a:lumOff val="80000"/>
                            </a:schemeClr>
                          </a:solidFill>
                          <a:latin typeface="+mn-lt"/>
                        </a:rPr>
                        <a:t>Harry </a:t>
                      </a:r>
                      <a:r>
                        <a:rPr lang="en-US" sz="1400" dirty="0" err="1">
                          <a:solidFill>
                            <a:schemeClr val="accent1">
                              <a:lumMod val="20000"/>
                              <a:lumOff val="80000"/>
                            </a:schemeClr>
                          </a:solidFill>
                          <a:latin typeface="+mn-lt"/>
                        </a:rPr>
                        <a:t>Bims</a:t>
                      </a:r>
                      <a:endParaRPr lang="en-US" sz="1400" dirty="0">
                        <a:solidFill>
                          <a:schemeClr val="accent1">
                            <a:lumMod val="20000"/>
                            <a:lumOff val="80000"/>
                          </a:schemeClr>
                        </a:solidFill>
                        <a:latin typeface="+mn-lt"/>
                      </a:endParaRPr>
                    </a:p>
                  </a:txBody>
                  <a:tcPr anchor="ctr"/>
                </a:tc>
                <a:tc>
                  <a:txBody>
                    <a:bodyPr/>
                    <a:lstStyle/>
                    <a:p>
                      <a:r>
                        <a:rPr lang="en-US" sz="1400" dirty="0" err="1">
                          <a:solidFill>
                            <a:schemeClr val="accent1">
                              <a:lumMod val="20000"/>
                              <a:lumOff val="80000"/>
                            </a:schemeClr>
                          </a:solidFill>
                          <a:latin typeface="+mn-lt"/>
                        </a:rPr>
                        <a:t>Bims</a:t>
                      </a:r>
                      <a:r>
                        <a:rPr lang="en-US" sz="1400" dirty="0">
                          <a:solidFill>
                            <a:schemeClr val="accent1">
                              <a:lumMod val="20000"/>
                              <a:lumOff val="80000"/>
                            </a:schemeClr>
                          </a:solidFill>
                          <a:latin typeface="+mn-lt"/>
                        </a:rPr>
                        <a:t> Labs</a:t>
                      </a:r>
                    </a:p>
                  </a:txBody>
                  <a:tcPr anchor="ctr"/>
                </a:tc>
                <a:extLst>
                  <a:ext uri="{0D108BD9-81ED-4DB2-BD59-A6C34878D82A}">
                    <a16:rowId xmlns:a16="http://schemas.microsoft.com/office/drawing/2014/main" val="10007"/>
                  </a:ext>
                </a:extLst>
              </a:tr>
              <a:tr h="292100">
                <a:tc>
                  <a:txBody>
                    <a:bodyPr/>
                    <a:lstStyle/>
                    <a:p>
                      <a:pPr algn="just">
                        <a:spcAft>
                          <a:spcPts val="300"/>
                        </a:spcAft>
                      </a:pPr>
                      <a:r>
                        <a:rPr lang="en-US" sz="1400" dirty="0">
                          <a:solidFill>
                            <a:schemeClr val="accent1">
                              <a:lumMod val="20000"/>
                              <a:lumOff val="80000"/>
                            </a:schemeClr>
                          </a:solidFill>
                          <a:effectLst/>
                          <a:latin typeface="+mn-lt"/>
                        </a:rPr>
                        <a:t>Antonio de la Oliva</a:t>
                      </a:r>
                    </a:p>
                  </a:txBody>
                  <a:tcPr marL="73025" marR="73025" marT="0" marB="0" anchor="ctr"/>
                </a:tc>
                <a:tc>
                  <a:txBody>
                    <a:bodyPr/>
                    <a:lstStyle/>
                    <a:p>
                      <a:pPr algn="just">
                        <a:spcAft>
                          <a:spcPts val="300"/>
                        </a:spcAft>
                      </a:pPr>
                      <a:r>
                        <a:rPr lang="en-US" sz="1400" dirty="0">
                          <a:solidFill>
                            <a:schemeClr val="accent1">
                              <a:lumMod val="20000"/>
                              <a:lumOff val="80000"/>
                            </a:schemeClr>
                          </a:solidFill>
                          <a:effectLst/>
                          <a:latin typeface="+mn-lt"/>
                        </a:rPr>
                        <a:t>UC3M</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accent1">
                              <a:lumMod val="20000"/>
                              <a:lumOff val="80000"/>
                            </a:schemeClr>
                          </a:solidFill>
                          <a:latin typeface="+mn-lt"/>
                        </a:rPr>
                        <a:t>Paul </a:t>
                      </a:r>
                      <a:r>
                        <a:rPr lang="en-US" sz="1400" dirty="0" err="1">
                          <a:solidFill>
                            <a:schemeClr val="accent1">
                              <a:lumMod val="20000"/>
                              <a:lumOff val="80000"/>
                            </a:schemeClr>
                          </a:solidFill>
                          <a:latin typeface="+mn-lt"/>
                        </a:rPr>
                        <a:t>Nikolich</a:t>
                      </a:r>
                      <a:endParaRPr lang="en-US" sz="1400" dirty="0">
                        <a:solidFill>
                          <a:schemeClr val="accent1">
                            <a:lumMod val="20000"/>
                            <a:lumOff val="80000"/>
                          </a:schemeClr>
                        </a:solidFill>
                        <a:latin typeface="+mn-lt"/>
                      </a:endParaRPr>
                    </a:p>
                  </a:txBody>
                  <a:tcPr anchor="ctr"/>
                </a:tc>
                <a:tc>
                  <a:txBody>
                    <a:bodyPr/>
                    <a:lstStyle/>
                    <a:p>
                      <a:r>
                        <a:rPr lang="en-US" sz="1400" dirty="0">
                          <a:solidFill>
                            <a:schemeClr val="accent1">
                              <a:lumMod val="20000"/>
                              <a:lumOff val="80000"/>
                            </a:schemeClr>
                          </a:solidFill>
                          <a:latin typeface="+mn-lt"/>
                        </a:rPr>
                        <a:t>IEEE 802</a:t>
                      </a:r>
                    </a:p>
                  </a:txBody>
                  <a:tcPr anchor="ctr"/>
                </a:tc>
                <a:extLst>
                  <a:ext uri="{0D108BD9-81ED-4DB2-BD59-A6C34878D82A}">
                    <a16:rowId xmlns:a16="http://schemas.microsoft.com/office/drawing/2014/main" val="10008"/>
                  </a:ext>
                </a:extLst>
              </a:tr>
              <a:tr h="292100">
                <a:tc>
                  <a:txBody>
                    <a:bodyPr/>
                    <a:lstStyle/>
                    <a:p>
                      <a:pPr algn="just">
                        <a:spcAft>
                          <a:spcPts val="300"/>
                        </a:spcAft>
                      </a:pPr>
                      <a:r>
                        <a:rPr lang="en-US" sz="1400" dirty="0" err="1">
                          <a:solidFill>
                            <a:schemeClr val="accent1">
                              <a:lumMod val="20000"/>
                              <a:lumOff val="80000"/>
                            </a:schemeClr>
                          </a:solidFill>
                          <a:effectLst/>
                          <a:latin typeface="+mn-lt"/>
                        </a:rPr>
                        <a:t>Yonggang</a:t>
                      </a:r>
                      <a:r>
                        <a:rPr lang="en-US" sz="1400" dirty="0">
                          <a:solidFill>
                            <a:schemeClr val="accent1">
                              <a:lumMod val="20000"/>
                              <a:lumOff val="80000"/>
                            </a:schemeClr>
                          </a:solidFill>
                          <a:effectLst/>
                          <a:latin typeface="+mn-lt"/>
                        </a:rPr>
                        <a:t> Fang</a:t>
                      </a:r>
                    </a:p>
                  </a:txBody>
                  <a:tcPr marL="73025" marR="73025" marT="0" marB="0" anchor="ctr"/>
                </a:tc>
                <a:tc>
                  <a:txBody>
                    <a:bodyPr/>
                    <a:lstStyle/>
                    <a:p>
                      <a:pPr algn="just">
                        <a:spcAft>
                          <a:spcPts val="300"/>
                        </a:spcAft>
                      </a:pPr>
                      <a:r>
                        <a:rPr lang="en-US" sz="1400" dirty="0">
                          <a:solidFill>
                            <a:schemeClr val="accent1">
                              <a:lumMod val="20000"/>
                              <a:lumOff val="80000"/>
                            </a:schemeClr>
                          </a:solidFill>
                          <a:effectLst/>
                          <a:latin typeface="+mn-lt"/>
                        </a:rPr>
                        <a:t>ZTE TX</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a:p>
            <a:pPr marL="457200" lvl="1" indent="0">
              <a:buNone/>
            </a:pPr>
            <a:endParaRPr lang="en-US" altLang="en-US" dirty="0"/>
          </a:p>
          <a:p>
            <a:r>
              <a:rPr lang="en-US" altLang="en-US" dirty="0"/>
              <a:t>  ..</a:t>
            </a:r>
          </a:p>
        </p:txBody>
      </p:sp>
    </p:spTree>
    <p:extLst>
      <p:ext uri="{BB962C8B-B14F-4D97-AF65-F5344CB8AC3E}">
        <p14:creationId xmlns:p14="http://schemas.microsoft.com/office/powerpoint/2010/main" val="1702481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Jan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Result of P802.1CF WG ballot</a:t>
            </a:r>
          </a:p>
          <a:p>
            <a:r>
              <a:rPr lang="en-US" dirty="0"/>
              <a:t>Comment resolution on P802.1CF-D1.0</a:t>
            </a:r>
          </a:p>
          <a:p>
            <a:r>
              <a:rPr lang="en-US" dirty="0"/>
              <a:t>New content for P802.1CF</a:t>
            </a:r>
          </a:p>
          <a:p>
            <a:r>
              <a:rPr lang="en-US" dirty="0"/>
              <a:t>Plan for 802.1CF-D2.0 draft</a:t>
            </a:r>
          </a:p>
          <a:p>
            <a:r>
              <a:rPr lang="en-US" dirty="0"/>
              <a:t>IC NEND contributions review</a:t>
            </a:r>
          </a:p>
          <a:p>
            <a:r>
              <a:rPr lang="en-US" dirty="0"/>
              <a:t>Conference calls until Mar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2823265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364163"/>
          </a:xfrm>
        </p:spPr>
        <p:txBody>
          <a:bodyPr>
            <a:normAutofit fontScale="77500" lnSpcReduction="20000"/>
          </a:bodyPr>
          <a:lstStyle/>
          <a:p>
            <a:r>
              <a:rPr lang="en-US" dirty="0"/>
              <a:t>Mon</a:t>
            </a:r>
          </a:p>
          <a:p>
            <a:r>
              <a:rPr lang="en-US" dirty="0"/>
              <a:t>Tue</a:t>
            </a:r>
          </a:p>
          <a:p>
            <a:r>
              <a:rPr lang="en-US" dirty="0"/>
              <a:t>Wed</a:t>
            </a:r>
          </a:p>
          <a:p>
            <a:r>
              <a:rPr lang="en-US" dirty="0"/>
              <a:t>Thu</a:t>
            </a:r>
          </a:p>
          <a:p>
            <a:pPr lvl="1"/>
            <a:r>
              <a:rPr lang="en-US" dirty="0"/>
              <a:t>Review of minutes</a:t>
            </a:r>
          </a:p>
          <a:p>
            <a:pPr lvl="1"/>
            <a:r>
              <a:rPr lang="en-US" dirty="0"/>
              <a:t>Reports</a:t>
            </a:r>
          </a:p>
          <a:p>
            <a:pPr lvl="1"/>
            <a:r>
              <a:rPr lang="en-US" dirty="0"/>
              <a:t>Result of P802.1CF WG ballot</a:t>
            </a:r>
          </a:p>
          <a:p>
            <a:pPr lvl="1"/>
            <a:r>
              <a:rPr lang="en-US" dirty="0"/>
              <a:t>Comment resolution on P802.1CF-D1.0</a:t>
            </a:r>
          </a:p>
          <a:p>
            <a:pPr lvl="1"/>
            <a:r>
              <a:rPr lang="en-US" dirty="0"/>
              <a:t>New content for P802.1CF</a:t>
            </a:r>
          </a:p>
          <a:p>
            <a:pPr lvl="1"/>
            <a:r>
              <a:rPr lang="en-US" dirty="0"/>
              <a:t>Plan for 802.1CF-D2.0 draft</a:t>
            </a:r>
          </a:p>
          <a:p>
            <a:pPr lvl="1"/>
            <a:r>
              <a:rPr lang="en-US" dirty="0"/>
              <a:t>IC NEND contributions review</a:t>
            </a:r>
          </a:p>
          <a:p>
            <a:pPr lvl="1"/>
            <a:r>
              <a:rPr lang="en-US" dirty="0"/>
              <a:t>Conference calls until Mar 2018 F2F</a:t>
            </a:r>
          </a:p>
          <a:p>
            <a:pPr lvl="1"/>
            <a:r>
              <a:rPr lang="en-US" dirty="0"/>
              <a:t>Status report to IEEE 802 WGs</a:t>
            </a:r>
          </a:p>
          <a:p>
            <a:pPr lvl="1"/>
            <a:r>
              <a:rPr lang="en-US" dirty="0"/>
              <a:t>Next meeting</a:t>
            </a:r>
          </a:p>
          <a:p>
            <a:pPr lvl="1"/>
            <a:r>
              <a:rPr lang="en-US" dirty="0"/>
              <a:t>AOB</a:t>
            </a:r>
          </a:p>
          <a:p>
            <a:pPr lvl="1"/>
            <a:endParaRPr lang="en-US" dirty="0"/>
          </a:p>
          <a:p>
            <a:pPr lvl="1"/>
            <a:endParaRPr lang="en-US" dirty="0"/>
          </a:p>
        </p:txBody>
      </p:sp>
    </p:spTree>
    <p:extLst>
      <p:ext uri="{BB962C8B-B14F-4D97-AF65-F5344CB8AC3E}">
        <p14:creationId xmlns:p14="http://schemas.microsoft.com/office/powerpoint/2010/main" val="1919686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77500" lnSpcReduction="20000"/>
          </a:bodyPr>
          <a:lstStyle/>
          <a:p>
            <a:r>
              <a:rPr lang="en-US" dirty="0"/>
              <a:t>Agenda approval</a:t>
            </a:r>
          </a:p>
          <a:p>
            <a:pPr lvl="1"/>
            <a:r>
              <a:rPr lang="en-US" dirty="0"/>
              <a:t>.</a:t>
            </a:r>
          </a:p>
          <a:p>
            <a:r>
              <a:rPr lang="en-US" dirty="0"/>
              <a:t>Review of minutes</a:t>
            </a:r>
          </a:p>
          <a:p>
            <a:pPr lvl="1"/>
            <a:r>
              <a:rPr lang="en-US" dirty="0">
                <a:hlinkClick r:id="rId2"/>
              </a:rPr>
              <a:t>https://mentor.ieee.org/omniran/dcn/17/omniran-17-0091-00-00TG-nov-2017-f2f-meeting-minutes.docx</a:t>
            </a:r>
            <a:endParaRPr lang="en-US" dirty="0"/>
          </a:p>
          <a:p>
            <a:pPr lvl="1"/>
            <a:r>
              <a:rPr lang="en-US" dirty="0">
                <a:hlinkClick r:id="rId3"/>
              </a:rPr>
              <a:t>https://mentor.ieee.org/omniran/dcn/17/omniran-17-0094-00-00TG-nov-28th-confcall-notes.docx</a:t>
            </a:r>
            <a:endParaRPr lang="en-US" dirty="0"/>
          </a:p>
          <a:p>
            <a:pPr lvl="1"/>
            <a:r>
              <a:rPr lang="en-US" dirty="0">
                <a:hlinkClick r:id="rId4"/>
              </a:rPr>
              <a:t>https://mentor.ieee.org/omniran/dcn/17/omniran-17-0096-00-00TG-dec-5th-confcall-minutes.docx</a:t>
            </a:r>
            <a:endParaRPr lang="en-US" dirty="0"/>
          </a:p>
          <a:p>
            <a:pPr lvl="1"/>
            <a:r>
              <a:rPr lang="en-US" dirty="0">
                <a:hlinkClick r:id="rId5"/>
              </a:rPr>
              <a:t>https://mentor.ieee.org/omniran/dcn/17/omniran-17-0104-00-00TG-dec-12th-confcall-minutes.docx</a:t>
            </a:r>
            <a:endParaRPr lang="en-US" dirty="0"/>
          </a:p>
          <a:p>
            <a:r>
              <a:rPr lang="en-US" dirty="0"/>
              <a:t>Reports</a:t>
            </a:r>
          </a:p>
          <a:p>
            <a:pPr lvl="1"/>
            <a:r>
              <a:rPr lang="en-US" dirty="0"/>
              <a:t>.</a:t>
            </a:r>
          </a:p>
        </p:txBody>
      </p:sp>
    </p:spTree>
    <p:extLst>
      <p:ext uri="{BB962C8B-B14F-4D97-AF65-F5344CB8AC3E}">
        <p14:creationId xmlns:p14="http://schemas.microsoft.com/office/powerpoint/2010/main" val="5582725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p:txBody>
          <a:bodyPr/>
          <a:lstStyle/>
          <a:p>
            <a:r>
              <a:rPr lang="en-US" dirty="0"/>
              <a:t>Business #3</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idx="1"/>
          </p:nvPr>
        </p:nvSpPr>
        <p:spPr/>
        <p:txBody>
          <a:bodyPr/>
          <a:lstStyle/>
          <a:p>
            <a:r>
              <a:rPr lang="en-US" dirty="0"/>
              <a:t>Result of P802.1CF WG ballot</a:t>
            </a:r>
          </a:p>
          <a:p>
            <a:pPr lvl="1"/>
            <a:r>
              <a:rPr lang="en-US" dirty="0"/>
              <a:t>.</a:t>
            </a:r>
          </a:p>
          <a:p>
            <a:r>
              <a:rPr lang="en-US" dirty="0"/>
              <a:t>Comment resolution on P802.1CF-D1.0</a:t>
            </a:r>
          </a:p>
          <a:p>
            <a:pPr lvl="1"/>
            <a:r>
              <a:rPr lang="en-US" dirty="0"/>
              <a:t>.</a:t>
            </a:r>
          </a:p>
          <a:p>
            <a:endParaRPr lang="en-US" dirty="0"/>
          </a:p>
        </p:txBody>
      </p:sp>
    </p:spTree>
    <p:extLst>
      <p:ext uri="{BB962C8B-B14F-4D97-AF65-F5344CB8AC3E}">
        <p14:creationId xmlns:p14="http://schemas.microsoft.com/office/powerpoint/2010/main" val="3177490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92EE-591F-4649-99C1-0852C294431D}"/>
              </a:ext>
            </a:extLst>
          </p:cNvPr>
          <p:cNvSpPr>
            <a:spLocks noGrp="1"/>
          </p:cNvSpPr>
          <p:nvPr>
            <p:ph type="title"/>
          </p:nvPr>
        </p:nvSpPr>
        <p:spPr/>
        <p:txBody>
          <a:bodyPr/>
          <a:lstStyle/>
          <a:p>
            <a:r>
              <a:rPr lang="en-US" dirty="0"/>
              <a:t>Business #4</a:t>
            </a:r>
          </a:p>
        </p:txBody>
      </p:sp>
      <p:sp>
        <p:nvSpPr>
          <p:cNvPr id="3" name="Content Placeholder 2">
            <a:extLst>
              <a:ext uri="{FF2B5EF4-FFF2-40B4-BE49-F238E27FC236}">
                <a16:creationId xmlns:a16="http://schemas.microsoft.com/office/drawing/2014/main" id="{CBF755BC-0C11-49D2-A333-A1423F1AF3F0}"/>
              </a:ext>
            </a:extLst>
          </p:cNvPr>
          <p:cNvSpPr>
            <a:spLocks noGrp="1"/>
          </p:cNvSpPr>
          <p:nvPr>
            <p:ph idx="1"/>
          </p:nvPr>
        </p:nvSpPr>
        <p:spPr/>
        <p:txBody>
          <a:bodyPr/>
          <a:lstStyle/>
          <a:p>
            <a:r>
              <a:rPr lang="en-US" dirty="0"/>
              <a:t>New content for P802.1CF</a:t>
            </a:r>
          </a:p>
          <a:p>
            <a:pPr lvl="1"/>
            <a:r>
              <a:rPr lang="en-US" dirty="0"/>
              <a:t>.</a:t>
            </a:r>
          </a:p>
          <a:p>
            <a:r>
              <a:rPr lang="en-US" dirty="0"/>
              <a:t>Plan for 802.1CF-D2.0 draft</a:t>
            </a:r>
          </a:p>
          <a:p>
            <a:pPr lvl="1"/>
            <a:r>
              <a:rPr lang="en-US" dirty="0"/>
              <a:t>.</a:t>
            </a:r>
          </a:p>
          <a:p>
            <a:r>
              <a:rPr lang="en-US" dirty="0"/>
              <a:t>IC NEND contributions review</a:t>
            </a:r>
          </a:p>
          <a:p>
            <a:pPr lvl="1"/>
            <a:r>
              <a:rPr lang="en-US" dirty="0"/>
              <a:t>.</a:t>
            </a:r>
          </a:p>
          <a:p>
            <a:endParaRPr lang="en-US" dirty="0"/>
          </a:p>
        </p:txBody>
      </p:sp>
    </p:spTree>
    <p:extLst>
      <p:ext uri="{BB962C8B-B14F-4D97-AF65-F5344CB8AC3E}">
        <p14:creationId xmlns:p14="http://schemas.microsoft.com/office/powerpoint/2010/main" val="20139358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#5</a:t>
            </a:r>
          </a:p>
        </p:txBody>
      </p:sp>
      <p:sp>
        <p:nvSpPr>
          <p:cNvPr id="3" name="Content Placeholder 2"/>
          <p:cNvSpPr>
            <a:spLocks noGrp="1"/>
          </p:cNvSpPr>
          <p:nvPr>
            <p:ph idx="1"/>
          </p:nvPr>
        </p:nvSpPr>
        <p:spPr/>
        <p:txBody>
          <a:bodyPr>
            <a:normAutofit fontScale="92500" lnSpcReduction="20000"/>
          </a:bodyPr>
          <a:lstStyle/>
          <a:p>
            <a:r>
              <a:rPr lang="en-US" dirty="0"/>
              <a:t>Conference calls until Mar 2018 F2F</a:t>
            </a:r>
          </a:p>
          <a:p>
            <a:pPr lvl="1"/>
            <a:r>
              <a:rPr lang="en-US" dirty="0"/>
              <a:t>.</a:t>
            </a:r>
          </a:p>
          <a:p>
            <a:r>
              <a:rPr lang="en-US" dirty="0"/>
              <a:t>Status report to IEEE 802 WGs</a:t>
            </a:r>
          </a:p>
          <a:p>
            <a:pPr lvl="1"/>
            <a:r>
              <a:rPr lang="en-US" dirty="0"/>
              <a:t>.</a:t>
            </a:r>
          </a:p>
          <a:p>
            <a:r>
              <a:rPr lang="en-US" dirty="0"/>
              <a:t>AOB</a:t>
            </a:r>
          </a:p>
          <a:p>
            <a:pPr lvl="1"/>
            <a:r>
              <a:rPr lang="en-US" dirty="0"/>
              <a:t>.</a:t>
            </a:r>
          </a:p>
          <a:p>
            <a:r>
              <a:rPr lang="en-US" dirty="0"/>
              <a:t>Next meeting</a:t>
            </a:r>
          </a:p>
          <a:p>
            <a:pPr lvl="1"/>
            <a:r>
              <a:rPr lang="en-US" dirty="0"/>
              <a:t>.</a:t>
            </a:r>
          </a:p>
          <a:p>
            <a:pPr lvl="1"/>
            <a:endParaRPr lang="en-US" dirty="0"/>
          </a:p>
          <a:p>
            <a:pPr marL="0" indent="0">
              <a:buNone/>
            </a:pPr>
            <a:r>
              <a:rPr lang="en-US" dirty="0"/>
              <a:t>Meeting adjourned by chair at …</a:t>
            </a:r>
          </a:p>
          <a:p>
            <a:endParaRPr lang="en-US" dirty="0"/>
          </a:p>
        </p:txBody>
      </p:sp>
    </p:spTree>
    <p:extLst>
      <p:ext uri="{BB962C8B-B14F-4D97-AF65-F5344CB8AC3E}">
        <p14:creationId xmlns:p14="http://schemas.microsoft.com/office/powerpoint/2010/main" val="1569418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January 2018 F2F Meeting</a:t>
            </a:r>
          </a:p>
        </p:txBody>
      </p:sp>
      <p:sp>
        <p:nvSpPr>
          <p:cNvPr id="3" name="Content Placeholder 2"/>
          <p:cNvSpPr>
            <a:spLocks noGrp="1"/>
          </p:cNvSpPr>
          <p:nvPr>
            <p:ph idx="1"/>
          </p:nvPr>
        </p:nvSpPr>
        <p:spPr>
          <a:xfrm>
            <a:off x="457200" y="1417638"/>
            <a:ext cx="8229600" cy="4983162"/>
          </a:xfrm>
        </p:spPr>
        <p:txBody>
          <a:bodyPr>
            <a:normAutofit fontScale="85000" lnSpcReduction="20000"/>
          </a:bodyPr>
          <a:lstStyle/>
          <a:p>
            <a:r>
              <a:rPr lang="en-US" dirty="0"/>
              <a:t>Venue:</a:t>
            </a:r>
          </a:p>
          <a:p>
            <a:pPr lvl="1"/>
            <a:r>
              <a:rPr lang="en-US" dirty="0"/>
              <a:t>ITU Headquarters</a:t>
            </a:r>
          </a:p>
          <a:p>
            <a:pPr marL="857250" lvl="2" indent="0">
              <a:buNone/>
            </a:pPr>
            <a:r>
              <a:rPr lang="en-US" dirty="0"/>
              <a:t>Rue de </a:t>
            </a:r>
            <a:r>
              <a:rPr lang="en-US" dirty="0" err="1"/>
              <a:t>Varembé</a:t>
            </a:r>
            <a:r>
              <a:rPr lang="en-US" dirty="0"/>
              <a:t>, 2, </a:t>
            </a:r>
            <a:br>
              <a:rPr lang="en-US" dirty="0"/>
            </a:br>
            <a:r>
              <a:rPr lang="en-US" dirty="0"/>
              <a:t>Geneva, Switzerland</a:t>
            </a:r>
          </a:p>
          <a:p>
            <a:pPr lvl="1"/>
            <a:endParaRPr lang="en-US" dirty="0"/>
          </a:p>
          <a:p>
            <a:r>
              <a:rPr lang="en-US" dirty="0"/>
              <a:t>OmniRAN TG sessions:</a:t>
            </a:r>
          </a:p>
          <a:p>
            <a:pPr lvl="1"/>
            <a:r>
              <a:rPr lang="en-US" dirty="0"/>
              <a:t>Mon, 	Jan 22</a:t>
            </a:r>
            <a:r>
              <a:rPr lang="en-US" baseline="30000" dirty="0"/>
              <a:t>nd</a:t>
            </a:r>
            <a:r>
              <a:rPr lang="en-US" dirty="0"/>
              <a:t>,	09:00-17:30</a:t>
            </a:r>
          </a:p>
          <a:p>
            <a:pPr lvl="2"/>
            <a:r>
              <a:rPr lang="en-US" dirty="0"/>
              <a:t>Meeting room: Tower T101</a:t>
            </a:r>
          </a:p>
          <a:p>
            <a:pPr lvl="1"/>
            <a:r>
              <a:rPr lang="en-US" dirty="0"/>
              <a:t>Tue, 	Jan 23</a:t>
            </a:r>
            <a:r>
              <a:rPr lang="en-US" baseline="30000" dirty="0"/>
              <a:t>rd</a:t>
            </a:r>
            <a:r>
              <a:rPr lang="en-US" dirty="0"/>
              <a:t>, 	09:00-17:30</a:t>
            </a:r>
          </a:p>
          <a:p>
            <a:pPr lvl="2"/>
            <a:r>
              <a:rPr lang="en-US" dirty="0"/>
              <a:t>Meeting room: Tower T101</a:t>
            </a:r>
          </a:p>
          <a:p>
            <a:pPr lvl="1"/>
            <a:r>
              <a:rPr lang="en-US" dirty="0"/>
              <a:t>Wed,	Jan 24</a:t>
            </a:r>
            <a:r>
              <a:rPr lang="en-US" baseline="30000" dirty="0"/>
              <a:t>th</a:t>
            </a:r>
            <a:r>
              <a:rPr lang="en-US" dirty="0"/>
              <a:t>,	09:00-17:30</a:t>
            </a:r>
          </a:p>
          <a:p>
            <a:pPr lvl="2"/>
            <a:r>
              <a:rPr lang="en-US" dirty="0"/>
              <a:t>Meeting room: Tower T101</a:t>
            </a:r>
          </a:p>
          <a:p>
            <a:pPr lvl="1"/>
            <a:r>
              <a:rPr lang="en-US" dirty="0"/>
              <a:t>Thu, 	Jan 25</a:t>
            </a:r>
            <a:r>
              <a:rPr lang="en-US" baseline="30000" dirty="0"/>
              <a:t>th</a:t>
            </a:r>
            <a:r>
              <a:rPr lang="en-US" dirty="0"/>
              <a:t> ,	09:00-12:30, tentative</a:t>
            </a:r>
          </a:p>
          <a:p>
            <a:pPr lvl="2"/>
            <a:r>
              <a:rPr lang="en-US" dirty="0"/>
              <a:t>Meeting room: Tower T101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Jan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Result of P802.1CF WG ballot</a:t>
            </a:r>
          </a:p>
          <a:p>
            <a:r>
              <a:rPr lang="en-US" dirty="0"/>
              <a:t>Comment resolution on P802.1CF-D1.0</a:t>
            </a:r>
          </a:p>
          <a:p>
            <a:r>
              <a:rPr lang="en-US" dirty="0"/>
              <a:t>New content for P802.1CF</a:t>
            </a:r>
          </a:p>
          <a:p>
            <a:r>
              <a:rPr lang="en-US" dirty="0"/>
              <a:t>Plan for 802.1CF-D2.0 draft</a:t>
            </a:r>
          </a:p>
          <a:p>
            <a:r>
              <a:rPr lang="en-US" dirty="0"/>
              <a:t>IC NEND contributions review</a:t>
            </a:r>
          </a:p>
          <a:p>
            <a:r>
              <a:rPr lang="en-US" dirty="0"/>
              <a:t>Conference calls until Mar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3907414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January 2018 Agenda Graphics</a:t>
            </a:r>
          </a:p>
        </p:txBody>
      </p:sp>
      <p:graphicFrame>
        <p:nvGraphicFramePr>
          <p:cNvPr id="3" name="Table 2"/>
          <p:cNvGraphicFramePr>
            <a:graphicFrameLocks noGrp="1"/>
          </p:cNvGraphicFramePr>
          <p:nvPr>
            <p:extLst/>
          </p:nvPr>
        </p:nvGraphicFramePr>
        <p:xfrm>
          <a:off x="457200" y="988828"/>
          <a:ext cx="8305800" cy="5395431"/>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90874">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1/22</a:t>
                      </a:r>
                    </a:p>
                  </a:txBody>
                  <a:tcPr marL="0" marR="0" marT="0" marB="0">
                    <a:solidFill>
                      <a:schemeClr val="bg1"/>
                    </a:solidFill>
                  </a:tcPr>
                </a:tc>
                <a:tc>
                  <a:txBody>
                    <a:bodyPr/>
                    <a:lstStyle/>
                    <a:p>
                      <a:pPr algn="ctr"/>
                      <a:r>
                        <a:rPr lang="en-US" sz="1800" dirty="0">
                          <a:solidFill>
                            <a:schemeClr val="tx2"/>
                          </a:solidFill>
                        </a:rPr>
                        <a:t>Tue 1/23</a:t>
                      </a:r>
                    </a:p>
                  </a:txBody>
                  <a:tcPr marL="0" marR="0" marT="0" marB="0">
                    <a:solidFill>
                      <a:schemeClr val="bg1"/>
                    </a:solidFill>
                  </a:tcPr>
                </a:tc>
                <a:tc>
                  <a:txBody>
                    <a:bodyPr/>
                    <a:lstStyle/>
                    <a:p>
                      <a:pPr algn="ctr"/>
                      <a:r>
                        <a:rPr lang="en-US" sz="1800" dirty="0">
                          <a:solidFill>
                            <a:schemeClr val="tx2"/>
                          </a:solidFill>
                        </a:rPr>
                        <a:t>Wed 1/24</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1</a:t>
                      </a:r>
                      <a:r>
                        <a:rPr lang="en-US" sz="1800" dirty="0">
                          <a:solidFill>
                            <a:schemeClr val="tx2"/>
                          </a:solidFill>
                        </a:rPr>
                        <a:t>/25</a:t>
                      </a:r>
                    </a:p>
                  </a:txBody>
                  <a:tcPr marL="0" marR="0" marT="0" marB="0">
                    <a:solidFill>
                      <a:schemeClr val="bg1"/>
                    </a:solidFill>
                  </a:tcPr>
                </a:tc>
                <a:tc>
                  <a:txBody>
                    <a:bodyPr/>
                    <a:lstStyle/>
                    <a:p>
                      <a:pPr algn="ctr"/>
                      <a:r>
                        <a:rPr lang="en-US" sz="1800" dirty="0">
                          <a:solidFill>
                            <a:schemeClr val="tx2"/>
                          </a:solidFill>
                        </a:rPr>
                        <a:t>Fri 1/26</a:t>
                      </a:r>
                    </a:p>
                  </a:txBody>
                  <a:tcPr marL="0" marR="0" marT="0" marB="0">
                    <a:solidFill>
                      <a:schemeClr val="bg1"/>
                    </a:solidFill>
                  </a:tcPr>
                </a:tc>
                <a:extLst>
                  <a:ext uri="{0D108BD9-81ED-4DB2-BD59-A6C34878D82A}">
                    <a16:rowId xmlns:a16="http://schemas.microsoft.com/office/drawing/2014/main" val="10000"/>
                  </a:ext>
                </a:extLst>
              </a:tr>
              <a:tr h="654102">
                <a:tc>
                  <a:txBody>
                    <a:bodyPr/>
                    <a:lstStyle/>
                    <a:p>
                      <a:pPr algn="r"/>
                      <a:r>
                        <a:rPr lang="en-US" sz="1500" dirty="0"/>
                        <a:t>09:00</a:t>
                      </a:r>
                    </a:p>
                    <a:p>
                      <a:pPr algn="r"/>
                      <a:endParaRPr lang="en-US" sz="1500" dirty="0"/>
                    </a:p>
                    <a:p>
                      <a:pPr algn="r"/>
                      <a:endParaRPr lang="en-US" sz="1500" dirty="0"/>
                    </a:p>
                    <a:p>
                      <a:pPr algn="r"/>
                      <a:r>
                        <a:rPr lang="en-US" sz="1500" dirty="0"/>
                        <a:t>10:30</a:t>
                      </a:r>
                    </a:p>
                  </a:txBody>
                  <a:tcPr marL="0" marR="0" marT="0" marB="0">
                    <a:solidFill>
                      <a:schemeClr val="accent1">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b="1" dirty="0"/>
                        <a:t>OmniRAN </a:t>
                      </a:r>
                      <a:r>
                        <a:rPr lang="en-US" sz="1200" b="1" noProof="0" dirty="0"/>
                        <a:t>opening</a:t>
                      </a:r>
                    </a:p>
                    <a:p>
                      <a:endParaRPr lang="en-US" sz="1200" dirty="0"/>
                    </a:p>
                  </a:txBody>
                  <a:tcPr marL="36000" marR="36000" marT="36000" marB="36000">
                    <a:solidFill>
                      <a:schemeClr val="tx2">
                        <a:lumMod val="60000"/>
                        <a:lumOff val="40000"/>
                      </a:schemeClr>
                    </a:solidFill>
                  </a:tcPr>
                </a:tc>
                <a:tc>
                  <a:txBody>
                    <a:bodyPr/>
                    <a:lstStyle/>
                    <a:p>
                      <a:endParaRPr lang="en-US" sz="1100" dirty="0"/>
                    </a:p>
                  </a:txBody>
                  <a:tcPr marL="36000" marR="36000" marT="36000" marB="36000">
                    <a:solidFill>
                      <a:schemeClr val="tx2">
                        <a:lumMod val="60000"/>
                        <a:lumOff val="40000"/>
                      </a:schemeClr>
                    </a:solidFill>
                  </a:tcPr>
                </a:tc>
                <a:tc>
                  <a:txBody>
                    <a:bodyPr/>
                    <a:lstStyle/>
                    <a:p>
                      <a:pPr marL="85725" indent="-85725">
                        <a:buFont typeface="Arial" panose="020B0604020202020204" pitchFamily="34" charset="0"/>
                        <a:buNone/>
                      </a:pPr>
                      <a:endParaRPr lang="en-US" sz="11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pattFill prst="wdDnDiag">
                      <a:fgClr>
                        <a:schemeClr val="tx2">
                          <a:lumMod val="60000"/>
                          <a:lumOff val="40000"/>
                        </a:schemeClr>
                      </a:fgClr>
                      <a:bgClr>
                        <a:schemeClr val="bg1"/>
                      </a:bgClr>
                    </a:pattFill>
                  </a:tcPr>
                </a:tc>
                <a:tc rowSpan="3">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1"/>
                  </a:ext>
                </a:extLst>
              </a:tr>
              <a:tr h="163525">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654102">
                <a:tc>
                  <a:txBody>
                    <a:bodyPr/>
                    <a:lstStyle/>
                    <a:p>
                      <a:pPr algn="r"/>
                      <a:r>
                        <a:rPr lang="en-US" sz="1500" dirty="0"/>
                        <a:t>11:00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tx2">
                        <a:lumMod val="60000"/>
                        <a:lumOff val="40000"/>
                      </a:schemeClr>
                    </a:solidFill>
                  </a:tcPr>
                </a:tc>
                <a:tc>
                  <a:txBody>
                    <a:bodyPr/>
                    <a:lstStyle/>
                    <a:p>
                      <a:pPr marL="82550" indent="-82550">
                        <a:buFont typeface="Arial" pitchFamily="34" charset="0"/>
                        <a:buNone/>
                      </a:pPr>
                      <a:endParaRPr lang="en-US" sz="11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85725" marR="0" lvl="0" indent="-85725" algn="l" defTabSz="457200" rtl="0" eaLnBrk="1" fontAlgn="auto" latinLnBrk="0" hangingPunct="1">
                        <a:lnSpc>
                          <a:spcPct val="100000"/>
                        </a:lnSpc>
                        <a:spcBef>
                          <a:spcPts val="0"/>
                        </a:spcBef>
                        <a:spcAft>
                          <a:spcPts val="0"/>
                        </a:spcAft>
                        <a:buClrTx/>
                        <a:buSzTx/>
                        <a:buFont typeface="Arial" pitchFamily="34" charset="0"/>
                        <a:buNone/>
                        <a:tabLst/>
                        <a:defRPr/>
                      </a:pPr>
                      <a:r>
                        <a:rPr lang="en-US" sz="1200" b="1" dirty="0"/>
                        <a:t>OmniRAN</a:t>
                      </a:r>
                      <a:r>
                        <a:rPr lang="en-US" sz="1200" b="1" baseline="0" dirty="0"/>
                        <a:t> closing</a:t>
                      </a:r>
                      <a:endParaRPr lang="en-US" sz="1200" b="1" dirty="0"/>
                    </a:p>
                    <a:p>
                      <a:pPr marL="85725" indent="-85725">
                        <a:buFont typeface="Arial" pitchFamily="34" charset="0"/>
                        <a:buNone/>
                      </a:pPr>
                      <a:endParaRPr lang="en-US" sz="1200" dirty="0"/>
                    </a:p>
                  </a:txBody>
                  <a:tcPr marL="36000" marR="36000" marT="36000" marB="36000">
                    <a:pattFill prst="wdDnDiag">
                      <a:fgClr>
                        <a:schemeClr val="tx2">
                          <a:lumMod val="60000"/>
                          <a:lumOff val="40000"/>
                        </a:schemeClr>
                      </a:fgClr>
                      <a:bgClr>
                        <a:schemeClr val="bg1"/>
                      </a:bgClr>
                    </a:patt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182324">
                <a:tc rowSpan="2">
                  <a:txBody>
                    <a:bodyPr/>
                    <a:lstStyle/>
                    <a:p>
                      <a:pPr algn="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4"/>
                  </a:ext>
                </a:extLst>
              </a:tr>
              <a:tr h="255597">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5"/>
                  </a:ext>
                </a:extLst>
              </a:tr>
              <a:tr h="632298">
                <a:tc>
                  <a:txBody>
                    <a:bodyPr/>
                    <a:lstStyle/>
                    <a:p>
                      <a:pPr algn="r"/>
                      <a:r>
                        <a:rPr lang="en-US" sz="1500" dirty="0"/>
                        <a:t>14:00</a:t>
                      </a:r>
                    </a:p>
                    <a:p>
                      <a:pPr algn="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a:txBody>
                    <a:bodyPr/>
                    <a:lstStyle/>
                    <a:p>
                      <a:endParaRPr lang="en-US" dirty="0"/>
                    </a:p>
                  </a:txBody>
                  <a:tcPr marL="36000" marR="36000" marT="36000" marB="36000">
                    <a:solidFill>
                      <a:schemeClr val="tx2">
                        <a:lumMod val="60000"/>
                        <a:lumOff val="40000"/>
                      </a:schemeClr>
                    </a:solidFill>
                  </a:tcPr>
                </a:tc>
                <a:tc>
                  <a:txBody>
                    <a:bodyPr/>
                    <a:lstStyle/>
                    <a:p>
                      <a:endParaRPr lang="en-US" sz="1100" dirty="0"/>
                    </a:p>
                  </a:txBody>
                  <a:tcPr marL="36000" marR="36000" marT="36000" marB="36000">
                    <a:solidFill>
                      <a:schemeClr val="tx2">
                        <a:lumMod val="60000"/>
                        <a:lumOff val="40000"/>
                      </a:schemeClr>
                    </a:solidFill>
                  </a:tcPr>
                </a:tc>
                <a:tc>
                  <a:txBody>
                    <a:bodyPr/>
                    <a:lstStyle/>
                    <a:p>
                      <a:endParaRPr lang="en-US" dirty="0"/>
                    </a:p>
                  </a:txBody>
                  <a:tcPr marL="36000" marR="36000" marT="36000" marB="36000">
                    <a:solidFill>
                      <a:schemeClr val="tx2">
                        <a:lumMod val="60000"/>
                        <a:lumOff val="40000"/>
                      </a:schemeClr>
                    </a:solidFill>
                  </a:tcPr>
                </a:tc>
                <a:tc rowSpan="3">
                  <a:txBody>
                    <a:bodyPr/>
                    <a:lstStyle/>
                    <a:p>
                      <a:endParaRPr lang="en-US" sz="1400" dirty="0"/>
                    </a:p>
                  </a:txBody>
                  <a:tcPr marL="36000" marR="36000" marT="36000" marB="36000">
                    <a:solidFill>
                      <a:schemeClr val="bg1"/>
                    </a:solidFill>
                  </a:tcPr>
                </a:tc>
                <a:tc vMerge="1">
                  <a:txBody>
                    <a:bodyPr/>
                    <a:lstStyle/>
                    <a:p>
                      <a:endParaRPr lang="en-US"/>
                    </a:p>
                  </a:txBody>
                  <a:tcPr/>
                </a:tc>
                <a:extLst>
                  <a:ext uri="{0D108BD9-81ED-4DB2-BD59-A6C34878D82A}">
                    <a16:rowId xmlns:a16="http://schemas.microsoft.com/office/drawing/2014/main" val="10006"/>
                  </a:ext>
                </a:extLst>
              </a:tr>
              <a:tr h="163525">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639904">
                <a:tc>
                  <a:txBody>
                    <a:bodyPr/>
                    <a:lstStyle/>
                    <a:p>
                      <a:pPr algn="r"/>
                      <a:r>
                        <a:rPr lang="en-US" sz="1500" dirty="0"/>
                        <a:t>16:00</a:t>
                      </a:r>
                    </a:p>
                    <a:p>
                      <a:pPr algn="r"/>
                      <a:endParaRPr lang="en-US" sz="1500" dirty="0"/>
                    </a:p>
                    <a:p>
                      <a:pPr algn="r"/>
                      <a:endParaRPr lang="en-US" sz="1500" dirty="0"/>
                    </a:p>
                    <a:p>
                      <a:pPr algn="r"/>
                      <a:r>
                        <a:rPr lang="en-US" sz="1500" dirty="0"/>
                        <a:t>17:30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0">
                <a:tc rowSpan="2">
                  <a:txBody>
                    <a:bodyPr/>
                    <a:lstStyle/>
                    <a:p>
                      <a:pPr algn="r"/>
                      <a:r>
                        <a:rPr lang="en-US" sz="1500" dirty="0"/>
                        <a:t>18:15</a:t>
                      </a:r>
                    </a:p>
                    <a:p>
                      <a:pPr algn="r"/>
                      <a:r>
                        <a:rPr lang="en-US" sz="1500" dirty="0"/>
                        <a:t>19:15</a:t>
                      </a:r>
                    </a:p>
                  </a:txBody>
                  <a:tcPr marL="0" marR="0" marT="0" marB="0" anchor="b">
                    <a:solidFill>
                      <a:schemeClr val="accent1">
                        <a:lumMod val="20000"/>
                        <a:lumOff val="80000"/>
                      </a:schemeClr>
                    </a:solidFill>
                  </a:tcPr>
                </a:tc>
                <a:tc rowSpan="2">
                  <a:txBody>
                    <a:bodyPr/>
                    <a:lstStyle/>
                    <a:p>
                      <a:r>
                        <a:rPr lang="en-US" sz="1200" dirty="0"/>
                        <a:t>All editors’ web meeting</a:t>
                      </a:r>
                    </a:p>
                  </a:txBody>
                  <a:tcPr marL="36000" marR="36000" marT="36000" marB="36000">
                    <a:solidFill>
                      <a:schemeClr val="tx2">
                        <a:lumMod val="20000"/>
                        <a:lumOff val="80000"/>
                      </a:schemeClr>
                    </a:solidFill>
                  </a:tcPr>
                </a:tc>
                <a:tc rowSpan="2">
                  <a:txBody>
                    <a:bodyPr/>
                    <a:lstStyle/>
                    <a:p>
                      <a:endParaRPr lang="en-US" sz="4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r>
                        <a:rPr lang="en-US" sz="1200" dirty="0"/>
                        <a:t>New Editors training</a:t>
                      </a:r>
                    </a:p>
                  </a:txBody>
                  <a:tcPr marL="36000" marR="36000" marT="36000" marB="36000">
                    <a:solidFill>
                      <a:schemeClr val="tx2">
                        <a:lumMod val="20000"/>
                        <a:lumOff val="80000"/>
                      </a:schemeClr>
                    </a:solidFill>
                  </a:tcPr>
                </a:tc>
                <a:tc>
                  <a:txBody>
                    <a:bodyPr/>
                    <a:lstStyle/>
                    <a:p>
                      <a:endParaRPr lang="en-US" sz="1200" dirty="0"/>
                    </a:p>
                  </a:txBody>
                  <a:tcPr marL="36000" marR="36000" marT="36000" marB="36000">
                    <a:noFill/>
                  </a:tcPr>
                </a:tc>
                <a:extLst>
                  <a:ext uri="{0D108BD9-81ED-4DB2-BD59-A6C34878D82A}">
                    <a16:rowId xmlns:a16="http://schemas.microsoft.com/office/drawing/2014/main" val="10010"/>
                  </a:ext>
                </a:extLst>
              </a:tr>
              <a:tr h="182324">
                <a:tc vMerge="1">
                  <a:txBody>
                    <a:bodyPr/>
                    <a:lstStyle/>
                    <a:p>
                      <a:endParaRPr lang="en-US"/>
                    </a:p>
                  </a:txBody>
                  <a:tcPr/>
                </a:tc>
                <a:tc vMerge="1">
                  <a:txBody>
                    <a:bodyPr/>
                    <a:lstStyle/>
                    <a:p>
                      <a:endParaRPr lang="en-US" sz="1200" dirty="0"/>
                    </a:p>
                  </a:txBody>
                  <a:tcPr marL="36000" marR="36000" marT="36000" marB="36000">
                    <a:solidFill>
                      <a:schemeClr val="tx2">
                        <a:lumMod val="40000"/>
                        <a:lumOff val="60000"/>
                      </a:schemeClr>
                    </a:solidFill>
                  </a:tcPr>
                </a:tc>
                <a:tc vMerge="1">
                  <a:txBody>
                    <a:bodyPr/>
                    <a:lstStyle/>
                    <a:p>
                      <a:endParaRPr lang="en-US" sz="1200" dirty="0"/>
                    </a:p>
                  </a:txBody>
                  <a:tcPr marL="36000" marR="36000" marT="36000" marB="36000">
                    <a:no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498266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1582</TotalTime>
  <Words>1389</Words>
  <Application>Microsoft Office PowerPoint</Application>
  <PresentationFormat>On-screen Show (4:3)</PresentationFormat>
  <Paragraphs>229</Paragraphs>
  <Slides>18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ＭＳ Ｐゴシック</vt:lpstr>
      <vt:lpstr>Arial</vt:lpstr>
      <vt:lpstr>Helvetica</vt:lpstr>
      <vt:lpstr>Monotype Sorts</vt:lpstr>
      <vt:lpstr>Times</vt:lpstr>
      <vt:lpstr>Times New Roman</vt:lpstr>
      <vt:lpstr>Template</vt:lpstr>
      <vt:lpstr>IEEE 802.1 OmniRAN TG January 2018 F2F Meeting Geneva, Switzerland</vt:lpstr>
      <vt:lpstr>January 2018 F2F Meeting</vt:lpstr>
      <vt:lpstr>Agenda proposal for Jan 2018 F2F</vt:lpstr>
      <vt:lpstr>January 2018 Agenda Graphics</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Business #1</vt:lpstr>
      <vt:lpstr>Call for Potentially Essential Patents</vt:lpstr>
      <vt:lpstr>Agenda for Jan 2018 F2F</vt:lpstr>
      <vt:lpstr>Schedules</vt:lpstr>
      <vt:lpstr>Business #2</vt:lpstr>
      <vt:lpstr>Business #3</vt:lpstr>
      <vt:lpstr>Business #4</vt:lpstr>
      <vt:lpstr>Business #5</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326</cp:revision>
  <cp:lastPrinted>1998-02-10T13:28:06Z</cp:lastPrinted>
  <dcterms:created xsi:type="dcterms:W3CDTF">2011-12-30T17:06:23Z</dcterms:created>
  <dcterms:modified xsi:type="dcterms:W3CDTF">2018-01-10T14:31:19Z</dcterms:modified>
</cp:coreProperties>
</file>