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12" r:id="rId15"/>
    <p:sldId id="313" r:id="rId16"/>
    <p:sldId id="314" r:id="rId17"/>
    <p:sldId id="309" r:id="rId18"/>
    <p:sldId id="310" r:id="rId19"/>
    <p:sldId id="311"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101" d="100"/>
          <a:sy n="101" d="100"/>
        </p:scale>
        <p:origin x="126" y="5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omniran-17-0097-01-00TG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7/omniran-17-0094-00-00TG-nov-28th-confcall-notes.docx" TargetMode="External"/><Relationship Id="rId2" Type="http://schemas.openxmlformats.org/officeDocument/2006/relationships/hyperlink" Target="https://mentor.ieee.org/omniran/dcn/17/omniran-17-0096-00-00TG-dec-5th-confcall-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91-00-00TG-nov-2017-f2f-meeting-minutes.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73-00-CF00-chap-7-1-terminology-amendment.docx" TargetMode="External"/><Relationship Id="rId2" Type="http://schemas.openxmlformats.org/officeDocument/2006/relationships/hyperlink" Target="https://mentor.ieee.org/omniran/dcn/17/omniran-17-0072-00-CF00-chap-4-2-conventions-amendment.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74-00-CF00-chap-7-2-figure-amendment.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7/omniran-17-0079-04-CF00-chap-8-1-information-model.docx" TargetMode="External"/><Relationship Id="rId2" Type="http://schemas.openxmlformats.org/officeDocument/2006/relationships/hyperlink" Target="https://mentor.ieee.org/omniran/dcn/17/omniran-17-0075-01-CF00-chap-8-intro-amendmen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7/omniran-17-0099-00-CF00-chap-7-3-5-association-specific-attributes.docx" TargetMode="External"/><Relationship Id="rId7" Type="http://schemas.openxmlformats.org/officeDocument/2006/relationships/hyperlink" Target="https://mentor.ieee.org/omniran/dcn/17/omniran-17-0103-00-CF00-chap-7-7-5-accounting-specific-attributes.docx" TargetMode="External"/><Relationship Id="rId2" Type="http://schemas.openxmlformats.org/officeDocument/2006/relationships/hyperlink" Target="https://mentor.ieee.org/omniran/dcn/17/omniran-17-0098-00-CF00-chap-7-2-5-nds-specific-attributes.docx" TargetMode="External"/><Relationship Id="rId1" Type="http://schemas.openxmlformats.org/officeDocument/2006/relationships/slideLayout" Target="../slideLayouts/slideLayout2.xml"/><Relationship Id="rId6" Type="http://schemas.openxmlformats.org/officeDocument/2006/relationships/hyperlink" Target="https://mentor.ieee.org/omniran/dcn/17/omniran-17-0102-00-CF00-chap-7-6-5-qos-policy-specific-attributes.docx" TargetMode="External"/><Relationship Id="rId5" Type="http://schemas.openxmlformats.org/officeDocument/2006/relationships/hyperlink" Target="https://mentor.ieee.org/omniran/dcn/17/omniran-17-0101-00-CF00-chap-7-5-5-datapath-specific-attributes.docx" TargetMode="External"/><Relationship Id="rId4" Type="http://schemas.openxmlformats.org/officeDocument/2006/relationships/hyperlink" Target="https://mentor.ieee.org/omniran/dcn/17/omniran-17-0100-00-CF00-chap-7-4-5-authentication-specific-attribute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25067da6d9a2beb2555f14ae8905a06e"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26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December 12</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2016-12-12</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16215306"/>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accent1">
                              <a:lumMod val="20000"/>
                              <a:lumOff val="80000"/>
                            </a:schemeClr>
                          </a:solidFill>
                        </a:rPr>
                        <a:t>Walter Pienciak</a:t>
                      </a:r>
                    </a:p>
                  </a:txBody>
                  <a:tcPr/>
                </a:tc>
                <a:tc>
                  <a:txBody>
                    <a:bodyPr/>
                    <a:lstStyle/>
                    <a:p>
                      <a:r>
                        <a:rPr lang="en-US" sz="1400" dirty="0">
                          <a:solidFill>
                            <a:schemeClr val="accent1">
                              <a:lumMod val="20000"/>
                              <a:lumOff val="80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accent1">
                              <a:lumMod val="20000"/>
                              <a:lumOff val="80000"/>
                            </a:schemeClr>
                          </a:solidFill>
                          <a:effectLst/>
                        </a:rPr>
                        <a:t>Wang Hao</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effectLst/>
                        </a:rPr>
                        <a:t>Fujitsu</a:t>
                      </a:r>
                      <a:endParaRPr lang="en-US" sz="1400" dirty="0">
                        <a:solidFill>
                          <a:schemeClr val="accent1">
                            <a:lumMod val="20000"/>
                            <a:lumOff val="80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accent1">
                              <a:lumMod val="20000"/>
                              <a:lumOff val="80000"/>
                            </a:schemeClr>
                          </a:solidFill>
                        </a:rPr>
                        <a:t>Antonio</a:t>
                      </a:r>
                      <a:r>
                        <a:rPr lang="en-US" sz="1400" baseline="0" dirty="0">
                          <a:solidFill>
                            <a:schemeClr val="accent1">
                              <a:lumMod val="20000"/>
                              <a:lumOff val="80000"/>
                            </a:schemeClr>
                          </a:solidFill>
                        </a:rPr>
                        <a:t> de la Oliva</a:t>
                      </a:r>
                      <a:endParaRPr lang="en-US" sz="1400" dirty="0">
                        <a:solidFill>
                          <a:schemeClr val="accent1">
                            <a:lumMod val="20000"/>
                            <a:lumOff val="80000"/>
                          </a:schemeClr>
                        </a:solidFill>
                      </a:endParaRPr>
                    </a:p>
                  </a:txBody>
                  <a:tcPr/>
                </a:tc>
                <a:tc>
                  <a:txBody>
                    <a:bodyPr/>
                    <a:lstStyle/>
                    <a:p>
                      <a:r>
                        <a:rPr lang="en-US" sz="1400" dirty="0">
                          <a:solidFill>
                            <a:schemeClr val="accent1">
                              <a:lumMod val="20000"/>
                              <a:lumOff val="80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70000" lnSpcReduction="20000"/>
          </a:bodyPr>
          <a:lstStyle/>
          <a:p>
            <a:r>
              <a:rPr lang="en-US" dirty="0"/>
              <a:t>Review of minutes </a:t>
            </a:r>
          </a:p>
          <a:p>
            <a:pPr lvl="1"/>
            <a:r>
              <a:rPr lang="en-US" dirty="0"/>
              <a:t>Postponed to January F2F meeting</a:t>
            </a:r>
          </a:p>
          <a:p>
            <a:r>
              <a:rPr lang="en-US" dirty="0"/>
              <a:t>Reports </a:t>
            </a:r>
          </a:p>
          <a:p>
            <a:pPr lvl="1"/>
            <a:r>
              <a:rPr lang="en-US" dirty="0"/>
              <a:t>..</a:t>
            </a:r>
          </a:p>
          <a:p>
            <a:pPr lvl="0"/>
            <a:r>
              <a:rPr lang="en-US" dirty="0"/>
              <a:t>Editorial review results of P802.1CF-D0.7</a:t>
            </a:r>
          </a:p>
          <a:p>
            <a:pPr lvl="1"/>
            <a:r>
              <a:rPr lang="en-US" dirty="0"/>
              <a:t>Included into this </a:t>
            </a:r>
            <a:r>
              <a:rPr lang="en-US" dirty="0" err="1"/>
              <a:t>slideset</a:t>
            </a:r>
            <a:r>
              <a:rPr lang="en-US" dirty="0"/>
              <a:t> on slide 14 and 15</a:t>
            </a:r>
          </a:p>
          <a:p>
            <a:pPr lvl="0"/>
            <a:r>
              <a:rPr lang="en-US" dirty="0"/>
              <a:t>Corrections going into P802.1CF-D1.0 for WG ballot</a:t>
            </a:r>
          </a:p>
          <a:p>
            <a:pPr lvl="1"/>
            <a:r>
              <a:rPr lang="en-US" dirty="0"/>
              <a:t>Conclusion on editorial review</a:t>
            </a:r>
          </a:p>
          <a:p>
            <a:pPr lvl="1"/>
            <a:r>
              <a:rPr lang="en-US" dirty="0"/>
              <a:t>6 contributions to correct specific attributes subsections</a:t>
            </a:r>
          </a:p>
          <a:p>
            <a:pPr lvl="0"/>
            <a:r>
              <a:rPr lang="en-US" dirty="0"/>
              <a:t>WG ballot plan</a:t>
            </a:r>
          </a:p>
          <a:p>
            <a:pPr lvl="0"/>
            <a:r>
              <a:rPr lang="en-US" dirty="0"/>
              <a:t>Agenda proposal and plan for January 802.1 interim in Geneva, CH</a:t>
            </a:r>
          </a:p>
          <a:p>
            <a:r>
              <a:rPr lang="en-US" dirty="0"/>
              <a:t>AOB </a:t>
            </a:r>
          </a:p>
          <a:p>
            <a:r>
              <a:rPr lang="en-US" dirty="0"/>
              <a:t>Next meeting</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1"/>
            <a:r>
              <a:rPr lang="en-US" dirty="0">
                <a:hlinkClick r:id="rId2"/>
              </a:rPr>
              <a:t>https://mentor.ieee.org/omniran/dcn/17/omniran-17-0096-00-00TG-dec-5th-confcall-minutes.docx</a:t>
            </a:r>
            <a:endParaRPr lang="en-US" dirty="0"/>
          </a:p>
          <a:p>
            <a:pPr lvl="1"/>
            <a:r>
              <a:rPr lang="en-US" dirty="0">
                <a:hlinkClick r:id="rId3"/>
              </a:rPr>
              <a:t>https://mentor.ieee.org/omniran/dcn/17/omniran-17-0094-00-00TG-nov-28th-confcall-notes.docx</a:t>
            </a:r>
            <a:endParaRPr lang="en-US" dirty="0"/>
          </a:p>
          <a:p>
            <a:pPr lvl="1"/>
            <a:r>
              <a:rPr lang="en-US" dirty="0">
                <a:hlinkClick r:id="rId4"/>
              </a:rPr>
              <a:t>https://mentor.ieee.org/omniran/dcn/17/omniran-17-0091-00-00TG-nov-2017-f2f-meeting-minutes.docx</a:t>
            </a:r>
            <a:endParaRPr lang="en-US" dirty="0"/>
          </a:p>
          <a:p>
            <a:pPr lvl="1"/>
            <a:endParaRPr lang="en-US" dirty="0"/>
          </a:p>
          <a:p>
            <a:r>
              <a:rPr lang="en-US" dirty="0"/>
              <a:t>Reports </a:t>
            </a:r>
          </a:p>
          <a:p>
            <a:pPr lvl="1"/>
            <a:r>
              <a:rPr lang="en-US" dirty="0"/>
              <a:t>..</a:t>
            </a:r>
          </a:p>
          <a:p>
            <a:pPr lvl="0"/>
            <a:r>
              <a:rPr lang="en-US" dirty="0"/>
              <a:t>Editorial review results of P802.1CF-D0.7</a:t>
            </a:r>
          </a:p>
          <a:p>
            <a:pPr lvl="1"/>
            <a:r>
              <a:rPr lang="en-US" dirty="0"/>
              <a:t>Editorial review comments listed on the following 2 slides.</a:t>
            </a:r>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4553-E82C-4AEC-AC43-72EAC1A31E65}"/>
              </a:ext>
            </a:extLst>
          </p:cNvPr>
          <p:cNvSpPr>
            <a:spLocks noGrp="1"/>
          </p:cNvSpPr>
          <p:nvPr>
            <p:ph type="title"/>
          </p:nvPr>
        </p:nvSpPr>
        <p:spPr>
          <a:xfrm>
            <a:off x="457200" y="274638"/>
            <a:ext cx="8229600" cy="563562"/>
          </a:xfrm>
        </p:spPr>
        <p:txBody>
          <a:bodyPr/>
          <a:lstStyle/>
          <a:p>
            <a:r>
              <a:rPr lang="en-US" dirty="0"/>
              <a:t>Editorial review comments #1</a:t>
            </a:r>
          </a:p>
        </p:txBody>
      </p:sp>
      <p:sp>
        <p:nvSpPr>
          <p:cNvPr id="3" name="Content Placeholder 2">
            <a:extLst>
              <a:ext uri="{FF2B5EF4-FFF2-40B4-BE49-F238E27FC236}">
                <a16:creationId xmlns:a16="http://schemas.microsoft.com/office/drawing/2014/main" id="{6CCC8DEC-DF80-42F7-8ED2-350A53DA2B1D}"/>
              </a:ext>
            </a:extLst>
          </p:cNvPr>
          <p:cNvSpPr>
            <a:spLocks noGrp="1"/>
          </p:cNvSpPr>
          <p:nvPr>
            <p:ph idx="1"/>
          </p:nvPr>
        </p:nvSpPr>
        <p:spPr>
          <a:xfrm>
            <a:off x="457200" y="1066800"/>
            <a:ext cx="8229600" cy="5257800"/>
          </a:xfrm>
        </p:spPr>
        <p:txBody>
          <a:bodyPr>
            <a:normAutofit fontScale="47500" lnSpcReduction="20000"/>
          </a:bodyPr>
          <a:lstStyle/>
          <a:p>
            <a:r>
              <a:rPr lang="en-US" dirty="0"/>
              <a:t>L463: replace chapter 4.2 by text given in </a:t>
            </a:r>
            <a:r>
              <a:rPr lang="en-US" u="sng" dirty="0">
                <a:hlinkClick r:id="rId2"/>
              </a:rPr>
              <a:t>https://mentor.ieee.org/omniran/dcn/17/omniran-17-0072-00-CF00-chap-4-2-conventions-amendment.docx</a:t>
            </a:r>
            <a:endParaRPr lang="en-US" dirty="0"/>
          </a:p>
          <a:p>
            <a:r>
              <a:rPr lang="en-US" dirty="0"/>
              <a:t>L1152: insert text as highlighted in </a:t>
            </a:r>
            <a:r>
              <a:rPr lang="en-US" u="sng" dirty="0">
                <a:hlinkClick r:id="rId3"/>
              </a:rPr>
              <a:t>https://mentor.ieee.org/omniran/dcn/17/omniran-17-0073-00-CF00-chap-7-1-terminology-amendment.docx</a:t>
            </a:r>
            <a:endParaRPr lang="en-US" dirty="0"/>
          </a:p>
          <a:p>
            <a:r>
              <a:rPr lang="en-US" dirty="0"/>
              <a:t>L1496: insert text as highlighted in </a:t>
            </a:r>
            <a:r>
              <a:rPr lang="en-US" u="sng" dirty="0">
                <a:hlinkClick r:id="rId4"/>
              </a:rPr>
              <a:t>https://mentor.ieee.org/omniran/dcn/17/omniran-17-0074-00-CF00-chap-7-2-figure-amendment.docx</a:t>
            </a:r>
            <a:endParaRPr lang="en-US" dirty="0"/>
          </a:p>
          <a:p>
            <a:r>
              <a:rPr lang="en-US" dirty="0"/>
              <a:t>L2254: should be itemized and indented; ‘TT traffic’ is a further item aside of BE traffic and RC traffic</a:t>
            </a:r>
          </a:p>
          <a:p>
            <a:r>
              <a:rPr lang="en-US" dirty="0"/>
              <a:t>L2297: figure 39 is not displayed properly.</a:t>
            </a:r>
          </a:p>
          <a:p>
            <a:r>
              <a:rPr lang="en-US" dirty="0"/>
              <a:t>L2299: The text ‘Streams …’ is a continuation of the text above the figure and requires indentation as the text flow above the figure. If challenging, the figure 39 could be moved to the end of the text.</a:t>
            </a:r>
          </a:p>
          <a:p>
            <a:r>
              <a:rPr lang="en-US" dirty="0"/>
              <a:t>L2368: should be ‘and guides fault diagnosis and maintenance’</a:t>
            </a:r>
          </a:p>
          <a:p>
            <a:r>
              <a:rPr lang="en-US" dirty="0"/>
              <a:t>L2392: Figure title should be kept on same page as figure.</a:t>
            </a:r>
          </a:p>
          <a:p>
            <a:r>
              <a:rPr lang="en-US" dirty="0"/>
              <a:t>L2447: ‘E.g.’ belongs to the begin of the line</a:t>
            </a:r>
          </a:p>
          <a:p>
            <a:r>
              <a:rPr lang="en-US" dirty="0"/>
              <a:t>L2460: ‘E.g.’ belongs to the begin of the line</a:t>
            </a:r>
          </a:p>
          <a:p>
            <a:r>
              <a:rPr lang="en-US" dirty="0"/>
              <a:t>L2663: Text belongs to the indented text of ‘fully centralized TSN configuration model’ above and should be indented.</a:t>
            </a:r>
          </a:p>
          <a:p>
            <a:r>
              <a:rPr lang="en-US" dirty="0"/>
              <a:t>L2681: ‘ID’ changed to ‘</a:t>
            </a:r>
            <a:r>
              <a:rPr lang="en-US" dirty="0" err="1"/>
              <a:t>ServiceFlow</a:t>
            </a:r>
            <a:r>
              <a:rPr lang="en-US" dirty="0"/>
              <a:t>-ID’</a:t>
            </a:r>
          </a:p>
          <a:p>
            <a:r>
              <a:rPr lang="en-US" dirty="0"/>
              <a:t>L2682: there is one new paragraph from DCN-0068-03, as follows, missing between L2681 and L2682. ”For time sensitive networking, service flows are denoted as ‘Streams’ starting at a ‘Talker’ and ending at a ‘Listener’. Talker and listener are end stations in the notation of IEEE 802 networking and are represented by Terminal and Access Router in this specification.”</a:t>
            </a:r>
          </a:p>
          <a:p>
            <a:endParaRPr lang="en-US" dirty="0"/>
          </a:p>
        </p:txBody>
      </p:sp>
    </p:spTree>
    <p:extLst>
      <p:ext uri="{BB962C8B-B14F-4D97-AF65-F5344CB8AC3E}">
        <p14:creationId xmlns:p14="http://schemas.microsoft.com/office/powerpoint/2010/main" val="377378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34553-E82C-4AEC-AC43-72EAC1A31E65}"/>
              </a:ext>
            </a:extLst>
          </p:cNvPr>
          <p:cNvSpPr>
            <a:spLocks noGrp="1"/>
          </p:cNvSpPr>
          <p:nvPr>
            <p:ph type="title"/>
          </p:nvPr>
        </p:nvSpPr>
        <p:spPr>
          <a:xfrm>
            <a:off x="457200" y="274638"/>
            <a:ext cx="8229600" cy="563562"/>
          </a:xfrm>
        </p:spPr>
        <p:txBody>
          <a:bodyPr/>
          <a:lstStyle/>
          <a:p>
            <a:r>
              <a:rPr lang="en-US" dirty="0"/>
              <a:t>Editorial review comments #2</a:t>
            </a:r>
          </a:p>
        </p:txBody>
      </p:sp>
      <p:sp>
        <p:nvSpPr>
          <p:cNvPr id="3" name="Content Placeholder 2">
            <a:extLst>
              <a:ext uri="{FF2B5EF4-FFF2-40B4-BE49-F238E27FC236}">
                <a16:creationId xmlns:a16="http://schemas.microsoft.com/office/drawing/2014/main" id="{6CCC8DEC-DF80-42F7-8ED2-350A53DA2B1D}"/>
              </a:ext>
            </a:extLst>
          </p:cNvPr>
          <p:cNvSpPr>
            <a:spLocks noGrp="1"/>
          </p:cNvSpPr>
          <p:nvPr>
            <p:ph idx="1"/>
          </p:nvPr>
        </p:nvSpPr>
        <p:spPr>
          <a:xfrm>
            <a:off x="457200" y="1066800"/>
            <a:ext cx="8229600" cy="5257800"/>
          </a:xfrm>
        </p:spPr>
        <p:txBody>
          <a:bodyPr>
            <a:normAutofit fontScale="47500" lnSpcReduction="20000"/>
          </a:bodyPr>
          <a:lstStyle/>
          <a:p>
            <a:r>
              <a:rPr lang="en-US" dirty="0"/>
              <a:t>L2738: should be ‘</a:t>
            </a:r>
            <a:r>
              <a:rPr lang="en-US" dirty="0" err="1"/>
              <a:t>QoS</a:t>
            </a:r>
            <a:r>
              <a:rPr lang="en-US" dirty="0"/>
              <a:t> policy control should allow for both </a:t>
            </a:r>
            <a:r>
              <a:rPr lang="en-US" dirty="0" err="1"/>
              <a:t>intserv</a:t>
            </a:r>
            <a:r>
              <a:rPr lang="en-US" dirty="0"/>
              <a:t>, and </a:t>
            </a:r>
            <a:r>
              <a:rPr lang="en-US" dirty="0" err="1"/>
              <a:t>diffserv</a:t>
            </a:r>
            <a:r>
              <a:rPr lang="en-US" dirty="0"/>
              <a:t> as well as TSN </a:t>
            </a:r>
            <a:r>
              <a:rPr lang="en-US" dirty="0" err="1"/>
              <a:t>QoS</a:t>
            </a:r>
            <a:r>
              <a:rPr lang="en-US" dirty="0"/>
              <a:t> models.’</a:t>
            </a:r>
          </a:p>
          <a:p>
            <a:r>
              <a:rPr lang="en-US" dirty="0"/>
              <a:t>L2758: should be ‘Usage limits (time, volume, delay)’</a:t>
            </a:r>
          </a:p>
          <a:p>
            <a:r>
              <a:rPr lang="en-US" dirty="0"/>
              <a:t>L2781: the texts in chapter 7.6.7.1 is not up-to-date. (although figure 54 is good)</a:t>
            </a:r>
          </a:p>
          <a:p>
            <a:r>
              <a:rPr lang="en-US" dirty="0"/>
              <a:t>Refer to DCN-0068-03 for inclusion the revisions.</a:t>
            </a:r>
          </a:p>
          <a:p>
            <a:r>
              <a:rPr lang="en-US" dirty="0"/>
              <a:t>L2800: the texts in chapter 7.6.7.2 is not up-to-date.</a:t>
            </a:r>
          </a:p>
          <a:p>
            <a:r>
              <a:rPr lang="en-US" dirty="0"/>
              <a:t>L2812: part of Figure 55 is not displayed.</a:t>
            </a:r>
          </a:p>
          <a:p>
            <a:r>
              <a:rPr lang="en-US" dirty="0"/>
              <a:t>L2841: figure 57 is not shown in complete.</a:t>
            </a:r>
          </a:p>
          <a:p>
            <a:r>
              <a:rPr lang="en-US" dirty="0"/>
              <a:t>L2854: figure 58 is not shown in complete. So is figure 59.</a:t>
            </a:r>
          </a:p>
          <a:p>
            <a:r>
              <a:rPr lang="en-US" dirty="0"/>
              <a:t>L2864: ‘This section’ should be ‘The following section’</a:t>
            </a:r>
          </a:p>
          <a:p>
            <a:r>
              <a:rPr lang="en-US" dirty="0"/>
              <a:t>L3250: left part of figure 63 should be deleted. (keep the right part only)</a:t>
            </a:r>
          </a:p>
          <a:p>
            <a:r>
              <a:rPr lang="en-US" dirty="0"/>
              <a:t>L3508: Insert the introductory text for ‘8. Network </a:t>
            </a:r>
            <a:r>
              <a:rPr lang="en-US" dirty="0" err="1"/>
              <a:t>softwarization</a:t>
            </a:r>
            <a:r>
              <a:rPr lang="en-US" dirty="0"/>
              <a:t> functions’ as given by </a:t>
            </a:r>
            <a:r>
              <a:rPr lang="en-US" u="sng" dirty="0">
                <a:hlinkClick r:id="rId2"/>
              </a:rPr>
              <a:t>https://mentor.ieee.org/omniran/dcn/17/omniran-17-0075-01-CF00-chap-8-intro-amendment.docx</a:t>
            </a:r>
            <a:endParaRPr lang="en-US" dirty="0"/>
          </a:p>
          <a:p>
            <a:r>
              <a:rPr lang="en-US" dirty="0"/>
              <a:t>L3539: Figure 70 is cropped to its left side. Reduce size of picture to make it fully appearing on the page.</a:t>
            </a:r>
          </a:p>
          <a:p>
            <a:r>
              <a:rPr lang="en-US" dirty="0"/>
              <a:t>L3548: figure 72 is wrong, the correct one is the figure 8-4 in DCN0079-04</a:t>
            </a:r>
          </a:p>
          <a:p>
            <a:r>
              <a:rPr lang="en-US" dirty="0"/>
              <a:t>L3569: Figure 77 is outdated; please insert instead figure 8-9 of </a:t>
            </a:r>
            <a:r>
              <a:rPr lang="en-US" u="sng" dirty="0">
                <a:hlinkClick r:id="rId3"/>
              </a:rPr>
              <a:t>https://mentor.ieee.org/omniran/dcn/17/omniran-17-0079-04-CF00-chap-8-1-information-model.docx</a:t>
            </a:r>
            <a:endParaRPr lang="en-US" dirty="0"/>
          </a:p>
          <a:p>
            <a:r>
              <a:rPr lang="en-US" dirty="0"/>
              <a:t>L3570: chapter 8.1.2 is not included: Refer to DCN-0079-04 for more details.</a:t>
            </a:r>
          </a:p>
          <a:p>
            <a:r>
              <a:rPr lang="en-US" dirty="0"/>
              <a:t>L3610: ‘Figure 74’ should reference to ‘Figure 78’ above.</a:t>
            </a:r>
          </a:p>
          <a:p>
            <a:r>
              <a:rPr lang="en-US" dirty="0"/>
              <a:t>L4344: Remove line; no PICS proforma in this document as explained in 5. </a:t>
            </a:r>
            <a:r>
              <a:rPr lang="en-US" dirty="0" err="1"/>
              <a:t>Conformence</a:t>
            </a:r>
            <a:endParaRPr lang="en-US" dirty="0"/>
          </a:p>
          <a:p>
            <a:r>
              <a:rPr lang="en-US" dirty="0"/>
              <a:t>L4345: Remove Annex A, as there is no annex</a:t>
            </a:r>
          </a:p>
          <a:p>
            <a:endParaRPr lang="en-US" dirty="0"/>
          </a:p>
        </p:txBody>
      </p:sp>
    </p:spTree>
    <p:extLst>
      <p:ext uri="{BB962C8B-B14F-4D97-AF65-F5344CB8AC3E}">
        <p14:creationId xmlns:p14="http://schemas.microsoft.com/office/powerpoint/2010/main" val="4267053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47526-7BC2-4AFF-B68E-97CCE798EF47}"/>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A4587588-2D4C-4107-BB32-5DE602F3B55B}"/>
              </a:ext>
            </a:extLst>
          </p:cNvPr>
          <p:cNvSpPr>
            <a:spLocks noGrp="1"/>
          </p:cNvSpPr>
          <p:nvPr>
            <p:ph idx="1"/>
          </p:nvPr>
        </p:nvSpPr>
        <p:spPr/>
        <p:txBody>
          <a:bodyPr>
            <a:normAutofit fontScale="62500" lnSpcReduction="20000"/>
          </a:bodyPr>
          <a:lstStyle/>
          <a:p>
            <a:pPr lvl="0"/>
            <a:r>
              <a:rPr lang="en-US" dirty="0"/>
              <a:t>Corrections going into P802.1CF-D1.0 for WG ballot</a:t>
            </a:r>
          </a:p>
          <a:p>
            <a:pPr lvl="1"/>
            <a:r>
              <a:rPr lang="en-US" dirty="0"/>
              <a:t>..</a:t>
            </a:r>
          </a:p>
          <a:p>
            <a:pPr lvl="1"/>
            <a:endParaRPr lang="en-US" dirty="0"/>
          </a:p>
          <a:p>
            <a:pPr lvl="1"/>
            <a:r>
              <a:rPr lang="en-US" dirty="0"/>
              <a:t>Corrections of the specific attributes sub-sections in chapter 7.2 – 7.7</a:t>
            </a:r>
          </a:p>
          <a:p>
            <a:pPr lvl="2"/>
            <a:r>
              <a:rPr lang="en-US" dirty="0">
                <a:hlinkClick r:id="rId2"/>
              </a:rPr>
              <a:t>https://mentor.ieee.org/omniran/dcn/17/omniran-17-0098-00-CF00-chap-7-2-5-nds-specific-attributes.docx</a:t>
            </a:r>
            <a:endParaRPr lang="en-US" dirty="0"/>
          </a:p>
          <a:p>
            <a:pPr lvl="2"/>
            <a:r>
              <a:rPr lang="en-US" dirty="0">
                <a:hlinkClick r:id="rId3"/>
              </a:rPr>
              <a:t>https://mentor.ieee.org/omniran/dcn/17/omniran-17-0099-00-CF00-chap-7-3-5-association-specific-attributes.docx</a:t>
            </a:r>
            <a:endParaRPr lang="en-US" dirty="0"/>
          </a:p>
          <a:p>
            <a:pPr lvl="2"/>
            <a:r>
              <a:rPr lang="en-US" dirty="0">
                <a:hlinkClick r:id="rId4"/>
              </a:rPr>
              <a:t>https://mentor.ieee.org/omniran/dcn/17/omniran-17-0100-00-CF00-chap-7-4-5-authentication-specific-attributes.docx</a:t>
            </a:r>
            <a:endParaRPr lang="en-US" dirty="0"/>
          </a:p>
          <a:p>
            <a:pPr lvl="2"/>
            <a:r>
              <a:rPr lang="en-US" dirty="0">
                <a:hlinkClick r:id="rId5"/>
              </a:rPr>
              <a:t>https://mentor.ieee.org/omniran/dcn/17/omniran-17-0101-00-CF00-chap-7-5-5-datapath-specific-attributes.docx</a:t>
            </a:r>
            <a:endParaRPr lang="en-US" dirty="0"/>
          </a:p>
          <a:p>
            <a:pPr lvl="2"/>
            <a:r>
              <a:rPr lang="en-US" dirty="0">
                <a:hlinkClick r:id="rId6"/>
              </a:rPr>
              <a:t>https://mentor.ieee.org/omniran/dcn/17/omniran-17-0102-00-CF00-chap-7-6-5-qos-policy-specific-attributes.docx</a:t>
            </a:r>
            <a:endParaRPr lang="en-US" dirty="0"/>
          </a:p>
          <a:p>
            <a:pPr lvl="2"/>
            <a:r>
              <a:rPr lang="en-US" dirty="0">
                <a:hlinkClick r:id="rId7"/>
              </a:rPr>
              <a:t>https://mentor.ieee.org/omniran/dcn/17/omniran-17-0103-00-CF00-chap-7-7-5-accounting-specific-attributes.docx</a:t>
            </a:r>
            <a:endParaRPr lang="en-US" dirty="0"/>
          </a:p>
          <a:p>
            <a:pPr lvl="1"/>
            <a:r>
              <a:rPr lang="en-US" dirty="0"/>
              <a:t>..</a:t>
            </a:r>
          </a:p>
          <a:p>
            <a:endParaRPr lang="en-US" dirty="0"/>
          </a:p>
        </p:txBody>
      </p:sp>
    </p:spTree>
    <p:extLst>
      <p:ext uri="{BB962C8B-B14F-4D97-AF65-F5344CB8AC3E}">
        <p14:creationId xmlns:p14="http://schemas.microsoft.com/office/powerpoint/2010/main" val="946397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#4</a:t>
            </a:r>
          </a:p>
        </p:txBody>
      </p:sp>
      <p:sp>
        <p:nvSpPr>
          <p:cNvPr id="3" name="Content Placeholder 2"/>
          <p:cNvSpPr>
            <a:spLocks noGrp="1"/>
          </p:cNvSpPr>
          <p:nvPr>
            <p:ph idx="1"/>
          </p:nvPr>
        </p:nvSpPr>
        <p:spPr/>
        <p:txBody>
          <a:bodyPr>
            <a:normAutofit/>
          </a:bodyPr>
          <a:lstStyle/>
          <a:p>
            <a:pPr lvl="0"/>
            <a:r>
              <a:rPr lang="en-US" dirty="0"/>
              <a:t>WG ballot plan</a:t>
            </a:r>
          </a:p>
          <a:p>
            <a:pPr lvl="0"/>
            <a:r>
              <a:rPr lang="en-US" dirty="0"/>
              <a:t>Agenda proposal and plan for January 802.1 interim in Geneva, CH AOB </a:t>
            </a:r>
          </a:p>
          <a:p>
            <a:pPr lvl="1"/>
            <a:r>
              <a:rPr lang="en-US" dirty="0"/>
              <a:t>See next two slides</a:t>
            </a:r>
          </a:p>
          <a:p>
            <a:r>
              <a:rPr lang="en-US" dirty="0"/>
              <a:t>Next meeting</a:t>
            </a:r>
          </a:p>
          <a:p>
            <a:pPr lvl="1"/>
            <a:r>
              <a:rPr lang="en-US" dirty="0"/>
              <a:t>22 - 25 January 2018, F2F meeting</a:t>
            </a:r>
          </a:p>
          <a:p>
            <a:pPr marL="0" indent="0">
              <a:buNone/>
            </a:pPr>
            <a:r>
              <a:rPr lang="en-US" dirty="0"/>
              <a:t>Adjourned by chair at … AM ET</a:t>
            </a:r>
          </a:p>
        </p:txBody>
      </p:sp>
    </p:spTree>
    <p:extLst>
      <p:ext uri="{BB962C8B-B14F-4D97-AF65-F5344CB8AC3E}">
        <p14:creationId xmlns:p14="http://schemas.microsoft.com/office/powerpoint/2010/main" val="4226266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January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3726697603"/>
              </p:ext>
            </p:extLst>
          </p:nvPr>
        </p:nvGraphicFramePr>
        <p:xfrm>
          <a:off x="457200" y="988828"/>
          <a:ext cx="8305800" cy="5395431"/>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90874">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1/22</a:t>
                      </a:r>
                    </a:p>
                  </a:txBody>
                  <a:tcPr marL="0" marR="0" marT="0" marB="0">
                    <a:solidFill>
                      <a:schemeClr val="bg1"/>
                    </a:solidFill>
                  </a:tcPr>
                </a:tc>
                <a:tc>
                  <a:txBody>
                    <a:bodyPr/>
                    <a:lstStyle/>
                    <a:p>
                      <a:pPr algn="ctr"/>
                      <a:r>
                        <a:rPr lang="en-US" sz="1800" dirty="0">
                          <a:solidFill>
                            <a:schemeClr val="tx2"/>
                          </a:solidFill>
                        </a:rPr>
                        <a:t>Tue 1/23</a:t>
                      </a:r>
                    </a:p>
                  </a:txBody>
                  <a:tcPr marL="0" marR="0" marT="0" marB="0">
                    <a:solidFill>
                      <a:schemeClr val="bg1"/>
                    </a:solidFill>
                  </a:tcPr>
                </a:tc>
                <a:tc>
                  <a:txBody>
                    <a:bodyPr/>
                    <a:lstStyle/>
                    <a:p>
                      <a:pPr algn="ctr"/>
                      <a:r>
                        <a:rPr lang="en-US" sz="1800" dirty="0">
                          <a:solidFill>
                            <a:schemeClr val="tx2"/>
                          </a:solidFill>
                        </a:rPr>
                        <a:t>Wed 1/24</a:t>
                      </a:r>
                    </a:p>
                  </a:txBody>
                  <a:tcPr marL="0" marR="0" marT="0" marB="0">
                    <a:solidFill>
                      <a:schemeClr val="bg1"/>
                    </a:solidFill>
                  </a:tcPr>
                </a:tc>
                <a:tc>
                  <a:txBody>
                    <a:bodyPr/>
                    <a:lstStyle/>
                    <a:p>
                      <a:pPr algn="ctr"/>
                      <a:r>
                        <a:rPr lang="en-US" sz="1800" dirty="0">
                          <a:solidFill>
                            <a:schemeClr val="tx2"/>
                          </a:solidFill>
                        </a:rPr>
                        <a:t>Thu</a:t>
                      </a:r>
                      <a:r>
                        <a:rPr lang="en-US" sz="1800" baseline="0" dirty="0">
                          <a:solidFill>
                            <a:schemeClr val="tx2"/>
                          </a:solidFill>
                        </a:rPr>
                        <a:t> 1</a:t>
                      </a:r>
                      <a:r>
                        <a:rPr lang="en-US" sz="1800" dirty="0">
                          <a:solidFill>
                            <a:schemeClr val="tx2"/>
                          </a:solidFill>
                        </a:rPr>
                        <a:t>/25</a:t>
                      </a:r>
                    </a:p>
                  </a:txBody>
                  <a:tcPr marL="0" marR="0" marT="0" marB="0">
                    <a:solidFill>
                      <a:schemeClr val="bg1"/>
                    </a:solidFill>
                  </a:tcPr>
                </a:tc>
                <a:tc>
                  <a:txBody>
                    <a:bodyPr/>
                    <a:lstStyle/>
                    <a:p>
                      <a:pPr algn="ctr"/>
                      <a:r>
                        <a:rPr lang="en-US" sz="1800" dirty="0">
                          <a:solidFill>
                            <a:schemeClr val="tx2"/>
                          </a:solidFill>
                        </a:rPr>
                        <a:t>Fri 1/26</a:t>
                      </a:r>
                    </a:p>
                  </a:txBody>
                  <a:tcPr marL="0" marR="0" marT="0" marB="0">
                    <a:solidFill>
                      <a:schemeClr val="bg1"/>
                    </a:solidFill>
                  </a:tcPr>
                </a:tc>
                <a:extLst>
                  <a:ext uri="{0D108BD9-81ED-4DB2-BD59-A6C34878D82A}">
                    <a16:rowId xmlns:a16="http://schemas.microsoft.com/office/drawing/2014/main" val="10000"/>
                  </a:ext>
                </a:extLst>
              </a:tr>
              <a:tr h="654102">
                <a:tc>
                  <a:txBody>
                    <a:bodyPr/>
                    <a:lstStyle/>
                    <a:p>
                      <a:pPr algn="r"/>
                      <a:r>
                        <a:rPr lang="en-US" sz="1500" dirty="0"/>
                        <a:t>09:00</a:t>
                      </a:r>
                    </a:p>
                    <a:p>
                      <a:pPr algn="r"/>
                      <a:endParaRPr lang="en-US" sz="1500" dirty="0"/>
                    </a:p>
                    <a:p>
                      <a:pPr algn="r"/>
                      <a:endParaRPr lang="en-US" sz="1500" dirty="0"/>
                    </a:p>
                    <a:p>
                      <a:pPr algn="r"/>
                      <a:r>
                        <a:rPr lang="en-US" sz="1500" dirty="0"/>
                        <a:t>10:30</a:t>
                      </a:r>
                    </a:p>
                  </a:txBody>
                  <a:tcPr marL="0" marR="0" marT="0" marB="0">
                    <a:solidFill>
                      <a:schemeClr val="accent1">
                        <a:lumMod val="40000"/>
                        <a:lumOff val="6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b="1" dirty="0"/>
                        <a:t>OmniRAN </a:t>
                      </a:r>
                      <a:r>
                        <a:rPr lang="en-US" sz="1200" b="1" noProof="0" dirty="0"/>
                        <a:t>opening</a:t>
                      </a:r>
                    </a:p>
                    <a:p>
                      <a:endParaRPr lang="en-US" sz="1200"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pattFill prst="wdDnDiag">
                      <a:fgClr>
                        <a:schemeClr val="tx2">
                          <a:lumMod val="60000"/>
                          <a:lumOff val="40000"/>
                        </a:schemeClr>
                      </a:fgClr>
                      <a:bgClr>
                        <a:schemeClr val="bg1"/>
                      </a:bgClr>
                    </a:pattFill>
                  </a:tcPr>
                </a:tc>
                <a:tc rowSpan="3">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1"/>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654102">
                <a:tc>
                  <a:txBody>
                    <a:bodyPr/>
                    <a:lstStyle/>
                    <a:p>
                      <a:pPr algn="r"/>
                      <a:r>
                        <a:rPr lang="en-US" sz="1500" dirty="0"/>
                        <a:t>11:00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tx2">
                        <a:lumMod val="60000"/>
                        <a:lumOff val="40000"/>
                      </a:schemeClr>
                    </a:solidFill>
                  </a:tcPr>
                </a:tc>
                <a:tc>
                  <a:txBody>
                    <a:bodyPr/>
                    <a:lstStyle/>
                    <a:p>
                      <a:pPr marL="82550" indent="-82550">
                        <a:buFont typeface="Arial" pitchFamily="34" charset="0"/>
                        <a:buNone/>
                      </a:pPr>
                      <a:endParaRPr lang="en-US" sz="1100" dirty="0"/>
                    </a:p>
                  </a:txBody>
                  <a:tcPr marL="36000" marR="36000" marT="36000" marB="36000">
                    <a:solidFill>
                      <a:schemeClr val="tx2">
                        <a:lumMod val="60000"/>
                        <a:lumOff val="4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85725" marR="0" lvl="0" indent="-85725" algn="l" defTabSz="457200" rtl="0" eaLnBrk="1" fontAlgn="auto" latinLnBrk="0" hangingPunct="1">
                        <a:lnSpc>
                          <a:spcPct val="100000"/>
                        </a:lnSpc>
                        <a:spcBef>
                          <a:spcPts val="0"/>
                        </a:spcBef>
                        <a:spcAft>
                          <a:spcPts val="0"/>
                        </a:spcAft>
                        <a:buClrTx/>
                        <a:buSzTx/>
                        <a:buFont typeface="Arial" pitchFamily="34" charset="0"/>
                        <a:buNone/>
                        <a:tabLst/>
                        <a:defRPr/>
                      </a:pPr>
                      <a:r>
                        <a:rPr lang="en-US" sz="1200" b="1" dirty="0"/>
                        <a:t>OmniRAN</a:t>
                      </a:r>
                      <a:r>
                        <a:rPr lang="en-US" sz="1200" b="1" baseline="0" dirty="0"/>
                        <a:t> closing</a:t>
                      </a:r>
                      <a:endParaRPr lang="en-US" sz="1200" b="1" dirty="0"/>
                    </a:p>
                    <a:p>
                      <a:pPr marL="85725" indent="-85725">
                        <a:buFont typeface="Arial" pitchFamily="34" charset="0"/>
                        <a:buNone/>
                      </a:pPr>
                      <a:endParaRPr lang="en-US" sz="1200" dirty="0"/>
                    </a:p>
                  </a:txBody>
                  <a:tcPr marL="36000" marR="36000" marT="36000" marB="36000">
                    <a:pattFill prst="wdDnDiag">
                      <a:fgClr>
                        <a:schemeClr val="tx2">
                          <a:lumMod val="60000"/>
                          <a:lumOff val="40000"/>
                        </a:schemeClr>
                      </a:fgClr>
                      <a:bgClr>
                        <a:schemeClr val="bg1"/>
                      </a:bgClr>
                    </a:patt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182324">
                <a:tc rowSpan="2">
                  <a:txBody>
                    <a:bodyPr/>
                    <a:lstStyle/>
                    <a:p>
                      <a:pPr algn="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55597">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4">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5"/>
                  </a:ext>
                </a:extLst>
              </a:tr>
              <a:tr h="632298">
                <a:tc>
                  <a:txBody>
                    <a:bodyPr/>
                    <a:lstStyle/>
                    <a:p>
                      <a:pPr algn="r"/>
                      <a:r>
                        <a:rPr lang="en-US" sz="1500" dirty="0"/>
                        <a:t>14:00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a:txBody>
                    <a:bodyPr/>
                    <a:lstStyle/>
                    <a:p>
                      <a:endParaRPr lang="en-US" dirty="0"/>
                    </a:p>
                  </a:txBody>
                  <a:tcPr marL="36000" marR="36000" marT="36000" marB="36000">
                    <a:solidFill>
                      <a:schemeClr val="tx2">
                        <a:lumMod val="60000"/>
                        <a:lumOff val="40000"/>
                      </a:schemeClr>
                    </a:solidFill>
                  </a:tcPr>
                </a:tc>
                <a:tc>
                  <a:txBody>
                    <a:bodyPr/>
                    <a:lstStyle/>
                    <a:p>
                      <a:endParaRPr lang="en-US" sz="1100" dirty="0"/>
                    </a:p>
                  </a:txBody>
                  <a:tcPr marL="36000" marR="36000" marT="36000" marB="36000">
                    <a:solidFill>
                      <a:schemeClr val="tx2">
                        <a:lumMod val="60000"/>
                        <a:lumOff val="40000"/>
                      </a:schemeClr>
                    </a:solidFill>
                  </a:tcPr>
                </a:tc>
                <a:tc>
                  <a:txBody>
                    <a:bodyPr/>
                    <a:lstStyle/>
                    <a:p>
                      <a:endParaRPr lang="en-US" dirty="0"/>
                    </a:p>
                  </a:txBody>
                  <a:tcPr marL="36000" marR="36000" marT="36000" marB="36000">
                    <a:solidFill>
                      <a:schemeClr val="tx2">
                        <a:lumMod val="60000"/>
                        <a:lumOff val="40000"/>
                      </a:schemeClr>
                    </a:solidFill>
                  </a:tcPr>
                </a:tc>
                <a:tc rowSpan="3">
                  <a:txBody>
                    <a:bodyPr/>
                    <a:lstStyle/>
                    <a:p>
                      <a:endParaRPr lang="en-US" sz="1400" dirty="0"/>
                    </a:p>
                  </a:txBody>
                  <a:tcPr marL="36000" marR="36000" marT="36000" marB="36000">
                    <a:solidFill>
                      <a:schemeClr val="bg1"/>
                    </a:solidFill>
                  </a:tcPr>
                </a:tc>
                <a:tc vMerge="1">
                  <a:txBody>
                    <a:bodyPr/>
                    <a:lstStyle/>
                    <a:p>
                      <a:endParaRPr lang="en-US"/>
                    </a:p>
                  </a:txBody>
                  <a:tcPr/>
                </a:tc>
                <a:extLst>
                  <a:ext uri="{0D108BD9-81ED-4DB2-BD59-A6C34878D82A}">
                    <a16:rowId xmlns:a16="http://schemas.microsoft.com/office/drawing/2014/main" val="10006"/>
                  </a:ext>
                </a:extLst>
              </a:tr>
              <a:tr h="163525">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39904">
                <a:tc>
                  <a:txBody>
                    <a:bodyPr/>
                    <a:lstStyle/>
                    <a:p>
                      <a:pPr algn="r"/>
                      <a:r>
                        <a:rPr lang="en-US" sz="1500" dirty="0"/>
                        <a:t>16:00</a:t>
                      </a:r>
                    </a:p>
                    <a:p>
                      <a:pPr algn="r"/>
                      <a:endParaRPr lang="en-US" sz="1500" dirty="0"/>
                    </a:p>
                    <a:p>
                      <a:pPr algn="r"/>
                      <a:endParaRPr lang="en-US" sz="1500" dirty="0"/>
                    </a:p>
                    <a:p>
                      <a:pPr algn="r"/>
                      <a:r>
                        <a:rPr lang="en-US" sz="1500" dirty="0"/>
                        <a:t>17:30</a:t>
                      </a:r>
                    </a:p>
                  </a:txBody>
                  <a:tcPr marL="0" marR="0" marT="0" marB="0">
                    <a:solidFill>
                      <a:schemeClr val="tx2">
                        <a:lumMod val="20000"/>
                        <a:lumOff val="80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0">
                <a:tc rowSpan="2">
                  <a:txBody>
                    <a:bodyPr/>
                    <a:lstStyle/>
                    <a:p>
                      <a:pPr algn="r"/>
                      <a:r>
                        <a:rPr lang="en-US" sz="1500" dirty="0"/>
                        <a:t>18:15</a:t>
                      </a:r>
                    </a:p>
                    <a:p>
                      <a:pPr algn="r"/>
                      <a:r>
                        <a:rPr lang="en-US" sz="1500" dirty="0"/>
                        <a:t>19:15</a:t>
                      </a:r>
                    </a:p>
                  </a:txBody>
                  <a:tcPr marL="0" marR="0" marT="0" marB="0" anchor="b">
                    <a:solidFill>
                      <a:schemeClr val="accent1">
                        <a:lumMod val="20000"/>
                        <a:lumOff val="80000"/>
                      </a:schemeClr>
                    </a:solidFill>
                  </a:tcPr>
                </a:tc>
                <a:tc rowSpan="2">
                  <a:txBody>
                    <a:bodyPr/>
                    <a:lstStyle/>
                    <a:p>
                      <a:r>
                        <a:rPr lang="en-US" sz="1200" dirty="0"/>
                        <a:t>All editors’ web meeting</a:t>
                      </a:r>
                    </a:p>
                  </a:txBody>
                  <a:tcPr marL="36000" marR="36000" marT="36000" marB="36000">
                    <a:solidFill>
                      <a:schemeClr val="tx2">
                        <a:lumMod val="20000"/>
                        <a:lumOff val="80000"/>
                      </a:schemeClr>
                    </a:solidFill>
                  </a:tcPr>
                </a:tc>
                <a:tc rowSpan="2">
                  <a:txBody>
                    <a:bodyPr/>
                    <a:lstStyle/>
                    <a:p>
                      <a:endParaRPr lang="en-US" sz="4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r>
                        <a:rPr lang="en-US" sz="1200" dirty="0"/>
                        <a:t>New Editors training</a:t>
                      </a:r>
                    </a:p>
                  </a:txBody>
                  <a:tcPr marL="36000" marR="36000" marT="36000" marB="36000">
                    <a:solidFill>
                      <a:schemeClr val="tx2">
                        <a:lumMod val="20000"/>
                        <a:lumOff val="80000"/>
                      </a:schemeClr>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182324">
                <a:tc vMerge="1">
                  <a:txBody>
                    <a:bodyPr/>
                    <a:lstStyle/>
                    <a:p>
                      <a:endParaRPr lang="en-US"/>
                    </a:p>
                  </a:txBody>
                  <a:tcPr/>
                </a:tc>
                <a:tc vMerge="1">
                  <a:txBody>
                    <a:bodyPr/>
                    <a:lstStyle/>
                    <a:p>
                      <a:endParaRPr lang="en-US" sz="1200"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no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492363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Jan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Result of P802.1CF WG ballot</a:t>
            </a:r>
          </a:p>
          <a:p>
            <a:r>
              <a:rPr lang="en-US" dirty="0"/>
              <a:t>Comment resolution on P802.1CF-D1.0</a:t>
            </a:r>
          </a:p>
          <a:p>
            <a:r>
              <a:rPr lang="en-US" dirty="0"/>
              <a:t>New content for P802.1CF</a:t>
            </a:r>
          </a:p>
          <a:p>
            <a:r>
              <a:rPr lang="en-US" dirty="0"/>
              <a:t>Plan for 802.1CF-D2.0 draft</a:t>
            </a:r>
          </a:p>
          <a:p>
            <a:r>
              <a:rPr lang="en-US" dirty="0"/>
              <a:t>IC NEND contributions review</a:t>
            </a:r>
          </a:p>
          <a:p>
            <a:r>
              <a:rPr lang="en-US" dirty="0"/>
              <a:t>Conference calls until Mar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1287074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62500" lnSpcReduction="20000"/>
          </a:bodyPr>
          <a:lstStyle/>
          <a:p>
            <a:r>
              <a:rPr lang="en-GB" dirty="0"/>
              <a:t>Tuesday, December 12</a:t>
            </a:r>
            <a:r>
              <a:rPr lang="en-GB" baseline="30000" dirty="0"/>
              <a:t>th</a:t>
            </a:r>
            <a:r>
              <a:rPr lang="en-GB" dirty="0"/>
              <a:t> </a:t>
            </a:r>
            <a:r>
              <a:rPr lang="en-US" dirty="0"/>
              <a:t>, 2017 at 09:30-11:00am ET</a:t>
            </a:r>
          </a:p>
          <a:p>
            <a:endParaRPr lang="en-US" dirty="0"/>
          </a:p>
          <a:p>
            <a:r>
              <a:rPr lang="en-US" dirty="0"/>
              <a:t>Join WebEx meeting</a:t>
            </a:r>
          </a:p>
          <a:p>
            <a:pPr lvl="1"/>
            <a:r>
              <a:rPr lang="en-US" u="sng" dirty="0">
                <a:hlinkClick r:id="rId3"/>
              </a:rPr>
              <a:t>https://nokiameetings.webex.com/nokiameetings/j.php?MTID=m25067da6d9a2beb2555f14ae8905a06e</a:t>
            </a:r>
            <a:endParaRPr lang="en-US" u="sng" dirty="0"/>
          </a:p>
          <a:p>
            <a:pPr lvl="1"/>
            <a:r>
              <a:rPr lang="en-US" dirty="0"/>
              <a:t>Meeting number: 956 211 849 </a:t>
            </a:r>
          </a:p>
          <a:p>
            <a:pPr lvl="1"/>
            <a:r>
              <a:rPr lang="en-US" dirty="0"/>
              <a:t>Meeting password: OmniRAN</a:t>
            </a:r>
          </a:p>
          <a:p>
            <a:pPr lvl="1"/>
            <a:endParaRPr lang="en-US" dirty="0"/>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956 211 849 </a:t>
            </a:r>
          </a:p>
          <a:p>
            <a:pPr lvl="1"/>
            <a:r>
              <a:rPr lang="en-US" dirty="0"/>
              <a:t>Global call-in numbers</a:t>
            </a:r>
          </a:p>
          <a:p>
            <a:pPr lvl="2"/>
            <a:r>
              <a:rPr lang="en-US" dirty="0">
                <a:hlinkClick r:id="rId4"/>
              </a:rPr>
              <a:t>https://nokiameetings.webex.com/nokiameetings/globalcallin.php?serviceType=MC&amp;ED=533523267&amp;tollFree=0</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92500" lnSpcReduction="20000"/>
          </a:bodyPr>
          <a:lstStyle/>
          <a:p>
            <a:r>
              <a:rPr lang="en-US" dirty="0"/>
              <a:t>Review of minutes </a:t>
            </a:r>
          </a:p>
          <a:p>
            <a:r>
              <a:rPr lang="en-US" dirty="0"/>
              <a:t>Reports </a:t>
            </a:r>
          </a:p>
          <a:p>
            <a:pPr lvl="0"/>
            <a:r>
              <a:rPr lang="en-US" dirty="0"/>
              <a:t>Editorial review results of P802.1CF-D0.7</a:t>
            </a:r>
          </a:p>
          <a:p>
            <a:pPr lvl="0"/>
            <a:r>
              <a:rPr lang="en-US" dirty="0"/>
              <a:t>Corrections going into P802.1CF-D1.0 for WG ballot</a:t>
            </a:r>
          </a:p>
          <a:p>
            <a:pPr lvl="0"/>
            <a:r>
              <a:rPr lang="en-US" dirty="0"/>
              <a:t>WG ballot plan</a:t>
            </a:r>
          </a:p>
          <a:p>
            <a:pPr lvl="0"/>
            <a:r>
              <a:rPr lang="en-US" dirty="0"/>
              <a:t>Agenda proposal and plan for January 802.1 interim in Geneva, CH</a:t>
            </a:r>
          </a:p>
          <a:p>
            <a:r>
              <a:rPr lang="en-US" dirty="0"/>
              <a:t>AOB </a:t>
            </a:r>
          </a:p>
          <a:p>
            <a:r>
              <a:rPr lang="en-US" dirty="0"/>
              <a:t>Next meeting </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1975</TotalTime>
  <Words>2177</Words>
  <Application>Microsoft Office PowerPoint</Application>
  <PresentationFormat>On-screen Show (4:3)</PresentationFormat>
  <Paragraphs>243</Paragraphs>
  <Slides>19</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ＭＳ Ｐゴシック</vt:lpstr>
      <vt:lpstr>Arial</vt:lpstr>
      <vt:lpstr>Helvetica</vt:lpstr>
      <vt:lpstr>Monotype Sorts</vt:lpstr>
      <vt:lpstr>Times</vt:lpstr>
      <vt:lpstr>Times New Roman</vt:lpstr>
      <vt:lpstr>Template</vt:lpstr>
      <vt:lpstr>IEEE 802.1 OmniRAN TG December 12th,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Editorial review comments #1</vt:lpstr>
      <vt:lpstr>Editorial review comments #2</vt:lpstr>
      <vt:lpstr>Business #3</vt:lpstr>
      <vt:lpstr>Business #4</vt:lpstr>
      <vt:lpstr>January 2018 Agenda Graphics</vt:lpstr>
      <vt:lpstr>Agenda proposal for Jan 2018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375</cp:revision>
  <cp:lastPrinted>1998-02-10T13:28:06Z</cp:lastPrinted>
  <dcterms:created xsi:type="dcterms:W3CDTF">2011-12-30T17:06:23Z</dcterms:created>
  <dcterms:modified xsi:type="dcterms:W3CDTF">2017-12-12T13:45:28Z</dcterms:modified>
</cp:coreProperties>
</file>