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66" r:id="rId4"/>
    <p:sldId id="290" r:id="rId5"/>
    <p:sldId id="291" r:id="rId6"/>
    <p:sldId id="292" r:id="rId7"/>
    <p:sldId id="307" r:id="rId8"/>
    <p:sldId id="293" r:id="rId9"/>
    <p:sldId id="271" r:id="rId10"/>
    <p:sldId id="283" r:id="rId11"/>
    <p:sldId id="294" r:id="rId12"/>
    <p:sldId id="297" r:id="rId13"/>
    <p:sldId id="302" r:id="rId14"/>
    <p:sldId id="309" r:id="rId15"/>
    <p:sldId id="310" r:id="rId16"/>
    <p:sldId id="31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54" autoAdjust="0"/>
    <p:restoredTop sz="99233" autoAdjust="0"/>
  </p:normalViewPr>
  <p:slideViewPr>
    <p:cSldViewPr>
      <p:cViewPr varScale="1">
        <p:scale>
          <a:sx n="90" d="100"/>
          <a:sy n="90" d="100"/>
        </p:scale>
        <p:origin x="102" y="4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omniran-17-0097-00-00TG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25067da6d9a2beb2555f14ae8905a06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December 12</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2016-12-11</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 AM ET</a:t>
            </a:r>
          </a:p>
          <a:p>
            <a:r>
              <a:rPr lang="en-GB" sz="2400" dirty="0"/>
              <a:t>Minutes taker:</a:t>
            </a:r>
          </a:p>
          <a:p>
            <a:pPr lvl="1"/>
            <a:r>
              <a:rPr lang="en-GB" sz="2000" dirty="0"/>
              <a:t>…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16215306"/>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accent1">
                              <a:lumMod val="20000"/>
                              <a:lumOff val="80000"/>
                            </a:schemeClr>
                          </a:solidFill>
                        </a:rPr>
                        <a:t>Walter Pienciak</a:t>
                      </a:r>
                    </a:p>
                  </a:txBody>
                  <a:tcPr/>
                </a:tc>
                <a:tc>
                  <a:txBody>
                    <a:bodyPr/>
                    <a:lstStyle/>
                    <a:p>
                      <a:r>
                        <a:rPr lang="en-US" sz="1400" dirty="0">
                          <a:solidFill>
                            <a:schemeClr val="accent1">
                              <a:lumMod val="20000"/>
                              <a:lumOff val="80000"/>
                            </a:schemeClr>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accent1">
                              <a:lumMod val="20000"/>
                              <a:lumOff val="80000"/>
                            </a:schemeClr>
                          </a:solidFill>
                          <a:effectLst/>
                        </a:rPr>
                        <a:t>Wang Hao</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effectLst/>
                        </a:rPr>
                        <a:t>Fujitsu</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accent1">
                              <a:lumMod val="20000"/>
                              <a:lumOff val="80000"/>
                            </a:schemeClr>
                          </a:solidFill>
                        </a:rPr>
                        <a:t>Antonio</a:t>
                      </a:r>
                      <a:r>
                        <a:rPr lang="en-US" sz="1400" baseline="0" dirty="0">
                          <a:solidFill>
                            <a:schemeClr val="accent1">
                              <a:lumMod val="20000"/>
                              <a:lumOff val="80000"/>
                            </a:schemeClr>
                          </a:solidFill>
                        </a:rPr>
                        <a:t> de la Oliva</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77500" lnSpcReduction="20000"/>
          </a:bodyPr>
          <a:lstStyle/>
          <a:p>
            <a:r>
              <a:rPr lang="en-US" dirty="0"/>
              <a:t>Review of minutes </a:t>
            </a:r>
          </a:p>
          <a:p>
            <a:pPr lvl="1"/>
            <a:r>
              <a:rPr lang="en-US" dirty="0"/>
              <a:t>Postponed to January F2F meeting</a:t>
            </a:r>
          </a:p>
          <a:p>
            <a:r>
              <a:rPr lang="en-US" dirty="0"/>
              <a:t>Reports </a:t>
            </a:r>
          </a:p>
          <a:p>
            <a:pPr lvl="1"/>
            <a:r>
              <a:rPr lang="en-US" dirty="0"/>
              <a:t>..</a:t>
            </a:r>
          </a:p>
          <a:p>
            <a:pPr lvl="0"/>
            <a:r>
              <a:rPr lang="en-US" dirty="0"/>
              <a:t>Editorial review results of P802.1CF-D0.7</a:t>
            </a:r>
          </a:p>
          <a:p>
            <a:pPr lvl="1"/>
            <a:r>
              <a:rPr lang="en-US" dirty="0"/>
              <a:t>..</a:t>
            </a:r>
          </a:p>
          <a:p>
            <a:pPr lvl="0"/>
            <a:r>
              <a:rPr lang="en-US" dirty="0"/>
              <a:t>Corrections going into P802.1CF-D1.0 for WG ballot</a:t>
            </a:r>
          </a:p>
          <a:p>
            <a:pPr lvl="1"/>
            <a:r>
              <a:rPr lang="en-US" dirty="0"/>
              <a:t>..</a:t>
            </a:r>
          </a:p>
          <a:p>
            <a:pPr lvl="0"/>
            <a:r>
              <a:rPr lang="en-US" dirty="0"/>
              <a:t>WG ballot plan</a:t>
            </a:r>
          </a:p>
          <a:p>
            <a:pPr lvl="0"/>
            <a:r>
              <a:rPr lang="en-US" dirty="0"/>
              <a:t>Agenda proposal and plan for January 802.1 interim in Geneva, CH</a:t>
            </a:r>
          </a:p>
          <a:p>
            <a:r>
              <a:rPr lang="en-US" dirty="0"/>
              <a:t>AOB </a:t>
            </a:r>
          </a:p>
          <a:p>
            <a:r>
              <a:rPr lang="en-US" dirty="0"/>
              <a:t>Next meeting</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a:bodyPr>
          <a:lstStyle/>
          <a:p>
            <a:r>
              <a:rPr lang="en-US" dirty="0"/>
              <a:t>Review of minutes</a:t>
            </a:r>
          </a:p>
          <a:p>
            <a:pPr lvl="1"/>
            <a:r>
              <a:rPr lang="en-US" dirty="0"/>
              <a:t>..</a:t>
            </a:r>
          </a:p>
          <a:p>
            <a:r>
              <a:rPr lang="en-US" dirty="0"/>
              <a:t>Reports </a:t>
            </a:r>
          </a:p>
          <a:p>
            <a:pPr lvl="1"/>
            <a:r>
              <a:rPr lang="en-US" dirty="0"/>
              <a:t>..</a:t>
            </a:r>
          </a:p>
          <a:p>
            <a:pPr lvl="0"/>
            <a:r>
              <a:rPr lang="en-US" dirty="0"/>
              <a:t>Editorial review results of P802.1CF-D0.7</a:t>
            </a:r>
          </a:p>
          <a:p>
            <a:pPr lvl="1"/>
            <a:r>
              <a:rPr lang="en-US" dirty="0"/>
              <a:t>..</a:t>
            </a:r>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fontScale="92500" lnSpcReduction="20000"/>
          </a:bodyPr>
          <a:lstStyle/>
          <a:p>
            <a:pPr lvl="0"/>
            <a:r>
              <a:rPr lang="en-US" dirty="0"/>
              <a:t>Corrections going into P802.1CF-D1.0 for WG ballot</a:t>
            </a:r>
          </a:p>
          <a:p>
            <a:pPr lvl="1"/>
            <a:r>
              <a:rPr lang="en-US" dirty="0"/>
              <a:t>..</a:t>
            </a:r>
          </a:p>
          <a:p>
            <a:pPr lvl="0"/>
            <a:r>
              <a:rPr lang="en-US" dirty="0"/>
              <a:t>WG ballot plan</a:t>
            </a:r>
          </a:p>
          <a:p>
            <a:pPr lvl="0"/>
            <a:r>
              <a:rPr lang="en-US" dirty="0"/>
              <a:t>Agenda proposal and plan for January 802.1 interim in Geneva, CH AOB </a:t>
            </a:r>
          </a:p>
          <a:p>
            <a:pPr lvl="1"/>
            <a:r>
              <a:rPr lang="en-US" dirty="0"/>
              <a:t>See next two slides</a:t>
            </a:r>
          </a:p>
          <a:p>
            <a:r>
              <a:rPr lang="en-US" dirty="0"/>
              <a:t>Next meeting</a:t>
            </a:r>
          </a:p>
          <a:p>
            <a:pPr lvl="1"/>
            <a:r>
              <a:rPr lang="en-US" dirty="0"/>
              <a:t>22 - 25 January 2018, F2F meeting</a:t>
            </a:r>
          </a:p>
          <a:p>
            <a:pPr marL="0" indent="0">
              <a:buNone/>
            </a:pPr>
            <a:r>
              <a:rPr lang="en-US" dirty="0"/>
              <a:t>Adjourned by chair at … AM ET</a:t>
            </a:r>
          </a:p>
        </p:txBody>
      </p:sp>
    </p:spTree>
    <p:extLst>
      <p:ext uri="{BB962C8B-B14F-4D97-AF65-F5344CB8AC3E}">
        <p14:creationId xmlns:p14="http://schemas.microsoft.com/office/powerpoint/2010/main" val="4226266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January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3726697603"/>
              </p:ext>
            </p:extLst>
          </p:nvPr>
        </p:nvGraphicFramePr>
        <p:xfrm>
          <a:off x="457200" y="988828"/>
          <a:ext cx="8305800" cy="5395431"/>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1/22</a:t>
                      </a:r>
                    </a:p>
                  </a:txBody>
                  <a:tcPr marL="0" marR="0" marT="0" marB="0">
                    <a:solidFill>
                      <a:schemeClr val="bg1"/>
                    </a:solidFill>
                  </a:tcPr>
                </a:tc>
                <a:tc>
                  <a:txBody>
                    <a:bodyPr/>
                    <a:lstStyle/>
                    <a:p>
                      <a:pPr algn="ctr"/>
                      <a:r>
                        <a:rPr lang="en-US" sz="1800" dirty="0">
                          <a:solidFill>
                            <a:schemeClr val="tx2"/>
                          </a:solidFill>
                        </a:rPr>
                        <a:t>Tue 1/23</a:t>
                      </a:r>
                    </a:p>
                  </a:txBody>
                  <a:tcPr marL="0" marR="0" marT="0" marB="0">
                    <a:solidFill>
                      <a:schemeClr val="bg1"/>
                    </a:solidFill>
                  </a:tcPr>
                </a:tc>
                <a:tc>
                  <a:txBody>
                    <a:bodyPr/>
                    <a:lstStyle/>
                    <a:p>
                      <a:pPr algn="ctr"/>
                      <a:r>
                        <a:rPr lang="en-US" sz="1800" dirty="0">
                          <a:solidFill>
                            <a:schemeClr val="tx2"/>
                          </a:solidFill>
                        </a:rPr>
                        <a:t>Wed 1/24</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1</a:t>
                      </a:r>
                      <a:r>
                        <a:rPr lang="en-US" sz="1800" dirty="0">
                          <a:solidFill>
                            <a:schemeClr val="tx2"/>
                          </a:solidFill>
                        </a:rPr>
                        <a:t>/25</a:t>
                      </a:r>
                    </a:p>
                  </a:txBody>
                  <a:tcPr marL="0" marR="0" marT="0" marB="0">
                    <a:solidFill>
                      <a:schemeClr val="bg1"/>
                    </a:solidFill>
                  </a:tcPr>
                </a:tc>
                <a:tc>
                  <a:txBody>
                    <a:bodyPr/>
                    <a:lstStyle/>
                    <a:p>
                      <a:pPr algn="ctr"/>
                      <a:r>
                        <a:rPr lang="en-US" sz="1800" dirty="0">
                          <a:solidFill>
                            <a:schemeClr val="tx2"/>
                          </a:solidFill>
                        </a:rPr>
                        <a:t>Fri 1/26</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500" dirty="0"/>
                        <a:t>09:00</a:t>
                      </a:r>
                    </a:p>
                    <a:p>
                      <a:pPr algn="r"/>
                      <a:endParaRPr lang="en-US" sz="1500" dirty="0"/>
                    </a:p>
                    <a:p>
                      <a:pPr algn="r"/>
                      <a:endParaRPr lang="en-US" sz="1500" dirty="0"/>
                    </a:p>
                    <a:p>
                      <a:pPr algn="r"/>
                      <a:r>
                        <a:rPr lang="en-US" sz="1500" dirty="0"/>
                        <a:t>10:30</a:t>
                      </a:r>
                    </a:p>
                  </a:txBody>
                  <a:tcPr marL="0" marR="0" marT="0" marB="0">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a:t>OmniRAN </a:t>
                      </a:r>
                      <a:r>
                        <a:rPr lang="en-US" sz="1200" b="1" noProof="0" dirty="0"/>
                        <a:t>opening</a:t>
                      </a:r>
                    </a:p>
                    <a:p>
                      <a:endParaRPr lang="en-US" sz="1200"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pattFill prst="wdDnDiag">
                      <a:fgClr>
                        <a:schemeClr val="tx2">
                          <a:lumMod val="60000"/>
                          <a:lumOff val="40000"/>
                        </a:schemeClr>
                      </a:fgClr>
                      <a:bgClr>
                        <a:schemeClr val="bg1"/>
                      </a:bgClr>
                    </a:pattFill>
                  </a:tcPr>
                </a:tc>
                <a:tc rowSpan="3">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54102">
                <a:tc>
                  <a:txBody>
                    <a:bodyPr/>
                    <a:lstStyle/>
                    <a:p>
                      <a:pPr algn="r"/>
                      <a:r>
                        <a:rPr lang="en-US" sz="1500" dirty="0"/>
                        <a:t>11:00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tx2">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85725" marR="0" lvl="0" indent="-85725" algn="l" defTabSz="457200" rtl="0" eaLnBrk="1" fontAlgn="auto" latinLnBrk="0" hangingPunct="1">
                        <a:lnSpc>
                          <a:spcPct val="100000"/>
                        </a:lnSpc>
                        <a:spcBef>
                          <a:spcPts val="0"/>
                        </a:spcBef>
                        <a:spcAft>
                          <a:spcPts val="0"/>
                        </a:spcAft>
                        <a:buClrTx/>
                        <a:buSzTx/>
                        <a:buFont typeface="Arial" pitchFamily="34" charset="0"/>
                        <a:buNone/>
                        <a:tabLst/>
                        <a:defRPr/>
                      </a:pPr>
                      <a:r>
                        <a:rPr lang="en-US" sz="1200" b="1" dirty="0"/>
                        <a:t>OmniRAN</a:t>
                      </a:r>
                      <a:r>
                        <a:rPr lang="en-US" sz="1200" b="1" baseline="0" dirty="0"/>
                        <a:t> closing</a:t>
                      </a:r>
                      <a:endParaRPr lang="en-US" sz="1200" b="1" dirty="0"/>
                    </a:p>
                    <a:p>
                      <a:pPr marL="85725" indent="-85725">
                        <a:buFont typeface="Arial" pitchFamily="34" charset="0"/>
                        <a:buNone/>
                      </a:pPr>
                      <a:endParaRPr lang="en-US" sz="1200" dirty="0"/>
                    </a:p>
                  </a:txBody>
                  <a:tcPr marL="36000" marR="36000" marT="36000" marB="36000">
                    <a:pattFill prst="wdDnDiag">
                      <a:fgClr>
                        <a:schemeClr val="tx2">
                          <a:lumMod val="60000"/>
                          <a:lumOff val="40000"/>
                        </a:schemeClr>
                      </a:fgClr>
                      <a:bgClr>
                        <a:schemeClr val="bg1"/>
                      </a:bgClr>
                    </a:patt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182324">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55597">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632298">
                <a:tc>
                  <a:txBody>
                    <a:bodyPr/>
                    <a:lstStyle/>
                    <a:p>
                      <a:pPr algn="r"/>
                      <a:r>
                        <a:rPr lang="en-US" sz="1500" dirty="0"/>
                        <a:t>14:00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endParaRPr lang="en-US"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39904">
                <a:tc>
                  <a:txBody>
                    <a:bodyPr/>
                    <a:lstStyle/>
                    <a:p>
                      <a:pPr algn="r"/>
                      <a:r>
                        <a:rPr lang="en-US" sz="1500" dirty="0"/>
                        <a:t>16:00</a:t>
                      </a:r>
                    </a:p>
                    <a:p>
                      <a:pPr algn="r"/>
                      <a:endParaRPr lang="en-US" sz="1500" dirty="0"/>
                    </a:p>
                    <a:p>
                      <a:pPr algn="r"/>
                      <a:endParaRPr lang="en-US" sz="1500" dirty="0"/>
                    </a:p>
                    <a:p>
                      <a:pPr algn="r"/>
                      <a:r>
                        <a:rPr lang="en-US" sz="1500" dirty="0"/>
                        <a:t>17:30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0">
                <a:tc rowSpan="2">
                  <a:txBody>
                    <a:bodyPr/>
                    <a:lstStyle/>
                    <a:p>
                      <a:pPr algn="r"/>
                      <a:r>
                        <a:rPr lang="en-US" sz="1500" dirty="0"/>
                        <a:t>18:15</a:t>
                      </a:r>
                    </a:p>
                    <a:p>
                      <a:pPr algn="r"/>
                      <a:r>
                        <a:rPr lang="en-US" sz="1500" dirty="0"/>
                        <a:t>19:15</a:t>
                      </a:r>
                    </a:p>
                  </a:txBody>
                  <a:tcPr marL="0" marR="0" marT="0" marB="0" anchor="b">
                    <a:solidFill>
                      <a:schemeClr val="accent1">
                        <a:lumMod val="20000"/>
                        <a:lumOff val="80000"/>
                      </a:schemeClr>
                    </a:solidFill>
                  </a:tcPr>
                </a:tc>
                <a:tc rowSpan="2">
                  <a:txBody>
                    <a:bodyPr/>
                    <a:lstStyle/>
                    <a:p>
                      <a:r>
                        <a:rPr lang="en-US" sz="1200" dirty="0"/>
                        <a:t>All editors’ web meeting</a:t>
                      </a:r>
                    </a:p>
                  </a:txBody>
                  <a:tcPr marL="36000" marR="36000" marT="36000" marB="36000">
                    <a:solidFill>
                      <a:schemeClr val="tx2">
                        <a:lumMod val="20000"/>
                        <a:lumOff val="80000"/>
                      </a:schemeClr>
                    </a:solidFill>
                  </a:tcPr>
                </a:tc>
                <a:tc rowSpan="2">
                  <a:txBody>
                    <a:bodyPr/>
                    <a:lstStyle/>
                    <a:p>
                      <a:endParaRPr lang="en-US" sz="4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r>
                        <a:rPr lang="en-US" sz="1200" dirty="0"/>
                        <a:t>New Editors training</a:t>
                      </a:r>
                    </a:p>
                  </a:txBody>
                  <a:tcPr marL="36000" marR="36000" marT="36000" marB="36000">
                    <a:solidFill>
                      <a:schemeClr val="tx2">
                        <a:lumMod val="20000"/>
                        <a:lumOff val="80000"/>
                      </a:schemeClr>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182324">
                <a:tc vMerge="1">
                  <a:txBody>
                    <a:bodyPr/>
                    <a:lstStyle/>
                    <a:p>
                      <a:endParaRPr lang="en-US"/>
                    </a:p>
                  </a:txBody>
                  <a:tcPr/>
                </a:tc>
                <a:tc vMerge="1">
                  <a:txBody>
                    <a:bodyPr/>
                    <a:lstStyle/>
                    <a:p>
                      <a:endParaRPr lang="en-US" sz="1200"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492363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Jan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Result of P802.1CF WG ballot</a:t>
            </a:r>
          </a:p>
          <a:p>
            <a:r>
              <a:rPr lang="en-US" dirty="0"/>
              <a:t>Comment resolution on P802.1CF-D1.0</a:t>
            </a:r>
          </a:p>
          <a:p>
            <a:r>
              <a:rPr lang="en-US" dirty="0"/>
              <a:t>New content for P802.1CF</a:t>
            </a:r>
          </a:p>
          <a:p>
            <a:r>
              <a:rPr lang="en-US" dirty="0"/>
              <a:t>Plan for 802.1CF-D2.0 draft</a:t>
            </a:r>
          </a:p>
          <a:p>
            <a:r>
              <a:rPr lang="en-US" dirty="0"/>
              <a:t>IC NEND contributions review</a:t>
            </a:r>
          </a:p>
          <a:p>
            <a:r>
              <a:rPr lang="en-US" dirty="0"/>
              <a:t>Conference calls until Mar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28707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December 12</a:t>
            </a:r>
            <a:r>
              <a:rPr lang="en-GB" baseline="30000" dirty="0"/>
              <a:t>th</a:t>
            </a:r>
            <a:r>
              <a:rPr lang="en-GB" dirty="0"/>
              <a:t> </a:t>
            </a:r>
            <a:r>
              <a:rPr lang="en-US" dirty="0"/>
              <a:t>, 2017 at 09:30-11:00am ET</a:t>
            </a:r>
          </a:p>
          <a:p>
            <a:endParaRPr lang="en-US" dirty="0"/>
          </a:p>
          <a:p>
            <a:r>
              <a:rPr lang="en-US" dirty="0"/>
              <a:t>Join WebEx meeting</a:t>
            </a:r>
          </a:p>
          <a:p>
            <a:pPr lvl="1"/>
            <a:r>
              <a:rPr lang="en-US" u="sng" dirty="0">
                <a:hlinkClick r:id="rId3"/>
              </a:rPr>
              <a:t>https://nokiameetings.webex.com/nokiameetings/j.php?MTID=m25067da6d9a2beb2555f14ae8905a06e</a:t>
            </a:r>
            <a:endParaRPr lang="en-US" u="sng" dirty="0"/>
          </a:p>
          <a:p>
            <a:pPr lvl="1"/>
            <a:r>
              <a:rPr lang="en-US" dirty="0"/>
              <a:t>Meeting number: 956 211 849 </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956 211 849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92500" lnSpcReduction="20000"/>
          </a:bodyPr>
          <a:lstStyle/>
          <a:p>
            <a:r>
              <a:rPr lang="en-US" dirty="0"/>
              <a:t>Review of minutes </a:t>
            </a:r>
          </a:p>
          <a:p>
            <a:r>
              <a:rPr lang="en-US" dirty="0"/>
              <a:t>Reports </a:t>
            </a:r>
          </a:p>
          <a:p>
            <a:pPr lvl="0"/>
            <a:r>
              <a:rPr lang="en-US" dirty="0"/>
              <a:t>Editorial review results of P802.1CF-D0.7</a:t>
            </a:r>
          </a:p>
          <a:p>
            <a:pPr lvl="0"/>
            <a:r>
              <a:rPr lang="en-US" dirty="0"/>
              <a:t>Corrections going into P802.1CF-D1.0 for WG ballot</a:t>
            </a:r>
          </a:p>
          <a:p>
            <a:pPr lvl="0"/>
            <a:r>
              <a:rPr lang="en-US" dirty="0"/>
              <a:t>WG ballot plan</a:t>
            </a:r>
          </a:p>
          <a:p>
            <a:pPr lvl="0"/>
            <a:r>
              <a:rPr lang="en-US" dirty="0"/>
              <a:t>Agenda proposal and plan for January 802.1 interim in Geneva, CH</a:t>
            </a:r>
          </a:p>
          <a:p>
            <a:r>
              <a:rPr lang="en-US" dirty="0"/>
              <a:t>AOB </a:t>
            </a:r>
          </a:p>
          <a:p>
            <a:r>
              <a:rPr lang="en-US" dirty="0"/>
              <a:t>Next meeting </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1958</TotalTime>
  <Words>1366</Words>
  <Application>Microsoft Office PowerPoint</Application>
  <PresentationFormat>On-screen Show (4:3)</PresentationFormat>
  <Paragraphs>196</Paragraphs>
  <Slides>16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Helvetica</vt:lpstr>
      <vt:lpstr>Monotype Sorts</vt:lpstr>
      <vt:lpstr>Times</vt:lpstr>
      <vt:lpstr>Times New Roman</vt:lpstr>
      <vt:lpstr>Template</vt:lpstr>
      <vt:lpstr>IEEE 802.1 OmniRAN TG December 12th, 2017 Conference Call</vt:lpstr>
      <vt:lpstr>Conference Call</vt:lpstr>
      <vt:lpstr>Agenda proposal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Business#1</vt:lpstr>
      <vt:lpstr>Call for Potentially Essential Patents</vt:lpstr>
      <vt:lpstr>Agenda</vt:lpstr>
      <vt:lpstr>Business #2</vt:lpstr>
      <vt:lpstr>Business #3</vt:lpstr>
      <vt:lpstr>January 2018 Agenda Graphics</vt:lpstr>
      <vt:lpstr>Agenda proposal for Jan 2018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373</cp:revision>
  <cp:lastPrinted>1998-02-10T13:28:06Z</cp:lastPrinted>
  <dcterms:created xsi:type="dcterms:W3CDTF">2011-12-30T17:06:23Z</dcterms:created>
  <dcterms:modified xsi:type="dcterms:W3CDTF">2017-12-11T16:00:58Z</dcterms:modified>
</cp:coreProperties>
</file>