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9" r:id="rId15"/>
    <p:sldId id="31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4" autoAdjust="0"/>
    <p:restoredTop sz="99233" autoAdjust="0"/>
  </p:normalViewPr>
  <p:slideViewPr>
    <p:cSldViewPr>
      <p:cViewPr varScale="1">
        <p:scale>
          <a:sx n="86" d="100"/>
          <a:sy n="86" d="100"/>
        </p:scale>
        <p:origin x="7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omniran-17-0095-01-00TG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omniran/dcn/17/omniran-17-0093-01-CF00-user-subscriber-terminology-clean-up.pptx" TargetMode="External"/><Relationship Id="rId3" Type="http://schemas.openxmlformats.org/officeDocument/2006/relationships/hyperlink" Target="https://mentor.ieee.org/omniran/dcn/17/omniran-17-0091-00-00TG-nov-2017-f2f-meeting-minutes.docx" TargetMode="External"/><Relationship Id="rId7" Type="http://schemas.openxmlformats.org/officeDocument/2006/relationships/hyperlink" Target="https://mentor.ieee.org/omniran/dcn/17/omniran-17-0068-03-CF00-chap-7-5-7-6-tsn-amendmen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7/omniran-17-0079-04-CF00-chap-8-1-information-model.docx" TargetMode="External"/><Relationship Id="rId5" Type="http://schemas.openxmlformats.org/officeDocument/2006/relationships/hyperlink" Target="https://mentor.ieee.org/omniran/dcn/17/omniran-17-0082-05-CF00-information-model-structure.pptx" TargetMode="External"/><Relationship Id="rId4" Type="http://schemas.openxmlformats.org/officeDocument/2006/relationships/hyperlink" Target="https://mentor.ieee.org/omniran/dcn/17/omniran-17-0094-00-00TG-nov-28th-confcall-not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94-00-00TG-nov-28th-confcall-notes.docx" TargetMode="External"/><Relationship Id="rId2" Type="http://schemas.openxmlformats.org/officeDocument/2006/relationships/hyperlink" Target="https://mentor.ieee.org/omniran/dcn/17/omniran-17-0091-00-00TG-nov-2017-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7/omniran-17-0068-03-CF00-chap-7-5-7-6-tsn-amendment.docx" TargetMode="External"/><Relationship Id="rId5" Type="http://schemas.openxmlformats.org/officeDocument/2006/relationships/hyperlink" Target="https://mentor.ieee.org/omniran/dcn/17/omniran-17-0079-04-CF00-chap-8-1-information-model.docx" TargetMode="External"/><Relationship Id="rId4" Type="http://schemas.openxmlformats.org/officeDocument/2006/relationships/hyperlink" Target="https://mentor.ieee.org/omniran/dcn/17/omniran-17-0082-05-CF00-information-model-structure.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79-04-CF00-chap-8-1-information-model.docx" TargetMode="External"/><Relationship Id="rId2" Type="http://schemas.openxmlformats.org/officeDocument/2006/relationships/hyperlink" Target="https://mentor.ieee.org/omniran/dcn/17/omniran-17-0093-01-CF00-user-subscriber-terminology-clean-up.pptx"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68-03-CF00-chap-7-5-7-6-tsn-amendment.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76-00-CF00-chap-7-8-3-3-amendment.docx" TargetMode="External"/><Relationship Id="rId2" Type="http://schemas.openxmlformats.org/officeDocument/2006/relationships/hyperlink" Target="https://mentor.ieee.org/omniran/dcn/17/omniran-17-0048-03-CF00-chapter-7-1-text-revisio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15e7a7ceec8c83810340cf1eb0a82f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5</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2016-12-04</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09:30 AM ET</a:t>
            </a:r>
          </a:p>
          <a:p>
            <a:r>
              <a:rPr lang="en-GB" sz="2400" dirty="0"/>
              <a:t>Minutes taker:</a:t>
            </a:r>
          </a:p>
          <a:p>
            <a:pPr lvl="1"/>
            <a:r>
              <a:rPr lang="en-GB" sz="2000" dirty="0"/>
              <a:t>Hao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0342567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war brought up.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47500" lnSpcReduction="20000"/>
          </a:bodyPr>
          <a:lstStyle/>
          <a:p>
            <a:r>
              <a:rPr lang="en-US" dirty="0"/>
              <a:t>Review of minutes</a:t>
            </a:r>
          </a:p>
          <a:p>
            <a:pPr lvl="1"/>
            <a:r>
              <a:rPr lang="en-US" dirty="0">
                <a:hlinkClick r:id="rId3"/>
              </a:rPr>
              <a:t>https://mentor.ieee.org/omniran/dcn/17/omniran-17-0091-00-00TG-nov-2017-f2f-meeting-minutes.docx</a:t>
            </a:r>
            <a:endParaRPr lang="en-US" dirty="0"/>
          </a:p>
          <a:p>
            <a:pPr lvl="1"/>
            <a:r>
              <a:rPr lang="en-US" dirty="0">
                <a:hlinkClick r:id="rId4"/>
              </a:rPr>
              <a:t>https://mentor.ieee.org/omniran/dcn/17/omniran-17-0094-00-00TG-nov-28th-confcall-notes.docx</a:t>
            </a:r>
            <a:endParaRPr lang="en-US" dirty="0"/>
          </a:p>
          <a:p>
            <a:r>
              <a:rPr lang="en-US" dirty="0"/>
              <a:t>Reports </a:t>
            </a:r>
          </a:p>
          <a:p>
            <a:r>
              <a:rPr lang="en-US" dirty="0"/>
              <a:t>Information model of Access network </a:t>
            </a:r>
          </a:p>
          <a:p>
            <a:pPr lvl="1"/>
            <a:r>
              <a:rPr lang="en-US" dirty="0">
                <a:hlinkClick r:id="rId5"/>
              </a:rPr>
              <a:t>https://mentor.ieee.org/omniran/dcn/17/omniran-17-0082-05-CF00-information-model-structure.pptx</a:t>
            </a:r>
            <a:endParaRPr lang="en-US" dirty="0"/>
          </a:p>
          <a:p>
            <a:pPr lvl="1"/>
            <a:r>
              <a:rPr lang="en-US" dirty="0">
                <a:hlinkClick r:id="rId6"/>
              </a:rPr>
              <a:t>https://mentor.ieee.org/omniran/dcn/17/omniran-17-0079-04-CF00-chap-8-1-information-model.docx</a:t>
            </a:r>
            <a:endParaRPr lang="en-US" dirty="0"/>
          </a:p>
          <a:p>
            <a:r>
              <a:rPr lang="en-US" dirty="0"/>
              <a:t>Text proposal for adoption of TSN in Chap 7.5 &amp; 7.6 </a:t>
            </a:r>
          </a:p>
          <a:p>
            <a:pPr lvl="1"/>
            <a:r>
              <a:rPr lang="en-US" dirty="0">
                <a:hlinkClick r:id="rId7"/>
              </a:rPr>
              <a:t>https://mentor.ieee.org/omniran/dcn/17/omniran-17-0068-03-CF00-chap-7-5-7-6-tsn-amendment.docx</a:t>
            </a:r>
            <a:endParaRPr lang="en-US" dirty="0"/>
          </a:p>
          <a:p>
            <a:r>
              <a:rPr lang="en-US" dirty="0"/>
              <a:t>Further alignments and corrections to P802.1CF </a:t>
            </a:r>
          </a:p>
          <a:p>
            <a:pPr lvl="1"/>
            <a:r>
              <a:rPr lang="en-US" dirty="0">
                <a:hlinkClick r:id="rId8"/>
              </a:rPr>
              <a:t>https://mentor.ieee.org/omniran/dcn/17/omniran-17-0093-01-CF00-user-subscriber-terminology-clean-up.pptx</a:t>
            </a:r>
            <a:endParaRPr lang="en-US" dirty="0"/>
          </a:p>
          <a:p>
            <a:r>
              <a:rPr lang="en-US" dirty="0"/>
              <a:t>Agreement on content going into P802.1CF-D0.7</a:t>
            </a:r>
          </a:p>
          <a:p>
            <a:pPr lvl="1"/>
            <a:r>
              <a:rPr lang="en-US" dirty="0"/>
              <a:t>..</a:t>
            </a:r>
          </a:p>
          <a:p>
            <a:r>
              <a:rPr lang="en-US" dirty="0"/>
              <a:t>AOB </a:t>
            </a:r>
          </a:p>
          <a:p>
            <a:r>
              <a:rPr lang="en-US" dirty="0"/>
              <a:t>Next meeting </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r>
              <a:rPr lang="en-US" dirty="0"/>
              <a:t>Review of minutes</a:t>
            </a:r>
          </a:p>
          <a:p>
            <a:pPr lvl="1"/>
            <a:r>
              <a:rPr lang="en-US" dirty="0">
                <a:hlinkClick r:id="rId2"/>
              </a:rPr>
              <a:t>https://mentor.ieee.org/omniran/dcn/17/omniran-17-0091-00-00TG-nov-2017-f2f-meeting-minutes.docx</a:t>
            </a:r>
            <a:endParaRPr lang="en-US" dirty="0"/>
          </a:p>
          <a:p>
            <a:pPr lvl="1"/>
            <a:r>
              <a:rPr lang="en-US" dirty="0">
                <a:hlinkClick r:id="rId3"/>
              </a:rPr>
              <a:t>https://mentor.ieee.org/omniran/dcn/17/omniran-17-0094-00-00TG-nov-28th-confcall-notes.docx</a:t>
            </a:r>
            <a:endParaRPr lang="en-US" dirty="0"/>
          </a:p>
          <a:p>
            <a:pPr lvl="2"/>
            <a:r>
              <a:rPr lang="en-US" dirty="0"/>
              <a:t>Postponed to the next F2F meeting to achieve formal approval.</a:t>
            </a:r>
          </a:p>
          <a:p>
            <a:r>
              <a:rPr lang="en-US" dirty="0"/>
              <a:t>Reports </a:t>
            </a:r>
          </a:p>
          <a:p>
            <a:pPr lvl="1"/>
            <a:r>
              <a:rPr lang="en-US" dirty="0"/>
              <a:t>OmniRAN TG will start on Monday morning at the Geneva interim.</a:t>
            </a:r>
          </a:p>
          <a:p>
            <a:r>
              <a:rPr lang="en-US" dirty="0"/>
              <a:t>Information model of Access network </a:t>
            </a:r>
          </a:p>
          <a:p>
            <a:pPr lvl="1"/>
            <a:r>
              <a:rPr lang="en-US" dirty="0">
                <a:hlinkClick r:id="rId4"/>
              </a:rPr>
              <a:t>https://mentor.ieee.org/omniran/dcn/17/omniran-17-0082-05-CF00-information-model-structure.pptx</a:t>
            </a:r>
            <a:endParaRPr lang="en-US" dirty="0"/>
          </a:p>
          <a:p>
            <a:pPr lvl="1"/>
            <a:r>
              <a:rPr lang="en-US" dirty="0">
                <a:hlinkClick r:id="rId5"/>
              </a:rPr>
              <a:t>https://mentor.ieee.org/omniran/dcn/17/omniran-17-0079-04-CF00-chap-8-1-information-model.docx</a:t>
            </a:r>
            <a:endParaRPr lang="en-US" dirty="0"/>
          </a:p>
          <a:p>
            <a:pPr lvl="2"/>
            <a:r>
              <a:rPr lang="en-US" dirty="0"/>
              <a:t>Agreed to be included into D0.7</a:t>
            </a:r>
          </a:p>
          <a:p>
            <a:r>
              <a:rPr lang="en-US" dirty="0"/>
              <a:t>Text proposal for adoption of TSN in Chap 7.5 &amp; 7.6 </a:t>
            </a:r>
          </a:p>
          <a:p>
            <a:pPr lvl="1"/>
            <a:r>
              <a:rPr lang="en-US" dirty="0">
                <a:hlinkClick r:id="rId6"/>
              </a:rPr>
              <a:t>https://mentor.ieee.org/omniran/dcn/17/omniran-17-0068-03-CF00-chap-7-5-7-6-tsn-amendment.docx</a:t>
            </a:r>
            <a:endParaRPr lang="en-US" dirty="0"/>
          </a:p>
          <a:p>
            <a:pPr lvl="2"/>
            <a:r>
              <a:rPr lang="en-US" dirty="0"/>
              <a:t>Agreed to be included into D0.7</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47500" lnSpcReduction="20000"/>
          </a:bodyPr>
          <a:lstStyle/>
          <a:p>
            <a:r>
              <a:rPr lang="en-US" dirty="0"/>
              <a:t>Further alignments and corrections to P802.1CF </a:t>
            </a:r>
          </a:p>
          <a:p>
            <a:pPr lvl="1"/>
            <a:r>
              <a:rPr lang="en-US" dirty="0">
                <a:hlinkClick r:id="rId2"/>
              </a:rPr>
              <a:t>https://mentor.ieee.org/omniran/dcn/17/omniran-17-0093-01-CF00-user-subscriber-terminology-clean-up.pptx</a:t>
            </a:r>
            <a:endParaRPr lang="en-US" dirty="0"/>
          </a:p>
          <a:p>
            <a:pPr lvl="2"/>
            <a:r>
              <a:rPr lang="en-US" dirty="0"/>
              <a:t>Agreed to be adopted to D0.7</a:t>
            </a:r>
          </a:p>
          <a:p>
            <a:r>
              <a:rPr lang="en-US" dirty="0"/>
              <a:t>Agreement on content going into P802.1CF-D0.7</a:t>
            </a:r>
          </a:p>
          <a:p>
            <a:pPr lvl="1"/>
            <a:r>
              <a:rPr lang="en-US" dirty="0"/>
              <a:t>Base: D0.6.2.2</a:t>
            </a:r>
          </a:p>
          <a:p>
            <a:pPr lvl="1"/>
            <a:r>
              <a:rPr lang="en-US" dirty="0">
                <a:hlinkClick r:id="rId3"/>
              </a:rPr>
              <a:t>https://mentor.ieee.org/omniran/dcn/17/omniran-17-0079-04-CF00-chap-8-1-information-model.docx</a:t>
            </a:r>
            <a:endParaRPr lang="en-US" dirty="0"/>
          </a:p>
          <a:p>
            <a:pPr lvl="1"/>
            <a:r>
              <a:rPr lang="en-US" dirty="0">
                <a:hlinkClick r:id="rId4"/>
              </a:rPr>
              <a:t>https://mentor.ieee.org/omniran/dcn/17/omniran-17-0068-03-CF00-chap-7-5-7-6-tsn-amendment.docx</a:t>
            </a:r>
            <a:endParaRPr lang="en-US" dirty="0"/>
          </a:p>
          <a:p>
            <a:pPr lvl="1"/>
            <a:r>
              <a:rPr lang="en-US" dirty="0">
                <a:hlinkClick r:id="rId2"/>
              </a:rPr>
              <a:t>https://mentor.ieee.org/omniran/dcn/17/omniran-17-0093-01-CF00-user-subscriber-terminology-clean-up.pptx</a:t>
            </a:r>
            <a:endParaRPr lang="en-US" dirty="0"/>
          </a:p>
          <a:p>
            <a:pPr lvl="1"/>
            <a:r>
              <a:rPr lang="en-US" dirty="0"/>
              <a:t>Two corrections, see next slide</a:t>
            </a:r>
          </a:p>
          <a:p>
            <a:r>
              <a:rPr lang="en-US" dirty="0"/>
              <a:t>AOB</a:t>
            </a:r>
          </a:p>
          <a:p>
            <a:pPr lvl="1"/>
            <a:r>
              <a:rPr lang="en-US" dirty="0"/>
              <a:t>Chair outlined plan for performing initial WG ballot and expressed that start of the WG ballot directly after the next week’s conference call would be helpful for the process</a:t>
            </a:r>
          </a:p>
          <a:p>
            <a:pPr lvl="1"/>
            <a:r>
              <a:rPr lang="en-US" dirty="0"/>
              <a:t>Walter offered to provide D0.7 on Monday, December 11</a:t>
            </a:r>
            <a:r>
              <a:rPr lang="en-US" baseline="30000" dirty="0"/>
              <a:t>th</a:t>
            </a:r>
            <a:r>
              <a:rPr lang="en-US" dirty="0"/>
              <a:t> to allow Hao and Max for review prior to the next conference call.</a:t>
            </a:r>
          </a:p>
          <a:p>
            <a:r>
              <a:rPr lang="en-US" dirty="0"/>
              <a:t>Next meeting</a:t>
            </a:r>
          </a:p>
          <a:p>
            <a:pPr lvl="1"/>
            <a:r>
              <a:rPr lang="en-US" dirty="0" err="1"/>
              <a:t>Confcall</a:t>
            </a:r>
            <a:r>
              <a:rPr lang="en-US" dirty="0"/>
              <a:t> on December 12</a:t>
            </a:r>
            <a:r>
              <a:rPr lang="en-US" baseline="30000" dirty="0"/>
              <a:t>th</a:t>
            </a:r>
            <a:r>
              <a:rPr lang="en-US" dirty="0"/>
              <a:t>, 09:30-11:00AM ET</a:t>
            </a:r>
          </a:p>
          <a:p>
            <a:pPr lvl="1"/>
            <a:r>
              <a:rPr lang="en-US" dirty="0"/>
              <a:t>Meeting aimed for editorial corrections to D0.7 for creation of D1.0</a:t>
            </a:r>
          </a:p>
          <a:p>
            <a:pPr marL="0" indent="0">
              <a:buNone/>
            </a:pPr>
            <a:r>
              <a:rPr lang="en-US" dirty="0"/>
              <a:t>Adjourned by chair at 10:40 AM ET</a:t>
            </a:r>
          </a:p>
        </p:txBody>
      </p:sp>
    </p:spTree>
    <p:extLst>
      <p:ext uri="{BB962C8B-B14F-4D97-AF65-F5344CB8AC3E}">
        <p14:creationId xmlns:p14="http://schemas.microsoft.com/office/powerpoint/2010/main" val="4226266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DD30-AF73-46A3-BCB7-21E893A985BC}"/>
              </a:ext>
            </a:extLst>
          </p:cNvPr>
          <p:cNvSpPr>
            <a:spLocks noGrp="1"/>
          </p:cNvSpPr>
          <p:nvPr>
            <p:ph type="title"/>
          </p:nvPr>
        </p:nvSpPr>
        <p:spPr/>
        <p:txBody>
          <a:bodyPr/>
          <a:lstStyle/>
          <a:p>
            <a:r>
              <a:rPr lang="en-US" dirty="0"/>
              <a:t>Additional corrections to D0.6.2.2</a:t>
            </a:r>
          </a:p>
        </p:txBody>
      </p:sp>
      <p:sp>
        <p:nvSpPr>
          <p:cNvPr id="3" name="Content Placeholder 2">
            <a:extLst>
              <a:ext uri="{FF2B5EF4-FFF2-40B4-BE49-F238E27FC236}">
                <a16:creationId xmlns:a16="http://schemas.microsoft.com/office/drawing/2014/main" id="{411FB96C-E2DF-4E8B-84CA-0152DF0E280E}"/>
              </a:ext>
            </a:extLst>
          </p:cNvPr>
          <p:cNvSpPr>
            <a:spLocks noGrp="1"/>
          </p:cNvSpPr>
          <p:nvPr>
            <p:ph idx="1"/>
          </p:nvPr>
        </p:nvSpPr>
        <p:spPr/>
        <p:txBody>
          <a:bodyPr>
            <a:normAutofit fontScale="92500" lnSpcReduction="10000"/>
          </a:bodyPr>
          <a:lstStyle/>
          <a:p>
            <a:pPr lvl="0"/>
            <a:r>
              <a:rPr lang="en-US" dirty="0"/>
              <a:t>Hao also pointed out two editorial issues in D0.6.2.2 that needs to be fixed in the next version,</a:t>
            </a:r>
          </a:p>
          <a:p>
            <a:pPr lvl="1"/>
            <a:r>
              <a:rPr lang="en-US" dirty="0"/>
              <a:t>Figure 28 is a duplicate of Figure 27. The correct figure can be found in </a:t>
            </a:r>
            <a:r>
              <a:rPr lang="en-US" u="sng" dirty="0">
                <a:hlinkClick r:id="rId2"/>
              </a:rPr>
              <a:t>https://mentor.ieee.org/omniran/dcn/17/omniran-17-0048-03-CF00-chapter-7-1-text-revision.docx</a:t>
            </a:r>
            <a:endParaRPr lang="en-US" dirty="0"/>
          </a:p>
          <a:p>
            <a:pPr lvl="1"/>
            <a:r>
              <a:rPr lang="en-US" dirty="0"/>
              <a:t>Whole chapter 7.8.3.3 is out of date, and the latest revision is in </a:t>
            </a:r>
            <a:r>
              <a:rPr lang="en-US" dirty="0">
                <a:hlinkClick r:id="rId3"/>
              </a:rPr>
              <a:t>https://mentor.ieee.org/omniran/dcn/17/omniran-17-0076-00-CF00-chap-7-8-3-3-amendment.docx</a:t>
            </a:r>
            <a:endParaRPr lang="en-US" dirty="0"/>
          </a:p>
          <a:p>
            <a:endParaRPr lang="en-US" dirty="0"/>
          </a:p>
        </p:txBody>
      </p:sp>
    </p:spTree>
    <p:extLst>
      <p:ext uri="{BB962C8B-B14F-4D97-AF65-F5344CB8AC3E}">
        <p14:creationId xmlns:p14="http://schemas.microsoft.com/office/powerpoint/2010/main" val="71076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5</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https://nokiameetings.webex.com/nokiameetings/j.php?MTID=md15e7a7ceec8c83810340cf1eb0a82fd</a:t>
            </a:r>
            <a:endParaRPr lang="en-US" u="sng" dirty="0"/>
          </a:p>
          <a:p>
            <a:pPr lvl="1"/>
            <a:r>
              <a:rPr lang="en-US" dirty="0"/>
              <a:t>Meeting number: 950 239 117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950 239 117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85000" lnSpcReduction="10000"/>
          </a:bodyPr>
          <a:lstStyle/>
          <a:p>
            <a:r>
              <a:rPr lang="en-US" dirty="0"/>
              <a:t>Review of minutes </a:t>
            </a:r>
          </a:p>
          <a:p>
            <a:r>
              <a:rPr lang="en-US" dirty="0"/>
              <a:t>Reports </a:t>
            </a:r>
          </a:p>
          <a:p>
            <a:r>
              <a:rPr lang="en-US" dirty="0"/>
              <a:t>Information model of Access network </a:t>
            </a:r>
          </a:p>
          <a:p>
            <a:r>
              <a:rPr lang="en-US" dirty="0"/>
              <a:t>Text proposal for adoption of TSN in Chap 7.5 &amp; 7.6 </a:t>
            </a:r>
          </a:p>
          <a:p>
            <a:r>
              <a:rPr lang="en-US" dirty="0"/>
              <a:t>Further alignments and corrections to P802.1CF </a:t>
            </a:r>
          </a:p>
          <a:p>
            <a:r>
              <a:rPr lang="en-US" dirty="0"/>
              <a:t>Agreement on content going into P802.1CF-D0.7</a:t>
            </a:r>
          </a:p>
          <a:p>
            <a:r>
              <a:rPr lang="en-US" dirty="0"/>
              <a:t>AOB </a:t>
            </a:r>
          </a:p>
          <a:p>
            <a:r>
              <a:rPr lang="en-US" dirty="0"/>
              <a:t>Next meeting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1999</TotalTime>
  <Words>1724</Words>
  <Application>Microsoft Office PowerPoint</Application>
  <PresentationFormat>On-screen Show (4:3)</PresentationFormat>
  <Paragraphs>177</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Helvetica</vt:lpstr>
      <vt:lpstr>Monotype Sorts</vt:lpstr>
      <vt:lpstr>Times</vt:lpstr>
      <vt:lpstr>Times New Roman</vt:lpstr>
      <vt:lpstr>Template</vt:lpstr>
      <vt:lpstr>IEEE 802.1 OmniRAN TG December 5th,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lpstr>Additional corrections to D0.6.2.2</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373</cp:revision>
  <cp:lastPrinted>1998-02-10T13:28:06Z</cp:lastPrinted>
  <dcterms:created xsi:type="dcterms:W3CDTF">2011-12-30T17:06:23Z</dcterms:created>
  <dcterms:modified xsi:type="dcterms:W3CDTF">2017-12-05T15:44:29Z</dcterms:modified>
</cp:coreProperties>
</file>