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265" r:id="rId3"/>
    <p:sldId id="266" r:id="rId4"/>
    <p:sldId id="290" r:id="rId5"/>
    <p:sldId id="291" r:id="rId6"/>
    <p:sldId id="292" r:id="rId7"/>
    <p:sldId id="307" r:id="rId8"/>
    <p:sldId id="293" r:id="rId9"/>
    <p:sldId id="271" r:id="rId10"/>
    <p:sldId id="283" r:id="rId11"/>
    <p:sldId id="294" r:id="rId12"/>
    <p:sldId id="297" r:id="rId13"/>
    <p:sldId id="302" r:id="rId14"/>
    <p:sldId id="309" r:id="rId15"/>
    <p:sldId id="310"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54" autoAdjust="0"/>
    <p:restoredTop sz="99233" autoAdjust="0"/>
  </p:normalViewPr>
  <p:slideViewPr>
    <p:cSldViewPr>
      <p:cViewPr varScale="1">
        <p:scale>
          <a:sx n="86" d="100"/>
          <a:sy n="86" d="100"/>
        </p:scale>
        <p:origin x="79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66441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8</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9</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omniran-17-0095-01-00TG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omniran/dcn/17/omniran-17-0093-01-CF00-user-subscriber-terminology-clean-up.pptx" TargetMode="External"/><Relationship Id="rId3" Type="http://schemas.openxmlformats.org/officeDocument/2006/relationships/hyperlink" Target="https://mentor.ieee.org/omniran/dcn/17/omniran-17-0091-00-00TG-nov-2017-f2f-meeting-minutes.docx" TargetMode="External"/><Relationship Id="rId7" Type="http://schemas.openxmlformats.org/officeDocument/2006/relationships/hyperlink" Target="https://mentor.ieee.org/omniran/dcn/17/omniran-17-0068-03-CF00-chap-7-5-7-6-tsn-amendment.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omniran/dcn/17/omniran-17-0079-04-CF00-chap-8-1-information-model.docx" TargetMode="External"/><Relationship Id="rId5" Type="http://schemas.openxmlformats.org/officeDocument/2006/relationships/hyperlink" Target="https://mentor.ieee.org/omniran/dcn/17/omniran-17-0082-05-CF00-information-model-structure.pptx" TargetMode="External"/><Relationship Id="rId4" Type="http://schemas.openxmlformats.org/officeDocument/2006/relationships/hyperlink" Target="https://mentor.ieee.org/omniran/dcn/17/omniran-17-0094-00-00TG-nov-28th-confcall-notes.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7/omniran-17-0094-00-00TG-nov-28th-confcall-notes.docx" TargetMode="External"/><Relationship Id="rId2" Type="http://schemas.openxmlformats.org/officeDocument/2006/relationships/hyperlink" Target="https://mentor.ieee.org/omniran/dcn/17/omniran-17-0091-00-00TG-nov-2017-f2f-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omniran/dcn/17/omniran-17-0068-03-CF00-chap-7-5-7-6-tsn-amendment.docx" TargetMode="External"/><Relationship Id="rId5" Type="http://schemas.openxmlformats.org/officeDocument/2006/relationships/hyperlink" Target="https://mentor.ieee.org/omniran/dcn/17/omniran-17-0079-04-CF00-chap-8-1-information-model.docx" TargetMode="External"/><Relationship Id="rId4" Type="http://schemas.openxmlformats.org/officeDocument/2006/relationships/hyperlink" Target="https://mentor.ieee.org/omniran/dcn/17/omniran-17-0082-05-CF00-information-model-structure.ppt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7/omniran-17-0079-04-CF00-chap-8-1-information-model.docx" TargetMode="External"/><Relationship Id="rId2" Type="http://schemas.openxmlformats.org/officeDocument/2006/relationships/hyperlink" Target="https://mentor.ieee.org/omniran/dcn/17/omniran-17-0093-01-CF00-user-subscriber-terminology-clean-up.pptx" TargetMode="External"/><Relationship Id="rId1" Type="http://schemas.openxmlformats.org/officeDocument/2006/relationships/slideLayout" Target="../slideLayouts/slideLayout2.xml"/><Relationship Id="rId4" Type="http://schemas.openxmlformats.org/officeDocument/2006/relationships/hyperlink" Target="https://mentor.ieee.org/omniran/dcn/17/omniran-17-0068-03-CF00-chap-7-5-7-6-tsn-amendment.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7/omniran-17-0076-00-CF00-chap-7-8-3-3-amendment.docx" TargetMode="External"/><Relationship Id="rId2" Type="http://schemas.openxmlformats.org/officeDocument/2006/relationships/hyperlink" Target="https://mentor.ieee.org/omniran/dcn/17/omniran-17-0048-03-CF00-chapter-7-1-text-revision.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d15e7a7ceec8c83810340cf1eb0a82fd"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December 5</a:t>
            </a:r>
            <a:r>
              <a:rPr lang="en-US" baseline="30000" dirty="0"/>
              <a:t>th</a:t>
            </a:r>
            <a:r>
              <a:rPr lang="en-US" dirty="0"/>
              <a:t>, 2017 Conference Call</a:t>
            </a:r>
          </a:p>
        </p:txBody>
      </p:sp>
      <p:sp>
        <p:nvSpPr>
          <p:cNvPr id="3" name="Subtitle 2"/>
          <p:cNvSpPr>
            <a:spLocks noGrp="1"/>
          </p:cNvSpPr>
          <p:nvPr>
            <p:ph type="subTitle" idx="1"/>
          </p:nvPr>
        </p:nvSpPr>
        <p:spPr/>
        <p:txBody>
          <a:bodyPr/>
          <a:lstStyle/>
          <a:p>
            <a:r>
              <a:rPr lang="en-US" dirty="0"/>
              <a:t>2016-12-04</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Business#1</a:t>
            </a:r>
          </a:p>
        </p:txBody>
      </p:sp>
      <p:sp>
        <p:nvSpPr>
          <p:cNvPr id="3" name="Content Placeholder 2"/>
          <p:cNvSpPr>
            <a:spLocks noGrp="1"/>
          </p:cNvSpPr>
          <p:nvPr>
            <p:ph idx="1"/>
          </p:nvPr>
        </p:nvSpPr>
        <p:spPr>
          <a:xfrm>
            <a:off x="457200" y="1295400"/>
            <a:ext cx="8229600" cy="5333999"/>
          </a:xfrm>
        </p:spPr>
        <p:txBody>
          <a:bodyPr>
            <a:normAutofit/>
          </a:bodyPr>
          <a:lstStyle/>
          <a:p>
            <a:r>
              <a:rPr lang="en-GB" sz="2400" dirty="0"/>
              <a:t>Call Meeting to Order</a:t>
            </a:r>
          </a:p>
          <a:p>
            <a:pPr lvl="1"/>
            <a:r>
              <a:rPr lang="en-GB" sz="2000" dirty="0"/>
              <a:t>Meeting called to order by chair at 09:30 AM ET</a:t>
            </a:r>
          </a:p>
          <a:p>
            <a:r>
              <a:rPr lang="en-GB" sz="2400" dirty="0"/>
              <a:t>Minutes taker:</a:t>
            </a:r>
          </a:p>
          <a:p>
            <a:pPr lvl="1"/>
            <a:r>
              <a:rPr lang="en-GB" sz="2000" dirty="0"/>
              <a:t>Hao is taking notes</a:t>
            </a:r>
          </a:p>
          <a:p>
            <a:r>
              <a:rPr lang="en-GB" sz="2400" dirty="0"/>
              <a:t>Roll Call</a:t>
            </a:r>
          </a:p>
          <a:p>
            <a:endParaRPr lang="en-GB" sz="2400" dirty="0"/>
          </a:p>
          <a:p>
            <a:endParaRPr lang="en-GB" sz="2400" dirty="0"/>
          </a:p>
          <a:p>
            <a:endParaRPr lang="en-GB" sz="2400" dirty="0"/>
          </a:p>
          <a:p>
            <a:endParaRPr lang="en-GB" sz="2400" dirty="0"/>
          </a:p>
          <a:p>
            <a:endParaRPr lang="en-GB" sz="2400" dirty="0"/>
          </a:p>
          <a:p>
            <a:endParaRPr lang="en-GB" sz="2400" dirty="0"/>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503425670"/>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extLst>
                    <a:ext uri="{9D8B030D-6E8A-4147-A177-3AD203B41FA5}">
                      <a16:colId xmlns:a16="http://schemas.microsoft.com/office/drawing/2014/main" val="20000"/>
                    </a:ext>
                  </a:extLst>
                </a:gridCol>
                <a:gridCol w="1859280">
                  <a:extLst>
                    <a:ext uri="{9D8B030D-6E8A-4147-A177-3AD203B41FA5}">
                      <a16:colId xmlns:a16="http://schemas.microsoft.com/office/drawing/2014/main" val="20001"/>
                    </a:ext>
                  </a:extLst>
                </a:gridCol>
                <a:gridCol w="243840">
                  <a:extLst>
                    <a:ext uri="{9D8B030D-6E8A-4147-A177-3AD203B41FA5}">
                      <a16:colId xmlns:a16="http://schemas.microsoft.com/office/drawing/2014/main" val="20002"/>
                    </a:ext>
                  </a:extLst>
                </a:gridCol>
                <a:gridCol w="1905000">
                  <a:extLst>
                    <a:ext uri="{9D8B030D-6E8A-4147-A177-3AD203B41FA5}">
                      <a16:colId xmlns:a16="http://schemas.microsoft.com/office/drawing/2014/main" val="20003"/>
                    </a:ext>
                  </a:extLst>
                </a:gridCol>
                <a:gridCol w="1905000">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rPr>
                        <a:t>Max Riegel</a:t>
                      </a:r>
                    </a:p>
                  </a:txBody>
                  <a:tcPr/>
                </a:tc>
                <a:tc>
                  <a:txBody>
                    <a:bodyPr/>
                    <a:lstStyle/>
                    <a:p>
                      <a:r>
                        <a:rPr lang="en-US" sz="1400" dirty="0">
                          <a:solidFill>
                            <a:schemeClr val="tx1"/>
                          </a:solidFill>
                        </a:rPr>
                        <a:t>Nokia</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bg2"/>
                        </a:solidFill>
                      </a:endParaRPr>
                    </a:p>
                  </a:txBody>
                  <a:tcPr/>
                </a:tc>
                <a:tc>
                  <a:txBody>
                    <a:bodyPr/>
                    <a:lstStyle/>
                    <a:p>
                      <a:endParaRPr lang="en-US" sz="1400" dirty="0">
                        <a:solidFill>
                          <a:schemeClr val="bg2"/>
                        </a:solidFill>
                      </a:endParaRPr>
                    </a:p>
                  </a:txBody>
                  <a:tcPr/>
                </a:tc>
                <a:extLst>
                  <a:ext uri="{0D108BD9-81ED-4DB2-BD59-A6C34878D82A}">
                    <a16:rowId xmlns:a16="http://schemas.microsoft.com/office/drawing/2014/main" val="10001"/>
                  </a:ext>
                </a:extLst>
              </a:tr>
              <a:tr h="292100">
                <a:tc>
                  <a:txBody>
                    <a:bodyPr/>
                    <a:lstStyle/>
                    <a:p>
                      <a:r>
                        <a:rPr lang="en-US" sz="1400" dirty="0">
                          <a:solidFill>
                            <a:schemeClr val="tx1"/>
                          </a:solidFill>
                        </a:rPr>
                        <a:t>Walter Pienciak</a:t>
                      </a:r>
                    </a:p>
                  </a:txBody>
                  <a:tcPr/>
                </a:tc>
                <a:tc>
                  <a:txBody>
                    <a:bodyPr/>
                    <a:lstStyle/>
                    <a:p>
                      <a:r>
                        <a:rPr lang="en-US" sz="1400" dirty="0">
                          <a:solidFill>
                            <a:schemeClr val="tx1"/>
                          </a:solidFill>
                        </a:rPr>
                        <a:t>IEEE SA</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2"/>
                  </a:ext>
                </a:extLst>
              </a:tr>
              <a:tr h="292100">
                <a:tc>
                  <a:txBody>
                    <a:bodyPr/>
                    <a:lstStyle/>
                    <a:p>
                      <a:r>
                        <a:rPr lang="en-US" sz="1400" dirty="0">
                          <a:solidFill>
                            <a:schemeClr val="tx1"/>
                          </a:solidFill>
                          <a:effectLst/>
                        </a:rPr>
                        <a:t>Wang Hao</a:t>
                      </a:r>
                      <a:endParaRPr lang="en-US" sz="1400" dirty="0">
                        <a:solidFill>
                          <a:schemeClr val="tx1"/>
                        </a:solidFill>
                      </a:endParaRPr>
                    </a:p>
                  </a:txBody>
                  <a:tcPr/>
                </a:tc>
                <a:tc>
                  <a:txBody>
                    <a:bodyPr/>
                    <a:lstStyle/>
                    <a:p>
                      <a:r>
                        <a:rPr lang="en-US" sz="1400" dirty="0">
                          <a:solidFill>
                            <a:schemeClr val="tx1"/>
                          </a:solidFill>
                          <a:effectLst/>
                        </a:rPr>
                        <a:t>Fujitsu</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3"/>
                  </a:ext>
                </a:extLst>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4"/>
                  </a:ext>
                </a:extLst>
              </a:tr>
              <a:tr h="292100">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5"/>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6"/>
                  </a:ext>
                </a:extLst>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a:t>Either speak up now or</a:t>
            </a:r>
          </a:p>
          <a:p>
            <a:pPr lvl="1"/>
            <a:r>
              <a:rPr lang="en-US" altLang="en-US" sz="2000" dirty="0"/>
              <a:t>Provide the chair of this group with the identity of the holder(s) of any and all such claims as soon as possible or</a:t>
            </a:r>
          </a:p>
          <a:p>
            <a:pPr lvl="1"/>
            <a:r>
              <a:rPr lang="en-US" altLang="en-US" sz="2000" dirty="0"/>
              <a:t>Cause an LOA to be submitted</a:t>
            </a:r>
            <a:br>
              <a:rPr lang="en-US" altLang="en-US" sz="2000" dirty="0"/>
            </a:br>
            <a:endParaRPr lang="en-US" altLang="en-US" sz="2000" dirty="0"/>
          </a:p>
          <a:p>
            <a:r>
              <a:rPr lang="en-US" altLang="en-US" sz="2400" dirty="0"/>
              <a:t>Nothing war brought up.</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a:xfrm>
            <a:off x="457200" y="1524000"/>
            <a:ext cx="8229600" cy="4876800"/>
          </a:xfrm>
        </p:spPr>
        <p:txBody>
          <a:bodyPr>
            <a:normAutofit fontScale="47500" lnSpcReduction="20000"/>
          </a:bodyPr>
          <a:lstStyle/>
          <a:p>
            <a:r>
              <a:rPr lang="en-US" dirty="0"/>
              <a:t>Review of minutes</a:t>
            </a:r>
          </a:p>
          <a:p>
            <a:pPr lvl="1"/>
            <a:r>
              <a:rPr lang="en-US" dirty="0">
                <a:hlinkClick r:id="rId3"/>
              </a:rPr>
              <a:t>https://mentor.ieee.org/omniran/dcn/17/omniran-17-0091-00-00TG-nov-2017-f2f-meeting-minutes.docx</a:t>
            </a:r>
            <a:endParaRPr lang="en-US" dirty="0"/>
          </a:p>
          <a:p>
            <a:pPr lvl="1"/>
            <a:r>
              <a:rPr lang="en-US" dirty="0">
                <a:hlinkClick r:id="rId4"/>
              </a:rPr>
              <a:t>https://mentor.ieee.org/omniran/dcn/17/omniran-17-0094-00-00TG-nov-28th-confcall-notes.docx</a:t>
            </a:r>
            <a:endParaRPr lang="en-US" dirty="0"/>
          </a:p>
          <a:p>
            <a:r>
              <a:rPr lang="en-US" dirty="0"/>
              <a:t>Reports </a:t>
            </a:r>
          </a:p>
          <a:p>
            <a:r>
              <a:rPr lang="en-US" dirty="0"/>
              <a:t>Information model of Access network </a:t>
            </a:r>
          </a:p>
          <a:p>
            <a:pPr lvl="1"/>
            <a:r>
              <a:rPr lang="en-US" dirty="0">
                <a:hlinkClick r:id="rId5"/>
              </a:rPr>
              <a:t>https://mentor.ieee.org/omniran/dcn/17/omniran-17-0082-05-CF00-information-model-structure.pptx</a:t>
            </a:r>
            <a:endParaRPr lang="en-US" dirty="0"/>
          </a:p>
          <a:p>
            <a:pPr lvl="1"/>
            <a:r>
              <a:rPr lang="en-US" dirty="0">
                <a:hlinkClick r:id="rId6"/>
              </a:rPr>
              <a:t>https://mentor.ieee.org/omniran/dcn/17/omniran-17-0079-04-CF00-chap-8-1-information-model.docx</a:t>
            </a:r>
            <a:endParaRPr lang="en-US" dirty="0"/>
          </a:p>
          <a:p>
            <a:r>
              <a:rPr lang="en-US" dirty="0"/>
              <a:t>Text proposal for adoption of TSN in Chap 7.5 &amp; 7.6 </a:t>
            </a:r>
          </a:p>
          <a:p>
            <a:pPr lvl="1"/>
            <a:r>
              <a:rPr lang="en-US" dirty="0">
                <a:hlinkClick r:id="rId7"/>
              </a:rPr>
              <a:t>https://mentor.ieee.org/omniran/dcn/17/omniran-17-0068-03-CF00-chap-7-5-7-6-tsn-amendment.docx</a:t>
            </a:r>
            <a:endParaRPr lang="en-US" dirty="0"/>
          </a:p>
          <a:p>
            <a:r>
              <a:rPr lang="en-US" dirty="0"/>
              <a:t>Further alignments and corrections to P802.1CF </a:t>
            </a:r>
          </a:p>
          <a:p>
            <a:pPr lvl="1"/>
            <a:r>
              <a:rPr lang="en-US" dirty="0">
                <a:hlinkClick r:id="rId8"/>
              </a:rPr>
              <a:t>https://mentor.ieee.org/omniran/dcn/17/omniran-17-0093-01-CF00-user-subscriber-terminology-clean-up.pptx</a:t>
            </a:r>
            <a:endParaRPr lang="en-US" dirty="0"/>
          </a:p>
          <a:p>
            <a:r>
              <a:rPr lang="en-US" dirty="0"/>
              <a:t>Agreement on content going into P802.1CF-D0.7</a:t>
            </a:r>
          </a:p>
          <a:p>
            <a:pPr lvl="1"/>
            <a:r>
              <a:rPr lang="en-US" dirty="0"/>
              <a:t>..</a:t>
            </a:r>
          </a:p>
          <a:p>
            <a:r>
              <a:rPr lang="en-US" dirty="0"/>
              <a:t>AOB </a:t>
            </a:r>
          </a:p>
          <a:p>
            <a:r>
              <a:rPr lang="en-US" dirty="0"/>
              <a:t>Next meeting </a:t>
            </a:r>
          </a:p>
        </p:txBody>
      </p:sp>
    </p:spTree>
    <p:extLst>
      <p:ext uri="{BB962C8B-B14F-4D97-AF65-F5344CB8AC3E}">
        <p14:creationId xmlns:p14="http://schemas.microsoft.com/office/powerpoint/2010/main" val="283237095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a:xfrm>
            <a:off x="457200" y="1417638"/>
            <a:ext cx="8229600" cy="4708525"/>
          </a:xfrm>
        </p:spPr>
        <p:txBody>
          <a:bodyPr>
            <a:normAutofit fontScale="62500" lnSpcReduction="20000"/>
          </a:bodyPr>
          <a:lstStyle/>
          <a:p>
            <a:r>
              <a:rPr lang="en-US" dirty="0"/>
              <a:t>Review of minutes</a:t>
            </a:r>
          </a:p>
          <a:p>
            <a:pPr lvl="1"/>
            <a:r>
              <a:rPr lang="en-US" dirty="0">
                <a:hlinkClick r:id="rId2"/>
              </a:rPr>
              <a:t>https://mentor.ieee.org/omniran/dcn/17/omniran-17-0091-00-00TG-nov-2017-f2f-meeting-minutes.docx</a:t>
            </a:r>
            <a:endParaRPr lang="en-US" dirty="0"/>
          </a:p>
          <a:p>
            <a:pPr lvl="1"/>
            <a:r>
              <a:rPr lang="en-US" dirty="0">
                <a:hlinkClick r:id="rId3"/>
              </a:rPr>
              <a:t>https://mentor.ieee.org/omniran/dcn/17/omniran-17-0094-00-00TG-nov-28th-confcall-notes.docx</a:t>
            </a:r>
            <a:endParaRPr lang="en-US" dirty="0"/>
          </a:p>
          <a:p>
            <a:pPr lvl="2"/>
            <a:r>
              <a:rPr lang="en-US" dirty="0"/>
              <a:t>Postponed to the next F2F meeting to achieve formal approval.</a:t>
            </a:r>
          </a:p>
          <a:p>
            <a:r>
              <a:rPr lang="en-US" dirty="0"/>
              <a:t>Reports </a:t>
            </a:r>
          </a:p>
          <a:p>
            <a:pPr lvl="1"/>
            <a:r>
              <a:rPr lang="en-US" dirty="0"/>
              <a:t>OmniRAN TG will start on Monday morning at the Geneva interim.</a:t>
            </a:r>
          </a:p>
          <a:p>
            <a:r>
              <a:rPr lang="en-US" dirty="0"/>
              <a:t>Information model of Access network </a:t>
            </a:r>
          </a:p>
          <a:p>
            <a:pPr lvl="1"/>
            <a:r>
              <a:rPr lang="en-US" dirty="0">
                <a:hlinkClick r:id="rId4"/>
              </a:rPr>
              <a:t>https://mentor.ieee.org/omniran/dcn/17/omniran-17-0082-05-CF00-information-model-structure.pptx</a:t>
            </a:r>
            <a:endParaRPr lang="en-US" dirty="0"/>
          </a:p>
          <a:p>
            <a:pPr lvl="1"/>
            <a:r>
              <a:rPr lang="en-US" dirty="0">
                <a:hlinkClick r:id="rId5"/>
              </a:rPr>
              <a:t>https://mentor.ieee.org/omniran/dcn/17/omniran-17-0079-04-CF00-chap-8-1-information-model.docx</a:t>
            </a:r>
            <a:endParaRPr lang="en-US" dirty="0"/>
          </a:p>
          <a:p>
            <a:pPr lvl="2"/>
            <a:r>
              <a:rPr lang="en-US" dirty="0"/>
              <a:t>Agreed to be included into D0.7</a:t>
            </a:r>
          </a:p>
          <a:p>
            <a:r>
              <a:rPr lang="en-US" dirty="0"/>
              <a:t>Text proposal for adoption of TSN in Chap 7.5 &amp; 7.6 </a:t>
            </a:r>
          </a:p>
          <a:p>
            <a:pPr lvl="1"/>
            <a:r>
              <a:rPr lang="en-US" dirty="0">
                <a:hlinkClick r:id="rId6"/>
              </a:rPr>
              <a:t>https://mentor.ieee.org/omniran/dcn/17/omniran-17-0068-03-CF00-chap-7-5-7-6-tsn-amendment.docx</a:t>
            </a:r>
            <a:endParaRPr lang="en-US" dirty="0"/>
          </a:p>
          <a:p>
            <a:pPr lvl="2"/>
            <a:r>
              <a:rPr lang="en-US" dirty="0"/>
              <a:t>Agreed to be included into D0.7</a:t>
            </a:r>
          </a:p>
          <a:p>
            <a:endParaRPr lang="en-US" dirty="0"/>
          </a:p>
        </p:txBody>
      </p:sp>
    </p:spTree>
    <p:extLst>
      <p:ext uri="{BB962C8B-B14F-4D97-AF65-F5344CB8AC3E}">
        <p14:creationId xmlns:p14="http://schemas.microsoft.com/office/powerpoint/2010/main" val="989255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#3</a:t>
            </a:r>
          </a:p>
        </p:txBody>
      </p:sp>
      <p:sp>
        <p:nvSpPr>
          <p:cNvPr id="3" name="Content Placeholder 2"/>
          <p:cNvSpPr>
            <a:spLocks noGrp="1"/>
          </p:cNvSpPr>
          <p:nvPr>
            <p:ph idx="1"/>
          </p:nvPr>
        </p:nvSpPr>
        <p:spPr/>
        <p:txBody>
          <a:bodyPr>
            <a:normAutofit fontScale="47500" lnSpcReduction="20000"/>
          </a:bodyPr>
          <a:lstStyle/>
          <a:p>
            <a:r>
              <a:rPr lang="en-US" dirty="0"/>
              <a:t>Further alignments and corrections to P802.1CF </a:t>
            </a:r>
          </a:p>
          <a:p>
            <a:pPr lvl="1"/>
            <a:r>
              <a:rPr lang="en-US" dirty="0">
                <a:hlinkClick r:id="rId2"/>
              </a:rPr>
              <a:t>https://mentor.ieee.org/omniran/dcn/17/omniran-17-0093-01-CF00-user-subscriber-terminology-clean-up.pptx</a:t>
            </a:r>
            <a:endParaRPr lang="en-US" dirty="0"/>
          </a:p>
          <a:p>
            <a:pPr lvl="2"/>
            <a:r>
              <a:rPr lang="en-US" dirty="0"/>
              <a:t>Agreed to be adopted to D0.7</a:t>
            </a:r>
          </a:p>
          <a:p>
            <a:r>
              <a:rPr lang="en-US" dirty="0"/>
              <a:t>Agreement on content going into P802.1CF-D0.7</a:t>
            </a:r>
          </a:p>
          <a:p>
            <a:pPr lvl="1"/>
            <a:r>
              <a:rPr lang="en-US" dirty="0"/>
              <a:t>Base: D0.6.2.2</a:t>
            </a:r>
          </a:p>
          <a:p>
            <a:pPr lvl="1"/>
            <a:r>
              <a:rPr lang="en-US" dirty="0">
                <a:hlinkClick r:id="rId3"/>
              </a:rPr>
              <a:t>https://mentor.ieee.org/omniran/dcn/17/omniran-17-0079-04-CF00-chap-8-1-information-model.docx</a:t>
            </a:r>
            <a:endParaRPr lang="en-US" dirty="0"/>
          </a:p>
          <a:p>
            <a:pPr lvl="1"/>
            <a:r>
              <a:rPr lang="en-US" dirty="0">
                <a:hlinkClick r:id="rId4"/>
              </a:rPr>
              <a:t>https://mentor.ieee.org/omniran/dcn/17/omniran-17-0068-03-CF00-chap-7-5-7-6-tsn-amendment.docx</a:t>
            </a:r>
            <a:endParaRPr lang="en-US" dirty="0"/>
          </a:p>
          <a:p>
            <a:pPr lvl="1"/>
            <a:r>
              <a:rPr lang="en-US" dirty="0">
                <a:hlinkClick r:id="rId2"/>
              </a:rPr>
              <a:t>https://mentor.ieee.org/omniran/dcn/17/omniran-17-0093-01-CF00-user-subscriber-terminology-clean-up.pptx</a:t>
            </a:r>
            <a:endParaRPr lang="en-US" dirty="0"/>
          </a:p>
          <a:p>
            <a:pPr lvl="1"/>
            <a:r>
              <a:rPr lang="en-US" dirty="0"/>
              <a:t>Two corrections, see next slide</a:t>
            </a:r>
          </a:p>
          <a:p>
            <a:r>
              <a:rPr lang="en-US" dirty="0"/>
              <a:t>AOB</a:t>
            </a:r>
          </a:p>
          <a:p>
            <a:pPr lvl="1"/>
            <a:r>
              <a:rPr lang="en-US" dirty="0"/>
              <a:t>Chair outlined plan for performing initial WG ballot and expressed that start of the WG ballot directly after the next week’s conference call would be helpful for the process</a:t>
            </a:r>
          </a:p>
          <a:p>
            <a:pPr lvl="1"/>
            <a:r>
              <a:rPr lang="en-US" dirty="0"/>
              <a:t>Walter offered to provide D0.7 on Monday, December 11</a:t>
            </a:r>
            <a:r>
              <a:rPr lang="en-US" baseline="30000" dirty="0"/>
              <a:t>th</a:t>
            </a:r>
            <a:r>
              <a:rPr lang="en-US" dirty="0"/>
              <a:t> to allow Hao and Max for review prior to the next conference call.</a:t>
            </a:r>
          </a:p>
          <a:p>
            <a:r>
              <a:rPr lang="en-US" dirty="0"/>
              <a:t>Next meeting</a:t>
            </a:r>
          </a:p>
          <a:p>
            <a:pPr lvl="1"/>
            <a:r>
              <a:rPr lang="en-US" dirty="0" err="1"/>
              <a:t>Confcall</a:t>
            </a:r>
            <a:r>
              <a:rPr lang="en-US" dirty="0"/>
              <a:t> on December 12</a:t>
            </a:r>
            <a:r>
              <a:rPr lang="en-US" baseline="30000" dirty="0"/>
              <a:t>th</a:t>
            </a:r>
            <a:r>
              <a:rPr lang="en-US" dirty="0"/>
              <a:t>, 09:30-11:00AM ET</a:t>
            </a:r>
          </a:p>
          <a:p>
            <a:pPr lvl="1"/>
            <a:r>
              <a:rPr lang="en-US" dirty="0"/>
              <a:t>Meeting aimed for editorial corrections to D0.7 for creation of D1.0</a:t>
            </a:r>
          </a:p>
          <a:p>
            <a:pPr marL="0" indent="0">
              <a:buNone/>
            </a:pPr>
            <a:r>
              <a:rPr lang="en-US" dirty="0"/>
              <a:t>Adjourned by chair at 10:40 AM ET</a:t>
            </a:r>
          </a:p>
        </p:txBody>
      </p:sp>
    </p:spTree>
    <p:extLst>
      <p:ext uri="{BB962C8B-B14F-4D97-AF65-F5344CB8AC3E}">
        <p14:creationId xmlns:p14="http://schemas.microsoft.com/office/powerpoint/2010/main" val="4226266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4DD30-AF73-46A3-BCB7-21E893A985BC}"/>
              </a:ext>
            </a:extLst>
          </p:cNvPr>
          <p:cNvSpPr>
            <a:spLocks noGrp="1"/>
          </p:cNvSpPr>
          <p:nvPr>
            <p:ph type="title"/>
          </p:nvPr>
        </p:nvSpPr>
        <p:spPr/>
        <p:txBody>
          <a:bodyPr/>
          <a:lstStyle/>
          <a:p>
            <a:r>
              <a:rPr lang="en-US" dirty="0"/>
              <a:t>Additional corrections to D0.6.2.2</a:t>
            </a:r>
          </a:p>
        </p:txBody>
      </p:sp>
      <p:sp>
        <p:nvSpPr>
          <p:cNvPr id="3" name="Content Placeholder 2">
            <a:extLst>
              <a:ext uri="{FF2B5EF4-FFF2-40B4-BE49-F238E27FC236}">
                <a16:creationId xmlns:a16="http://schemas.microsoft.com/office/drawing/2014/main" id="{411FB96C-E2DF-4E8B-84CA-0152DF0E280E}"/>
              </a:ext>
            </a:extLst>
          </p:cNvPr>
          <p:cNvSpPr>
            <a:spLocks noGrp="1"/>
          </p:cNvSpPr>
          <p:nvPr>
            <p:ph idx="1"/>
          </p:nvPr>
        </p:nvSpPr>
        <p:spPr/>
        <p:txBody>
          <a:bodyPr>
            <a:normAutofit fontScale="92500" lnSpcReduction="10000"/>
          </a:bodyPr>
          <a:lstStyle/>
          <a:p>
            <a:pPr lvl="0"/>
            <a:r>
              <a:rPr lang="en-US" dirty="0"/>
              <a:t>Hao also pointed out two editorial issues in D0.6.2.2 that needs to be fixed in the next version,</a:t>
            </a:r>
          </a:p>
          <a:p>
            <a:pPr lvl="1"/>
            <a:r>
              <a:rPr lang="en-US" dirty="0"/>
              <a:t>Figure 28 is a duplicate of Figure 27. The correct figure can be found in </a:t>
            </a:r>
            <a:r>
              <a:rPr lang="en-US" u="sng" dirty="0">
                <a:hlinkClick r:id="rId2"/>
              </a:rPr>
              <a:t>https://mentor.ieee.org/omniran/dcn/17/omniran-17-0048-03-CF00-chapter-7-1-text-revision.docx</a:t>
            </a:r>
            <a:endParaRPr lang="en-US" dirty="0"/>
          </a:p>
          <a:p>
            <a:pPr lvl="1"/>
            <a:r>
              <a:rPr lang="en-US" dirty="0"/>
              <a:t>Whole chapter 7.8.3.3 is out of date, and the latest revision is in </a:t>
            </a:r>
            <a:r>
              <a:rPr lang="en-US" dirty="0">
                <a:hlinkClick r:id="rId3"/>
              </a:rPr>
              <a:t>https://mentor.ieee.org/omniran/dcn/17/omniran-17-0076-00-CF00-chap-7-8-3-3-amendment.docx</a:t>
            </a:r>
            <a:endParaRPr lang="en-US" dirty="0"/>
          </a:p>
          <a:p>
            <a:endParaRPr lang="en-US" dirty="0"/>
          </a:p>
        </p:txBody>
      </p:sp>
    </p:spTree>
    <p:extLst>
      <p:ext uri="{BB962C8B-B14F-4D97-AF65-F5344CB8AC3E}">
        <p14:creationId xmlns:p14="http://schemas.microsoft.com/office/powerpoint/2010/main" val="710765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Tuesday, December 5</a:t>
            </a:r>
            <a:r>
              <a:rPr lang="en-GB" baseline="30000" dirty="0"/>
              <a:t>th</a:t>
            </a:r>
            <a:r>
              <a:rPr lang="en-GB" dirty="0"/>
              <a:t> </a:t>
            </a:r>
            <a:r>
              <a:rPr lang="en-US" dirty="0"/>
              <a:t>, 2017 at 09:30-11:00am ET</a:t>
            </a:r>
          </a:p>
          <a:p>
            <a:endParaRPr lang="en-US" dirty="0"/>
          </a:p>
          <a:p>
            <a:r>
              <a:rPr lang="en-US" dirty="0"/>
              <a:t>Join WebEx meeting</a:t>
            </a:r>
          </a:p>
          <a:p>
            <a:pPr lvl="1"/>
            <a:r>
              <a:rPr lang="en-US" u="sng" dirty="0">
                <a:hlinkClick r:id="rId3"/>
              </a:rPr>
              <a:t>https://nokiameetings.webex.com/nokiameetings/j.php?MTID=md15e7a7ceec8c83810340cf1eb0a82fd</a:t>
            </a:r>
            <a:endParaRPr lang="en-US" u="sng" dirty="0"/>
          </a:p>
          <a:p>
            <a:pPr lvl="1"/>
            <a:r>
              <a:rPr lang="en-US" dirty="0"/>
              <a:t>Meeting number: 950 239 117 </a:t>
            </a:r>
          </a:p>
          <a:p>
            <a:pPr lvl="1"/>
            <a:r>
              <a:rPr lang="en-US" dirty="0"/>
              <a:t>Meeting password: OmniRAN</a:t>
            </a:r>
          </a:p>
          <a:p>
            <a:pPr lvl="1"/>
            <a:endParaRPr lang="en-US" dirty="0"/>
          </a:p>
          <a:p>
            <a:r>
              <a:rPr lang="en-US" dirty="0"/>
              <a:t>Join by phone </a:t>
            </a:r>
          </a:p>
          <a:p>
            <a:pPr lvl="1"/>
            <a:r>
              <a:rPr lang="en-US" dirty="0"/>
              <a:t>+19724459814 US Dallas </a:t>
            </a:r>
          </a:p>
          <a:p>
            <a:pPr lvl="1"/>
            <a:r>
              <a:rPr lang="en-US" dirty="0"/>
              <a:t>+442036087616 UK London </a:t>
            </a:r>
          </a:p>
          <a:p>
            <a:pPr lvl="1"/>
            <a:r>
              <a:rPr lang="en-US" dirty="0"/>
              <a:t>+861084056120, +861058965333 China Beijing</a:t>
            </a:r>
          </a:p>
          <a:p>
            <a:pPr lvl="1"/>
            <a:r>
              <a:rPr lang="en-US" dirty="0"/>
              <a:t>Access code: 950 239 117 </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endParaRPr lang="en-US" dirty="0"/>
          </a:p>
        </p:txBody>
      </p:sp>
      <p:sp>
        <p:nvSpPr>
          <p:cNvPr id="4104" name="Rectangle 5"/>
          <p:cNvSpPr>
            <a:spLocks noGrp="1" noChangeArrowheads="1"/>
          </p:cNvSpPr>
          <p:nvPr>
            <p:ph type="body" idx="1"/>
          </p:nvPr>
        </p:nvSpPr>
        <p:spPr/>
        <p:txBody>
          <a:bodyPr>
            <a:normAutofit fontScale="85000" lnSpcReduction="10000"/>
          </a:bodyPr>
          <a:lstStyle/>
          <a:p>
            <a:r>
              <a:rPr lang="en-US" dirty="0"/>
              <a:t>Review of minutes </a:t>
            </a:r>
          </a:p>
          <a:p>
            <a:r>
              <a:rPr lang="en-US" dirty="0"/>
              <a:t>Reports </a:t>
            </a:r>
          </a:p>
          <a:p>
            <a:r>
              <a:rPr lang="en-US" dirty="0"/>
              <a:t>Information model of Access network </a:t>
            </a:r>
          </a:p>
          <a:p>
            <a:r>
              <a:rPr lang="en-US" dirty="0"/>
              <a:t>Text proposal for adoption of TSN in Chap 7.5 &amp; 7.6 </a:t>
            </a:r>
          </a:p>
          <a:p>
            <a:r>
              <a:rPr lang="en-US" dirty="0"/>
              <a:t>Further alignments and corrections to P802.1CF </a:t>
            </a:r>
          </a:p>
          <a:p>
            <a:r>
              <a:rPr lang="en-US" dirty="0"/>
              <a:t>Agreement on content going into P802.1CF-D0.7</a:t>
            </a:r>
          </a:p>
          <a:p>
            <a:r>
              <a:rPr lang="en-US" dirty="0"/>
              <a:t>AOB </a:t>
            </a:r>
          </a:p>
          <a:p>
            <a:r>
              <a:rPr lang="en-US" dirty="0"/>
              <a:t>Next meeting </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5725102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1999</TotalTime>
  <Words>1724</Words>
  <Application>Microsoft Office PowerPoint</Application>
  <PresentationFormat>On-screen Show (4:3)</PresentationFormat>
  <Paragraphs>177</Paragraphs>
  <Slides>15</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ＭＳ Ｐゴシック</vt:lpstr>
      <vt:lpstr>Arial</vt:lpstr>
      <vt:lpstr>Helvetica</vt:lpstr>
      <vt:lpstr>Monotype Sorts</vt:lpstr>
      <vt:lpstr>Times</vt:lpstr>
      <vt:lpstr>Times New Roman</vt:lpstr>
      <vt:lpstr>Template</vt:lpstr>
      <vt:lpstr>IEEE 802.1 OmniRAN TG December 5th, 2017 Conference Call</vt:lpstr>
      <vt:lpstr>Conference Call</vt:lpstr>
      <vt:lpstr>Agenda proposal</vt:lpstr>
      <vt:lpstr>Participants, Patents, and Duty to Inform</vt:lpstr>
      <vt:lpstr>Patent Related Links</vt:lpstr>
      <vt:lpstr>Call for Potentially Essential Patents</vt:lpstr>
      <vt:lpstr>Participation in IEEE 802 Meetings</vt:lpstr>
      <vt:lpstr>Other Guidelines for IEEE WG Meetings</vt:lpstr>
      <vt:lpstr>Resources – URLs</vt:lpstr>
      <vt:lpstr>Business#1</vt:lpstr>
      <vt:lpstr>Call for Potentially Essential Patents</vt:lpstr>
      <vt:lpstr>Agenda</vt:lpstr>
      <vt:lpstr>Business #2</vt:lpstr>
      <vt:lpstr>Business #3</vt:lpstr>
      <vt:lpstr>Additional corrections to D0.6.2.2</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373</cp:revision>
  <cp:lastPrinted>1998-02-10T13:28:06Z</cp:lastPrinted>
  <dcterms:created xsi:type="dcterms:W3CDTF">2011-12-30T17:06:23Z</dcterms:created>
  <dcterms:modified xsi:type="dcterms:W3CDTF">2017-12-05T15:44:29Z</dcterms:modified>
</cp:coreProperties>
</file>