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2" r:id="rId2"/>
    <p:sldId id="265" r:id="rId3"/>
    <p:sldId id="266" r:id="rId4"/>
    <p:sldId id="290" r:id="rId5"/>
    <p:sldId id="291" r:id="rId6"/>
    <p:sldId id="292" r:id="rId7"/>
    <p:sldId id="307" r:id="rId8"/>
    <p:sldId id="293" r:id="rId9"/>
    <p:sldId id="271" r:id="rId10"/>
    <p:sldId id="283" r:id="rId11"/>
    <p:sldId id="294" r:id="rId12"/>
    <p:sldId id="297" r:id="rId13"/>
    <p:sldId id="302" r:id="rId14"/>
    <p:sldId id="309"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54" autoAdjust="0"/>
    <p:restoredTop sz="99233" autoAdjust="0"/>
  </p:normalViewPr>
  <p:slideViewPr>
    <p:cSldViewPr>
      <p:cViewPr varScale="1">
        <p:scale>
          <a:sx n="116" d="100"/>
          <a:sy n="116" d="100"/>
        </p:scale>
        <p:origin x="120" y="1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66441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8</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9</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12</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omniran-17-0092-01-00TG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7/omniran-17-0091-00-00TG-nov-2017-f2f-meeting-minute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omniran/dcn/17/omniran-17-0068-01-CF00-chap-7-5-7-6-tsn-amendment.docx" TargetMode="External"/><Relationship Id="rId4" Type="http://schemas.openxmlformats.org/officeDocument/2006/relationships/hyperlink" Target="https://mentor.ieee.org/omniran/dcn/17/omniran-17-0082-04-CF00-information-model-structure.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7/omniran-17-0082-04-CF00-information-model-structure.pptx" TargetMode="External"/><Relationship Id="rId2" Type="http://schemas.openxmlformats.org/officeDocument/2006/relationships/hyperlink" Target="https://mentor.ieee.org/omniran/dcn/17/omniran-17-0091-00-00TG-nov-2017-f2f-meeting-minute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omniran/dcn/17/omniran-17-0068-01-CF00-chap-7-5-7-6-tsn-amendment.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8ffe2e5905c5131e1e7e8a1b11299b6b"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26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November 28</a:t>
            </a:r>
            <a:r>
              <a:rPr lang="en-US" baseline="30000" dirty="0"/>
              <a:t>th</a:t>
            </a:r>
            <a:r>
              <a:rPr lang="en-US" dirty="0"/>
              <a:t>, 2017 Conference Call</a:t>
            </a:r>
          </a:p>
        </p:txBody>
      </p:sp>
      <p:sp>
        <p:nvSpPr>
          <p:cNvPr id="3" name="Subtitle 2"/>
          <p:cNvSpPr>
            <a:spLocks noGrp="1"/>
          </p:cNvSpPr>
          <p:nvPr>
            <p:ph type="subTitle" idx="1"/>
          </p:nvPr>
        </p:nvSpPr>
        <p:spPr/>
        <p:txBody>
          <a:bodyPr/>
          <a:lstStyle/>
          <a:p>
            <a:r>
              <a:rPr lang="en-US" dirty="0"/>
              <a:t>2016-11-27</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Business#1</a:t>
            </a:r>
          </a:p>
        </p:txBody>
      </p:sp>
      <p:sp>
        <p:nvSpPr>
          <p:cNvPr id="3" name="Content Placeholder 2"/>
          <p:cNvSpPr>
            <a:spLocks noGrp="1"/>
          </p:cNvSpPr>
          <p:nvPr>
            <p:ph idx="1"/>
          </p:nvPr>
        </p:nvSpPr>
        <p:spPr>
          <a:xfrm>
            <a:off x="457200" y="1295400"/>
            <a:ext cx="8229600" cy="5333999"/>
          </a:xfrm>
        </p:spPr>
        <p:txBody>
          <a:bodyPr>
            <a:normAutofit/>
          </a:bodyPr>
          <a:lstStyle/>
          <a:p>
            <a:r>
              <a:rPr lang="en-GB" sz="2400" dirty="0"/>
              <a:t>Call Meeting to Order</a:t>
            </a:r>
          </a:p>
          <a:p>
            <a:pPr lvl="1"/>
            <a:r>
              <a:rPr lang="en-GB" sz="2000" dirty="0"/>
              <a:t>Meeting called to order by chair at 09:30 AM ET</a:t>
            </a:r>
          </a:p>
          <a:p>
            <a:r>
              <a:rPr lang="en-GB" sz="2400" dirty="0"/>
              <a:t>Minutes taker:</a:t>
            </a:r>
          </a:p>
          <a:p>
            <a:pPr lvl="1"/>
            <a:r>
              <a:rPr lang="en-GB" sz="2000" dirty="0"/>
              <a:t>Hao is taking notes</a:t>
            </a:r>
          </a:p>
          <a:p>
            <a:r>
              <a:rPr lang="en-GB" sz="2400" dirty="0"/>
              <a:t>Roll Call</a:t>
            </a:r>
          </a:p>
          <a:p>
            <a:endParaRPr lang="en-GB" sz="2400" dirty="0"/>
          </a:p>
          <a:p>
            <a:endParaRPr lang="en-GB" sz="2400" dirty="0"/>
          </a:p>
          <a:p>
            <a:endParaRPr lang="en-GB" sz="2400" dirty="0"/>
          </a:p>
          <a:p>
            <a:endParaRPr lang="en-GB" sz="2400" dirty="0"/>
          </a:p>
          <a:p>
            <a:endParaRPr lang="en-GB" sz="2400" dirty="0"/>
          </a:p>
          <a:p>
            <a:endParaRPr lang="en-GB" sz="2400"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454943036"/>
              </p:ext>
            </p:extLst>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extLst>
                    <a:ext uri="{9D8B030D-6E8A-4147-A177-3AD203B41FA5}">
                      <a16:colId xmlns:a16="http://schemas.microsoft.com/office/drawing/2014/main" val="20000"/>
                    </a:ext>
                  </a:extLst>
                </a:gridCol>
                <a:gridCol w="1859280">
                  <a:extLst>
                    <a:ext uri="{9D8B030D-6E8A-4147-A177-3AD203B41FA5}">
                      <a16:colId xmlns:a16="http://schemas.microsoft.com/office/drawing/2014/main" val="20001"/>
                    </a:ext>
                  </a:extLst>
                </a:gridCol>
                <a:gridCol w="24384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gridCol w="1905000">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rPr>
                        <a:t>Max Riegel</a:t>
                      </a:r>
                    </a:p>
                  </a:txBody>
                  <a:tcPr/>
                </a:tc>
                <a:tc>
                  <a:txBody>
                    <a:bodyPr/>
                    <a:lstStyle/>
                    <a:p>
                      <a:r>
                        <a:rPr lang="en-US" sz="1400" dirty="0">
                          <a:solidFill>
                            <a:schemeClr val="tx1"/>
                          </a:solidFill>
                        </a:rPr>
                        <a:t>Nokia</a:t>
                      </a: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bg2"/>
                        </a:solidFill>
                      </a:endParaRPr>
                    </a:p>
                  </a:txBody>
                  <a:tcPr/>
                </a:tc>
                <a:tc>
                  <a:txBody>
                    <a:bodyPr/>
                    <a:lstStyle/>
                    <a:p>
                      <a:endParaRPr lang="en-US" sz="1400" dirty="0">
                        <a:solidFill>
                          <a:schemeClr val="bg2"/>
                        </a:solidFill>
                      </a:endParaRPr>
                    </a:p>
                  </a:txBody>
                  <a:tcPr/>
                </a:tc>
                <a:extLst>
                  <a:ext uri="{0D108BD9-81ED-4DB2-BD59-A6C34878D82A}">
                    <a16:rowId xmlns:a16="http://schemas.microsoft.com/office/drawing/2014/main" val="10001"/>
                  </a:ext>
                </a:extLst>
              </a:tr>
              <a:tr h="292100">
                <a:tc>
                  <a:txBody>
                    <a:bodyPr/>
                    <a:lstStyle/>
                    <a:p>
                      <a:r>
                        <a:rPr lang="en-US" sz="1400" dirty="0">
                          <a:solidFill>
                            <a:schemeClr val="tx1"/>
                          </a:solidFill>
                          <a:effectLst/>
                        </a:rPr>
                        <a:t>Wang Hao</a:t>
                      </a:r>
                      <a:endParaRPr lang="en-US" sz="1400" dirty="0">
                        <a:solidFill>
                          <a:schemeClr val="tx1"/>
                        </a:solidFill>
                      </a:endParaRPr>
                    </a:p>
                  </a:txBody>
                  <a:tcPr/>
                </a:tc>
                <a:tc>
                  <a:txBody>
                    <a:bodyPr/>
                    <a:lstStyle/>
                    <a:p>
                      <a:r>
                        <a:rPr lang="en-US" sz="1400" dirty="0">
                          <a:solidFill>
                            <a:schemeClr val="tx1"/>
                          </a:solidFill>
                          <a:effectLst/>
                        </a:rPr>
                        <a:t>Fujitsu</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2"/>
                  </a:ext>
                </a:extLst>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3"/>
                  </a:ext>
                </a:extLst>
              </a:tr>
              <a:tr h="292100">
                <a:tc>
                  <a:txBody>
                    <a:bodyPr/>
                    <a:lstStyle/>
                    <a:p>
                      <a:endParaRPr lang="en-US" sz="1400" dirty="0">
                        <a:solidFill>
                          <a:schemeClr val="accent1">
                            <a:lumMod val="20000"/>
                            <a:lumOff val="80000"/>
                          </a:schemeClr>
                        </a:solidFill>
                      </a:endParaRPr>
                    </a:p>
                  </a:txBody>
                  <a:tcPr/>
                </a:tc>
                <a:tc>
                  <a:txBody>
                    <a:bodyPr/>
                    <a:lstStyle/>
                    <a:p>
                      <a:endParaRPr lang="en-US" sz="1400" dirty="0">
                        <a:solidFill>
                          <a:schemeClr val="accent1">
                            <a:lumMod val="20000"/>
                            <a:lumOff val="8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4"/>
                  </a:ext>
                </a:extLst>
              </a:tr>
              <a:tr h="292100">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5"/>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6"/>
                  </a:ext>
                </a:extLst>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953000"/>
          </a:xfrm>
        </p:spPr>
        <p:txBody>
          <a:bodyPr>
            <a:noAutofit/>
          </a:bodyPr>
          <a:lstStyle/>
          <a:p>
            <a:r>
              <a:rPr lang="en-US" altLang="en-US" sz="24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2000" dirty="0"/>
              <a:t>Either speak up now or</a:t>
            </a:r>
          </a:p>
          <a:p>
            <a:pPr lvl="1"/>
            <a:r>
              <a:rPr lang="en-US" altLang="en-US" sz="2000" dirty="0"/>
              <a:t>Provide the chair of this group with the identity of the holder(s) of any and all such claims as soon as possible or</a:t>
            </a:r>
          </a:p>
          <a:p>
            <a:pPr lvl="1"/>
            <a:r>
              <a:rPr lang="en-US" altLang="en-US" sz="2000" dirty="0"/>
              <a:t>Cause an LOA to be submitted</a:t>
            </a:r>
            <a:br>
              <a:rPr lang="en-US" altLang="en-US" sz="2000" dirty="0"/>
            </a:br>
            <a:endParaRPr lang="en-US" altLang="en-US" sz="2000" dirty="0"/>
          </a:p>
          <a:p>
            <a:r>
              <a:rPr lang="en-US" altLang="en-US" sz="2400" dirty="0"/>
              <a:t>Nothing brought up.</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4104" name="Rectangle 5"/>
          <p:cNvSpPr>
            <a:spLocks noGrp="1" noChangeArrowheads="1"/>
          </p:cNvSpPr>
          <p:nvPr>
            <p:ph type="body" idx="1"/>
          </p:nvPr>
        </p:nvSpPr>
        <p:spPr>
          <a:xfrm>
            <a:off x="457200" y="1524000"/>
            <a:ext cx="8229600" cy="4876800"/>
          </a:xfrm>
        </p:spPr>
        <p:txBody>
          <a:bodyPr>
            <a:normAutofit fontScale="77500" lnSpcReduction="20000"/>
          </a:bodyPr>
          <a:lstStyle/>
          <a:p>
            <a:r>
              <a:rPr lang="en-US" dirty="0"/>
              <a:t>Review of minutes</a:t>
            </a:r>
          </a:p>
          <a:p>
            <a:pPr lvl="1"/>
            <a:r>
              <a:rPr lang="en-US" dirty="0">
                <a:hlinkClick r:id="rId3"/>
              </a:rPr>
              <a:t>https://mentor.ieee.org/omniran/dcn/17/omniran-17-0091-00-00TG-nov-2017-f2f-meeting-minutes.docx</a:t>
            </a:r>
            <a:endParaRPr lang="en-US" dirty="0"/>
          </a:p>
          <a:p>
            <a:r>
              <a:rPr lang="en-US" dirty="0"/>
              <a:t>Reports </a:t>
            </a:r>
          </a:p>
          <a:p>
            <a:r>
              <a:rPr lang="en-US" dirty="0"/>
              <a:t>Information model of Access network </a:t>
            </a:r>
          </a:p>
          <a:p>
            <a:pPr lvl="1"/>
            <a:r>
              <a:rPr lang="en-US" dirty="0">
                <a:hlinkClick r:id="rId4"/>
              </a:rPr>
              <a:t>https://mentor.ieee.org/omniran/dcn/17/omniran-17-0082-04-CF00-information-model-structure.pptx</a:t>
            </a:r>
            <a:endParaRPr lang="en-US" dirty="0"/>
          </a:p>
          <a:p>
            <a:r>
              <a:rPr lang="en-US" dirty="0"/>
              <a:t>Text proposal for adoption of TSN in Chap 7.5 &amp; 7.6 </a:t>
            </a:r>
          </a:p>
          <a:p>
            <a:pPr lvl="1"/>
            <a:r>
              <a:rPr lang="en-US" dirty="0">
                <a:hlinkClick r:id="rId5"/>
              </a:rPr>
              <a:t>https://mentor.ieee.org/omniran/dcn/17/omniran-17-0068-01-CF00-chap-7-5-7-6-tsn-amendment.docx</a:t>
            </a:r>
            <a:endParaRPr lang="en-US" dirty="0"/>
          </a:p>
          <a:p>
            <a:r>
              <a:rPr lang="en-US" dirty="0"/>
              <a:t>Further alignments and corrections to P802.1CF </a:t>
            </a:r>
          </a:p>
          <a:p>
            <a:pPr lvl="1"/>
            <a:r>
              <a:rPr lang="en-US" dirty="0"/>
              <a:t>..</a:t>
            </a:r>
          </a:p>
          <a:p>
            <a:r>
              <a:rPr lang="en-US" dirty="0"/>
              <a:t>AOB </a:t>
            </a:r>
          </a:p>
          <a:p>
            <a:r>
              <a:rPr lang="en-US" dirty="0"/>
              <a:t>Next meeting </a:t>
            </a:r>
          </a:p>
        </p:txBody>
      </p:sp>
    </p:spTree>
    <p:extLst>
      <p:ext uri="{BB962C8B-B14F-4D97-AF65-F5344CB8AC3E}">
        <p14:creationId xmlns:p14="http://schemas.microsoft.com/office/powerpoint/2010/main" val="283237095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fontScale="55000" lnSpcReduction="20000"/>
          </a:bodyPr>
          <a:lstStyle/>
          <a:p>
            <a:r>
              <a:rPr lang="en-US" dirty="0"/>
              <a:t>Review of minutes</a:t>
            </a:r>
          </a:p>
          <a:p>
            <a:pPr lvl="1"/>
            <a:r>
              <a:rPr lang="en-US" dirty="0">
                <a:hlinkClick r:id="rId2"/>
              </a:rPr>
              <a:t>https://mentor.ieee.org/omniran/dcn/17/omniran-17-0091-00-00TG-nov-2017-f2f-meeting-minutes.docx</a:t>
            </a:r>
            <a:endParaRPr lang="en-US" dirty="0"/>
          </a:p>
          <a:p>
            <a:pPr lvl="1"/>
            <a:r>
              <a:rPr lang="en-US" dirty="0"/>
              <a:t>Review of minutes postponed to next meeting.</a:t>
            </a:r>
          </a:p>
          <a:p>
            <a:r>
              <a:rPr lang="en-US" dirty="0"/>
              <a:t>Reports</a:t>
            </a:r>
          </a:p>
          <a:p>
            <a:pPr lvl="1"/>
            <a:r>
              <a:rPr lang="en-US" dirty="0"/>
              <a:t>Max shortly reported that OmniRAN sessions at the January IEEE 802.1 interim meeting in Geneva will likely take place Monday to Thursday noon.</a:t>
            </a:r>
          </a:p>
          <a:p>
            <a:r>
              <a:rPr lang="en-US" dirty="0"/>
              <a:t>Information model of Access network </a:t>
            </a:r>
          </a:p>
          <a:p>
            <a:pPr lvl="1"/>
            <a:r>
              <a:rPr lang="en-US" dirty="0">
                <a:hlinkClick r:id="rId3"/>
              </a:rPr>
              <a:t>https://mentor.ieee.org/omniran/dcn/17/omniran-17-0082-04-CF00-information-model-structure.pptx</a:t>
            </a:r>
            <a:endParaRPr lang="en-US" dirty="0"/>
          </a:p>
          <a:p>
            <a:pPr lvl="1"/>
            <a:r>
              <a:rPr lang="en-US" dirty="0"/>
              <a:t>Hao presented his work on the information model from an infrastructure perspective as visible through the NMS.</a:t>
            </a:r>
          </a:p>
          <a:p>
            <a:pPr lvl="1"/>
            <a:r>
              <a:rPr lang="en-US" dirty="0"/>
              <a:t>Open issues listed on slides were discussed and resolutions were proposed for many of the open issues. There was agreement that the proposed models would be fine for the inclusion into chapter 8.1.</a:t>
            </a:r>
          </a:p>
          <a:p>
            <a:pPr lvl="1"/>
            <a:r>
              <a:rPr lang="en-US" dirty="0"/>
              <a:t>Hao will create text proposal for amending the text of chapter 8.1. The document may become an amendment to document #79, which comprises the information model from a service perspective.</a:t>
            </a:r>
          </a:p>
          <a:p>
            <a:pPr lvl="1"/>
            <a:r>
              <a:rPr lang="en-US" dirty="0"/>
              <a:t>Max asked for uploading the document as soon as possible to allow for review and alignment of the two information model before the next conference call on December 5</a:t>
            </a:r>
            <a:r>
              <a:rPr lang="en-US" baseline="30000" dirty="0"/>
              <a:t>th</a:t>
            </a:r>
            <a:r>
              <a:rPr lang="en-US" dirty="0"/>
              <a:t>.</a:t>
            </a:r>
          </a:p>
          <a:p>
            <a:endParaRPr lang="en-US" dirty="0"/>
          </a:p>
        </p:txBody>
      </p:sp>
    </p:spTree>
    <p:extLst>
      <p:ext uri="{BB962C8B-B14F-4D97-AF65-F5344CB8AC3E}">
        <p14:creationId xmlns:p14="http://schemas.microsoft.com/office/powerpoint/2010/main" val="989255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#3</a:t>
            </a:r>
          </a:p>
        </p:txBody>
      </p:sp>
      <p:sp>
        <p:nvSpPr>
          <p:cNvPr id="3" name="Content Placeholder 2"/>
          <p:cNvSpPr>
            <a:spLocks noGrp="1"/>
          </p:cNvSpPr>
          <p:nvPr>
            <p:ph idx="1"/>
          </p:nvPr>
        </p:nvSpPr>
        <p:spPr/>
        <p:txBody>
          <a:bodyPr>
            <a:normAutofit fontScale="55000" lnSpcReduction="20000"/>
          </a:bodyPr>
          <a:lstStyle/>
          <a:p>
            <a:r>
              <a:rPr lang="en-US" dirty="0"/>
              <a:t>Text proposal for adoption of TSN in Chap 7.5 &amp; 7.6 </a:t>
            </a:r>
          </a:p>
          <a:p>
            <a:pPr lvl="1"/>
            <a:r>
              <a:rPr lang="en-US" dirty="0">
                <a:hlinkClick r:id="rId2"/>
              </a:rPr>
              <a:t>https://mentor.ieee.org/omniran/dcn/17/omniran-17-0068-01-CF00-chap-7-5-7-6-tsn-amendment.docx</a:t>
            </a:r>
            <a:endParaRPr lang="en-US" dirty="0"/>
          </a:p>
          <a:p>
            <a:pPr lvl="1"/>
            <a:r>
              <a:rPr lang="en-US" dirty="0"/>
              <a:t>Max walked through the updated document comprising the complete inclusion of TSN functionality to the P802.1CF specification and some refinements to the detailed procedures of chapter 7.6</a:t>
            </a:r>
          </a:p>
          <a:p>
            <a:pPr lvl="1"/>
            <a:r>
              <a:rPr lang="en-US" dirty="0"/>
              <a:t>Hao asked for further refinement of the detailed procedures to fully cover both TSN configuration models with centralized network configuration.</a:t>
            </a:r>
          </a:p>
          <a:p>
            <a:r>
              <a:rPr lang="en-US" dirty="0"/>
              <a:t>Further alignments and corrections to P802.1CF </a:t>
            </a:r>
          </a:p>
          <a:p>
            <a:pPr lvl="1"/>
            <a:r>
              <a:rPr lang="en-US" dirty="0"/>
              <a:t>No discussion</a:t>
            </a:r>
          </a:p>
          <a:p>
            <a:r>
              <a:rPr lang="en-US" dirty="0"/>
              <a:t>AOB </a:t>
            </a:r>
          </a:p>
          <a:p>
            <a:pPr lvl="1"/>
            <a:r>
              <a:rPr lang="en-US" dirty="0"/>
              <a:t>Chair confirmed that registration with ITU-T for the January 802.1 interim is necessary. ITU-T will respond with confirmation email. Link for registration available on the OmniRAN TG website.</a:t>
            </a:r>
          </a:p>
          <a:p>
            <a:r>
              <a:rPr lang="en-US" dirty="0"/>
              <a:t>Next meeting</a:t>
            </a:r>
          </a:p>
          <a:p>
            <a:pPr lvl="1"/>
            <a:r>
              <a:rPr lang="en-US" dirty="0" err="1"/>
              <a:t>Confcall</a:t>
            </a:r>
            <a:r>
              <a:rPr lang="en-US" dirty="0"/>
              <a:t> on December 5</a:t>
            </a:r>
            <a:r>
              <a:rPr lang="en-US" baseline="30000" dirty="0"/>
              <a:t>th</a:t>
            </a:r>
            <a:r>
              <a:rPr lang="en-US" dirty="0"/>
              <a:t>, 09:30-11:00AM ET</a:t>
            </a:r>
          </a:p>
          <a:p>
            <a:pPr lvl="1"/>
            <a:r>
              <a:rPr lang="en-US" dirty="0"/>
              <a:t>Main topic is agreement on amendments going into D0.7 for WG balloting.</a:t>
            </a:r>
          </a:p>
          <a:p>
            <a:pPr marL="0" indent="0">
              <a:buNone/>
            </a:pPr>
            <a:r>
              <a:rPr lang="en-US" dirty="0"/>
              <a:t>Adjourned by </a:t>
            </a:r>
            <a:r>
              <a:rPr lang="en-US"/>
              <a:t>chair at 11:30 </a:t>
            </a:r>
            <a:r>
              <a:rPr lang="en-US" dirty="0"/>
              <a:t>AM ET</a:t>
            </a:r>
          </a:p>
        </p:txBody>
      </p:sp>
    </p:spTree>
    <p:extLst>
      <p:ext uri="{BB962C8B-B14F-4D97-AF65-F5344CB8AC3E}">
        <p14:creationId xmlns:p14="http://schemas.microsoft.com/office/powerpoint/2010/main" val="4226266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a:t>Conference Call</a:t>
            </a:r>
          </a:p>
        </p:txBody>
      </p:sp>
      <p:sp>
        <p:nvSpPr>
          <p:cNvPr id="3078" name="Rectangle 3"/>
          <p:cNvSpPr>
            <a:spLocks noGrp="1" noChangeArrowheads="1"/>
          </p:cNvSpPr>
          <p:nvPr>
            <p:ph type="body" idx="1"/>
          </p:nvPr>
        </p:nvSpPr>
        <p:spPr/>
        <p:txBody>
          <a:bodyPr>
            <a:normAutofit fontScale="62500" lnSpcReduction="20000"/>
          </a:bodyPr>
          <a:lstStyle/>
          <a:p>
            <a:r>
              <a:rPr lang="en-GB" dirty="0"/>
              <a:t>Tuesday, November 28</a:t>
            </a:r>
            <a:r>
              <a:rPr lang="en-GB" baseline="30000" dirty="0"/>
              <a:t>th</a:t>
            </a:r>
            <a:r>
              <a:rPr lang="en-GB" dirty="0"/>
              <a:t> </a:t>
            </a:r>
            <a:r>
              <a:rPr lang="en-US" dirty="0"/>
              <a:t>, 2017 at 09:30-11:00am ET</a:t>
            </a:r>
          </a:p>
          <a:p>
            <a:endParaRPr lang="en-US" dirty="0"/>
          </a:p>
          <a:p>
            <a:r>
              <a:rPr lang="en-US" dirty="0"/>
              <a:t>Join WebEx meeting</a:t>
            </a:r>
          </a:p>
          <a:p>
            <a:pPr lvl="1"/>
            <a:r>
              <a:rPr lang="en-US" u="sng" dirty="0">
                <a:hlinkClick r:id="rId3"/>
              </a:rPr>
              <a:t>https://nokiameetings.webex.com/nokiameetings/j.php?MTID=m8ffe2e5905c5131e1e7e8a1b11299b6b</a:t>
            </a:r>
            <a:endParaRPr lang="en-US" dirty="0"/>
          </a:p>
          <a:p>
            <a:pPr lvl="1"/>
            <a:r>
              <a:rPr lang="en-US" dirty="0"/>
              <a:t>Meeting number: 958 959 924  </a:t>
            </a:r>
          </a:p>
          <a:p>
            <a:pPr lvl="1"/>
            <a:r>
              <a:rPr lang="en-US" dirty="0"/>
              <a:t>Meeting password: OmniRAN</a:t>
            </a:r>
          </a:p>
          <a:p>
            <a:pPr lvl="1"/>
            <a:endParaRPr lang="en-US" dirty="0"/>
          </a:p>
          <a:p>
            <a:r>
              <a:rPr lang="en-US" dirty="0"/>
              <a:t>Join by phone </a:t>
            </a:r>
          </a:p>
          <a:p>
            <a:pPr lvl="1"/>
            <a:r>
              <a:rPr lang="en-US" dirty="0"/>
              <a:t>+19724459814 US Dallas </a:t>
            </a:r>
          </a:p>
          <a:p>
            <a:pPr lvl="1"/>
            <a:r>
              <a:rPr lang="en-US" dirty="0"/>
              <a:t>+442036087616 UK London </a:t>
            </a:r>
          </a:p>
          <a:p>
            <a:pPr lvl="1"/>
            <a:r>
              <a:rPr lang="en-US" dirty="0"/>
              <a:t>+861084056120, +861058965333 China Beijing</a:t>
            </a:r>
          </a:p>
          <a:p>
            <a:pPr lvl="1"/>
            <a:r>
              <a:rPr lang="en-US" dirty="0"/>
              <a:t>Access code: 958 959 924 </a:t>
            </a:r>
          </a:p>
          <a:p>
            <a:pPr lvl="1"/>
            <a:r>
              <a:rPr lang="en-US" dirty="0"/>
              <a:t>Global call-in numbers</a:t>
            </a:r>
          </a:p>
          <a:p>
            <a:pPr lvl="2"/>
            <a:r>
              <a:rPr lang="en-US" dirty="0">
                <a:hlinkClick r:id="rId4"/>
              </a:rPr>
              <a:t>https://nokiameetings.webex.com/nokiameetings/globalcallin.php?serviceType=MC&amp;ED=533523267&amp;tollFree=0</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endParaRPr lang="en-US" dirty="0"/>
          </a:p>
        </p:txBody>
      </p:sp>
      <p:sp>
        <p:nvSpPr>
          <p:cNvPr id="4104" name="Rectangle 5"/>
          <p:cNvSpPr>
            <a:spLocks noGrp="1" noChangeArrowheads="1"/>
          </p:cNvSpPr>
          <p:nvPr>
            <p:ph type="body" idx="1"/>
          </p:nvPr>
        </p:nvSpPr>
        <p:spPr/>
        <p:txBody>
          <a:bodyPr>
            <a:normAutofit fontScale="92500" lnSpcReduction="10000"/>
          </a:bodyPr>
          <a:lstStyle/>
          <a:p>
            <a:r>
              <a:rPr lang="en-US" dirty="0"/>
              <a:t>Review of minutes </a:t>
            </a:r>
          </a:p>
          <a:p>
            <a:r>
              <a:rPr lang="en-US" dirty="0"/>
              <a:t>Reports </a:t>
            </a:r>
          </a:p>
          <a:p>
            <a:r>
              <a:rPr lang="en-US" dirty="0"/>
              <a:t>Information model of Access network </a:t>
            </a:r>
          </a:p>
          <a:p>
            <a:r>
              <a:rPr lang="en-US" dirty="0"/>
              <a:t>Text proposal for adoption of TSN in Chap 7.5 &amp; 7.6 </a:t>
            </a:r>
          </a:p>
          <a:p>
            <a:r>
              <a:rPr lang="en-US" dirty="0"/>
              <a:t>Further alignments and corrections to P802.1CF </a:t>
            </a:r>
          </a:p>
          <a:p>
            <a:r>
              <a:rPr lang="en-US" dirty="0"/>
              <a:t>AOB </a:t>
            </a:r>
          </a:p>
          <a:p>
            <a:r>
              <a:rPr lang="en-US" dirty="0"/>
              <a:t>Next meeting </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25725102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2054</TotalTime>
  <Words>1591</Words>
  <Application>Microsoft Office PowerPoint</Application>
  <PresentationFormat>On-screen Show (4:3)</PresentationFormat>
  <Paragraphs>160</Paragraphs>
  <Slides>14</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ＭＳ Ｐゴシック</vt:lpstr>
      <vt:lpstr>Arial</vt:lpstr>
      <vt:lpstr>Helvetica</vt:lpstr>
      <vt:lpstr>Monotype Sorts</vt:lpstr>
      <vt:lpstr>Times</vt:lpstr>
      <vt:lpstr>Times New Roman</vt:lpstr>
      <vt:lpstr>Template</vt:lpstr>
      <vt:lpstr>IEEE 802.1 OmniRAN TG November 28th, 2017 Conference Call</vt:lpstr>
      <vt:lpstr>Conference Call</vt:lpstr>
      <vt:lpstr>Agenda proposal</vt:lpstr>
      <vt:lpstr>Participants, Patents, and Duty to Inform</vt:lpstr>
      <vt:lpstr>Patent Related Links</vt:lpstr>
      <vt:lpstr>Call for Potentially Essential Patents</vt:lpstr>
      <vt:lpstr>Participation in IEEE 802 Meetings</vt:lpstr>
      <vt:lpstr>Other Guidelines for IEEE WG Meetings</vt:lpstr>
      <vt:lpstr>Resources – URLs</vt:lpstr>
      <vt:lpstr>Business#1</vt:lpstr>
      <vt:lpstr>Call for Potentially Essential Patents</vt:lpstr>
      <vt:lpstr>Agenda</vt:lpstr>
      <vt:lpstr>Business #2</vt:lpstr>
      <vt:lpstr>Business #3</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370</cp:revision>
  <cp:lastPrinted>1998-02-10T13:28:06Z</cp:lastPrinted>
  <dcterms:created xsi:type="dcterms:W3CDTF">2011-12-30T17:06:23Z</dcterms:created>
  <dcterms:modified xsi:type="dcterms:W3CDTF">2017-11-29T17:18:42Z</dcterms:modified>
</cp:coreProperties>
</file>