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7" r:id="rId2"/>
    <p:sldId id="262" r:id="rId3"/>
    <p:sldId id="349" r:id="rId4"/>
    <p:sldId id="335" r:id="rId5"/>
    <p:sldId id="273" r:id="rId6"/>
    <p:sldId id="334" r:id="rId7"/>
    <p:sldId id="336" r:id="rId8"/>
    <p:sldId id="337" r:id="rId9"/>
    <p:sldId id="332" r:id="rId10"/>
    <p:sldId id="331" r:id="rId11"/>
    <p:sldId id="328" r:id="rId12"/>
    <p:sldId id="326" r:id="rId13"/>
    <p:sldId id="330" r:id="rId14"/>
    <p:sldId id="343" r:id="rId15"/>
    <p:sldId id="338" r:id="rId16"/>
    <p:sldId id="340" r:id="rId17"/>
    <p:sldId id="341" r:id="rId18"/>
    <p:sldId id="342" r:id="rId19"/>
    <p:sldId id="361" r:id="rId20"/>
    <p:sldId id="362" r:id="rId21"/>
    <p:sldId id="364" r:id="rId22"/>
    <p:sldId id="365" r:id="rId23"/>
    <p:sldId id="366" r:id="rId24"/>
    <p:sldId id="367" r:id="rId25"/>
    <p:sldId id="368" r:id="rId26"/>
    <p:sldId id="369" r:id="rId27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4" autoAdjust="0"/>
    <p:restoredTop sz="95436" autoAdjust="0"/>
  </p:normalViewPr>
  <p:slideViewPr>
    <p:cSldViewPr>
      <p:cViewPr varScale="1">
        <p:scale>
          <a:sx n="120" d="100"/>
          <a:sy n="120" d="100"/>
        </p:scale>
        <p:origin x="15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3855" y="76200"/>
            <a:ext cx="2361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1400" b="1" dirty="0" smtClean="0">
                <a:latin typeface="+mn-lt"/>
              </a:rPr>
              <a:t>omniran-17-0089-00-CF00</a:t>
            </a:r>
            <a:endParaRPr lang="en-US" sz="14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4" Type="http://schemas.openxmlformats.org/officeDocument/2006/relationships/hyperlink" Target="http://standards.ieee.org/guides/opman/sect6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tandards.ieee.org/IPR/copyrightpolicy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Relationship Id="rId3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Relationship Id="rId3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44153"/>
              </p:ext>
            </p:extLst>
          </p:nvPr>
        </p:nvGraphicFramePr>
        <p:xfrm>
          <a:off x="533400" y="483090"/>
          <a:ext cx="8077201" cy="3241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15"/>
                <a:gridCol w="1757560"/>
                <a:gridCol w="1710190"/>
                <a:gridCol w="2553436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Time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Sensitive Networking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within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P802.1CF</a:t>
                      </a:r>
                      <a:endParaRPr lang="en-US" sz="2000" b="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Date: </a:t>
                      </a:r>
                      <a:r>
                        <a:rPr lang="en-US" sz="1200" dirty="0" smtClean="0"/>
                        <a:t>2017-11-09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Riegel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Nokia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+49 173 293 8240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maximilian.riegel@nokis.com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does not represent the agreed view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IEEE 802.1 OmniRAN TG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It represents only the views of the participants listed in the ‘Authors:’ field above. It is offered as a basis for discussion. It is not binding on the contributor, 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4149080"/>
            <a:ext cx="8077200" cy="209932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The presentation provides</a:t>
            </a:r>
            <a:r>
              <a:rPr lang="is-IS" sz="1600" dirty="0">
                <a:latin typeface="+mn-lt"/>
              </a:rPr>
              <a:t> </a:t>
            </a:r>
            <a:r>
              <a:rPr lang="is-IS" sz="1600" dirty="0" smtClean="0">
                <a:latin typeface="+mn-lt"/>
              </a:rPr>
              <a:t>a short introduction into </a:t>
            </a:r>
            <a:r>
              <a:rPr lang="is-IS" sz="1600" dirty="0" smtClean="0">
                <a:latin typeface="+mn-lt"/>
              </a:rPr>
              <a:t>how Time </a:t>
            </a:r>
            <a:r>
              <a:rPr lang="is-IS" sz="1600" dirty="0" smtClean="0">
                <a:latin typeface="+mn-lt"/>
              </a:rPr>
              <a:t>Sensitive Networking, </a:t>
            </a:r>
            <a:r>
              <a:rPr lang="is-IS" sz="1600" dirty="0" smtClean="0">
                <a:latin typeface="+mn-lt"/>
              </a:rPr>
              <a:t>will be described within the </a:t>
            </a:r>
            <a:r>
              <a:rPr lang="is-IS" sz="1600" dirty="0" smtClean="0">
                <a:latin typeface="+mn-lt"/>
              </a:rPr>
              <a:t>P802.1CF architectural network description.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TSN related specifications and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802.1Qbu – Frame Preemption </a:t>
            </a:r>
            <a:endParaRPr lang="en-US" dirty="0"/>
          </a:p>
          <a:p>
            <a:r>
              <a:rPr lang="en-US" b="1" dirty="0"/>
              <a:t>802.1Qbv – Enhancements for Scheduled Traffic </a:t>
            </a:r>
            <a:endParaRPr lang="en-US" dirty="0"/>
          </a:p>
          <a:p>
            <a:r>
              <a:rPr lang="en-US" b="1" dirty="0"/>
              <a:t>802.1Qca – IS-IS Path Control and Reservation (PCR) </a:t>
            </a:r>
            <a:endParaRPr lang="en-US" dirty="0"/>
          </a:p>
          <a:p>
            <a:r>
              <a:rPr lang="en-US" b="1" dirty="0"/>
              <a:t>802.1Qch – Cyclic Queuing and Forwarding </a:t>
            </a:r>
            <a:endParaRPr lang="en-US" dirty="0"/>
          </a:p>
          <a:p>
            <a:r>
              <a:rPr lang="en-US" b="1" dirty="0"/>
              <a:t>802.1Qci – Per-Stream Filtering and Policing </a:t>
            </a:r>
            <a:endParaRPr lang="en-US" dirty="0"/>
          </a:p>
          <a:p>
            <a:r>
              <a:rPr lang="en-US" dirty="0"/>
              <a:t>P802.1Qcc – Stream Reservation Protocol (SRP) Enhancements &amp; Performance Improvements and TSN configuration </a:t>
            </a:r>
          </a:p>
          <a:p>
            <a:r>
              <a:rPr lang="en-US" i="1" dirty="0"/>
              <a:t>P802.1Qcj – Auto-attach to PBB services </a:t>
            </a:r>
            <a:endParaRPr lang="en-US" dirty="0"/>
          </a:p>
          <a:p>
            <a:r>
              <a:rPr lang="en-US" i="1" dirty="0"/>
              <a:t>P802.1Qcp – YANG Data Model </a:t>
            </a:r>
            <a:endParaRPr lang="en-US" dirty="0"/>
          </a:p>
          <a:p>
            <a:r>
              <a:rPr lang="en-US" dirty="0"/>
              <a:t>P802.1Qcr – Asynchronous Traffic Shaping (ATS) </a:t>
            </a:r>
          </a:p>
          <a:p>
            <a:r>
              <a:rPr lang="en-US" dirty="0"/>
              <a:t>P802.1AS-Rev – Timing and Synchronization - Revision </a:t>
            </a:r>
          </a:p>
          <a:p>
            <a:r>
              <a:rPr lang="en-US" dirty="0" smtClean="0"/>
              <a:t>P802.1CB </a:t>
            </a:r>
            <a:r>
              <a:rPr lang="en-US" dirty="0"/>
              <a:t>– Frame Replication and Elimination for Reliability </a:t>
            </a:r>
          </a:p>
          <a:p>
            <a:r>
              <a:rPr lang="en-US" dirty="0"/>
              <a:t>P802.1CM – Time-Sensitive Networking for </a:t>
            </a:r>
            <a:r>
              <a:rPr lang="en-US" dirty="0" err="1"/>
              <a:t>Fronthaul</a:t>
            </a:r>
            <a:r>
              <a:rPr lang="en-US" dirty="0"/>
              <a:t> </a:t>
            </a:r>
          </a:p>
          <a:p>
            <a:r>
              <a:rPr lang="en-US" dirty="0" smtClean="0"/>
              <a:t>P802.1CS </a:t>
            </a:r>
            <a:r>
              <a:rPr lang="en-US" dirty="0"/>
              <a:t>– Link-local Registration Protocol (LRP) </a:t>
            </a:r>
          </a:p>
        </p:txBody>
      </p:sp>
    </p:spTree>
    <p:extLst>
      <p:ext uri="{BB962C8B-B14F-4D97-AF65-F5344CB8AC3E}">
        <p14:creationId xmlns:p14="http://schemas.microsoft.com/office/powerpoint/2010/main" val="11770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11" y="3933056"/>
            <a:ext cx="5381685" cy="250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Synchronization Protocol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Select a grandmaster from multiple grandmasters</a:t>
            </a:r>
          </a:p>
          <a:p>
            <a:pPr lvl="1"/>
            <a:r>
              <a:rPr lang="en-US" dirty="0" smtClean="0"/>
              <a:t>Receivers compare by “announce message” </a:t>
            </a:r>
          </a:p>
          <a:p>
            <a:r>
              <a:rPr lang="en-US" dirty="0" smtClean="0"/>
              <a:t>Periodically synchronize to the grandmaster clock</a:t>
            </a:r>
          </a:p>
          <a:p>
            <a:pPr lvl="1"/>
            <a:r>
              <a:rPr lang="en-US" dirty="0" smtClean="0"/>
              <a:t>Distribute </a:t>
            </a:r>
            <a:r>
              <a:rPr lang="en-US" dirty="0"/>
              <a:t>local </a:t>
            </a:r>
            <a:r>
              <a:rPr lang="en-US" dirty="0" smtClean="0"/>
              <a:t>time “</a:t>
            </a:r>
            <a:r>
              <a:rPr lang="en-US" dirty="0" err="1" smtClean="0"/>
              <a:t>preciseOrigininTimeStamp</a:t>
            </a:r>
            <a:r>
              <a:rPr lang="en-US" dirty="0"/>
              <a:t>” 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Sync message” and “Follow up </a:t>
            </a:r>
            <a:r>
              <a:rPr lang="en-US" dirty="0" smtClean="0"/>
              <a:t>message”</a:t>
            </a:r>
            <a:endParaRPr lang="en-US" dirty="0"/>
          </a:p>
          <a:p>
            <a:r>
              <a:rPr lang="en-US" dirty="0" smtClean="0"/>
              <a:t>Measure the forwarding delays in the bridges</a:t>
            </a:r>
          </a:p>
          <a:p>
            <a:pPr lvl="1"/>
            <a:r>
              <a:rPr lang="en-US" dirty="0" smtClean="0"/>
              <a:t>Bridge </a:t>
            </a:r>
            <a:r>
              <a:rPr lang="en-US" dirty="0"/>
              <a:t>delay  </a:t>
            </a:r>
            <a:r>
              <a:rPr lang="en-US" dirty="0" smtClean="0"/>
              <a:t>(</a:t>
            </a:r>
            <a:r>
              <a:rPr lang="en-US" dirty="0"/>
              <a:t>Transmission time - Reception </a:t>
            </a:r>
            <a:r>
              <a:rPr lang="en-US" dirty="0" smtClean="0"/>
              <a:t>time)</a:t>
            </a:r>
          </a:p>
          <a:p>
            <a:r>
              <a:rPr lang="en-US" dirty="0" smtClean="0"/>
              <a:t>Measure the communication </a:t>
            </a:r>
            <a:br>
              <a:rPr lang="en-US" dirty="0" smtClean="0"/>
            </a:br>
            <a:r>
              <a:rPr lang="en-US" dirty="0" smtClean="0"/>
              <a:t>delays: </a:t>
            </a:r>
            <a:endParaRPr lang="en-US" dirty="0"/>
          </a:p>
          <a:p>
            <a:pPr lvl="1"/>
            <a:r>
              <a:rPr lang="en-US" dirty="0" smtClean="0"/>
              <a:t>Time stamps:</a:t>
            </a:r>
          </a:p>
          <a:p>
            <a:pPr lvl="2"/>
            <a:r>
              <a:rPr lang="en-US" dirty="0" smtClean="0"/>
              <a:t>Client </a:t>
            </a:r>
            <a:r>
              <a:rPr lang="en-US" dirty="0" err="1" smtClean="0"/>
              <a:t>msg</a:t>
            </a:r>
            <a:r>
              <a:rPr lang="en-US" dirty="0" smtClean="0"/>
              <a:t>: C:t1 </a:t>
            </a:r>
            <a:r>
              <a:rPr lang="en-US" dirty="0" smtClean="0">
                <a:sym typeface="Wingdings"/>
              </a:rPr>
              <a:t> S</a:t>
            </a:r>
            <a:r>
              <a:rPr lang="en-US" dirty="0" smtClean="0"/>
              <a:t>:t2;</a:t>
            </a:r>
          </a:p>
          <a:p>
            <a:pPr lvl="2"/>
            <a:r>
              <a:rPr lang="en-US" dirty="0" smtClean="0"/>
              <a:t>Server </a:t>
            </a:r>
            <a:r>
              <a:rPr lang="en-US" dirty="0" err="1" smtClean="0"/>
              <a:t>msg</a:t>
            </a:r>
            <a:r>
              <a:rPr lang="en-US" dirty="0" smtClean="0"/>
              <a:t>: S:t3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/>
              </a:rPr>
              <a:t>C</a:t>
            </a:r>
            <a:r>
              <a:rPr lang="en-US" dirty="0" smtClean="0"/>
              <a:t>:t4</a:t>
            </a:r>
            <a:endParaRPr lang="en-US" dirty="0"/>
          </a:p>
          <a:p>
            <a:pPr lvl="1"/>
            <a:r>
              <a:rPr lang="en-US" dirty="0" smtClean="0"/>
              <a:t>Communication delay:</a:t>
            </a:r>
          </a:p>
          <a:p>
            <a:pPr lvl="2"/>
            <a:r>
              <a:rPr lang="en-US" dirty="0" smtClean="0"/>
              <a:t>[(</a:t>
            </a:r>
            <a:r>
              <a:rPr lang="en-US" dirty="0"/>
              <a:t>t4-t1)-(t3-t2)]/2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</a:t>
            </a:r>
            <a:r>
              <a:rPr lang="en-US" dirty="0"/>
              <a:t>Shaping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bridge decides how to schedule multiple packets serially </a:t>
            </a:r>
          </a:p>
          <a:p>
            <a:r>
              <a:rPr lang="en-US" dirty="0" smtClean="0"/>
              <a:t>Mechanisms </a:t>
            </a:r>
            <a:endParaRPr lang="en-US" dirty="0"/>
          </a:p>
          <a:p>
            <a:pPr lvl="1"/>
            <a:r>
              <a:rPr lang="en-US" dirty="0" smtClean="0"/>
              <a:t>Best-effort </a:t>
            </a:r>
            <a:r>
              <a:rPr lang="en-US" dirty="0"/>
              <a:t>traffic </a:t>
            </a:r>
            <a:endParaRPr lang="en-US" dirty="0" smtClean="0"/>
          </a:p>
          <a:p>
            <a:pPr lvl="2"/>
            <a:r>
              <a:rPr lang="en-US" dirty="0" smtClean="0"/>
              <a:t>“</a:t>
            </a:r>
            <a:r>
              <a:rPr lang="en-US" dirty="0"/>
              <a:t>Priority Scheduling </a:t>
            </a:r>
            <a:r>
              <a:rPr lang="en-US" dirty="0" smtClean="0"/>
              <a:t>Algorithm”</a:t>
            </a:r>
          </a:p>
          <a:p>
            <a:pPr lvl="1"/>
            <a:r>
              <a:rPr lang="en-US" dirty="0" smtClean="0"/>
              <a:t>Rate </a:t>
            </a:r>
            <a:r>
              <a:rPr lang="en-US" dirty="0"/>
              <a:t>Constraints traffic </a:t>
            </a:r>
            <a:endParaRPr lang="en-US" dirty="0" smtClean="0"/>
          </a:p>
          <a:p>
            <a:pPr lvl="2"/>
            <a:r>
              <a:rPr lang="en-US" dirty="0" smtClean="0"/>
              <a:t>“</a:t>
            </a:r>
            <a:r>
              <a:rPr lang="en-US" dirty="0"/>
              <a:t>Credit based </a:t>
            </a:r>
            <a:r>
              <a:rPr lang="en-US" dirty="0" smtClean="0"/>
              <a:t>shaper”</a:t>
            </a:r>
            <a:endParaRPr lang="en-US" dirty="0"/>
          </a:p>
          <a:p>
            <a:pPr lvl="1"/>
            <a:r>
              <a:rPr lang="en-US" dirty="0" smtClean="0"/>
              <a:t>Time-trigger </a:t>
            </a:r>
            <a:r>
              <a:rPr lang="en-US" dirty="0"/>
              <a:t>traffic </a:t>
            </a:r>
            <a:endParaRPr lang="en-US" dirty="0" smtClean="0"/>
          </a:p>
          <a:p>
            <a:pPr lvl="2"/>
            <a:r>
              <a:rPr lang="en-US" dirty="0" smtClean="0"/>
              <a:t>“Time </a:t>
            </a:r>
            <a:r>
              <a:rPr lang="en-US" dirty="0"/>
              <a:t>aware shaper”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Stream Reservation </a:t>
            </a:r>
            <a:r>
              <a:rPr lang="en-US" dirty="0" smtClean="0"/>
              <a:t>Protocol (</a:t>
            </a:r>
            <a:r>
              <a:rPr lang="en-US" dirty="0"/>
              <a:t>SRP)</a:t>
            </a:r>
          </a:p>
          <a:p>
            <a:pPr lvl="1"/>
            <a:r>
              <a:rPr lang="en-US" dirty="0"/>
              <a:t>Register streams / reserve bandwidth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Talker </a:t>
            </a:r>
            <a:r>
              <a:rPr lang="en-US" dirty="0"/>
              <a:t>Advertise </a:t>
            </a:r>
            <a:r>
              <a:rPr lang="en-US" dirty="0" smtClean="0"/>
              <a:t>Message information elements:</a:t>
            </a:r>
            <a:endParaRPr lang="en-US" dirty="0"/>
          </a:p>
          <a:p>
            <a:pPr lvl="1"/>
            <a:r>
              <a:rPr lang="en-US" dirty="0" err="1" smtClean="0"/>
              <a:t>StreamID</a:t>
            </a:r>
            <a:endParaRPr lang="en-US" dirty="0"/>
          </a:p>
          <a:p>
            <a:pPr lvl="2"/>
            <a:r>
              <a:rPr lang="en-US" dirty="0"/>
              <a:t>T</a:t>
            </a:r>
            <a:r>
              <a:rPr lang="en-US" dirty="0" smtClean="0"/>
              <a:t>alker </a:t>
            </a:r>
            <a:r>
              <a:rPr lang="en-US" dirty="0"/>
              <a:t>MAC address + 16 stream </a:t>
            </a:r>
            <a:r>
              <a:rPr lang="en-US" dirty="0" smtClean="0"/>
              <a:t>ID </a:t>
            </a:r>
            <a:endParaRPr lang="en-US" dirty="0"/>
          </a:p>
          <a:p>
            <a:pPr lvl="1"/>
            <a:r>
              <a:rPr lang="en-US" dirty="0" smtClean="0"/>
              <a:t>Data </a:t>
            </a:r>
            <a:r>
              <a:rPr lang="en-US" dirty="0"/>
              <a:t>Frame </a:t>
            </a:r>
            <a:r>
              <a:rPr lang="en-US" dirty="0" smtClean="0"/>
              <a:t>Parameters</a:t>
            </a:r>
          </a:p>
          <a:p>
            <a:pPr lvl="2"/>
            <a:r>
              <a:rPr lang="en-US" dirty="0" smtClean="0"/>
              <a:t>Destination </a:t>
            </a:r>
            <a:r>
              <a:rPr lang="en-US" dirty="0"/>
              <a:t>MAC address + VLAN </a:t>
            </a:r>
            <a:r>
              <a:rPr lang="en-US" dirty="0" smtClean="0"/>
              <a:t>ID </a:t>
            </a:r>
            <a:endParaRPr lang="en-US" dirty="0"/>
          </a:p>
          <a:p>
            <a:pPr lvl="1"/>
            <a:r>
              <a:rPr lang="en-US" dirty="0" smtClean="0"/>
              <a:t>Traffic Specification(</a:t>
            </a:r>
            <a:r>
              <a:rPr lang="en-US" dirty="0" err="1" smtClean="0"/>
              <a:t>Tspec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MaxFrameSize</a:t>
            </a:r>
            <a:endParaRPr lang="en-US" dirty="0"/>
          </a:p>
          <a:p>
            <a:pPr lvl="2"/>
            <a:r>
              <a:rPr lang="en-US" dirty="0" err="1" smtClean="0"/>
              <a:t>MaxIntervalFrame</a:t>
            </a:r>
            <a:r>
              <a:rPr lang="en-US" dirty="0"/>
              <a:t>: max. number of frames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 measurement interval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e.g., 125 us, 250 us) </a:t>
            </a:r>
          </a:p>
          <a:p>
            <a:pPr lvl="1"/>
            <a:r>
              <a:rPr lang="en-US" dirty="0" smtClean="0"/>
              <a:t>Priority and ranking</a:t>
            </a:r>
          </a:p>
          <a:p>
            <a:pPr lvl="1"/>
            <a:r>
              <a:rPr lang="en-US" dirty="0" smtClean="0"/>
              <a:t>Accumulated latency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Listener sends confirmation message if specification can be met.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14192" y="3645024"/>
            <a:ext cx="5472608" cy="2281944"/>
            <a:chOff x="1259632" y="2276872"/>
            <a:chExt cx="5472608" cy="2281944"/>
          </a:xfrm>
        </p:grpSpPr>
        <p:sp>
          <p:nvSpPr>
            <p:cNvPr id="5" name="Rectangle 4"/>
            <p:cNvSpPr/>
            <p:nvPr/>
          </p:nvSpPr>
          <p:spPr bwMode="auto">
            <a:xfrm>
              <a:off x="1259632" y="3248980"/>
              <a:ext cx="576064" cy="3600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Talker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11760" y="3248980"/>
              <a:ext cx="648072" cy="3600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>
                  <a:latin typeface="+mn-lt"/>
                </a:rPr>
                <a:t>Bridge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084168" y="2700658"/>
              <a:ext cx="648072" cy="3600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>
                  <a:latin typeface="+mn-lt"/>
                </a:rPr>
                <a:t>Listener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635896" y="3248980"/>
              <a:ext cx="648072" cy="3600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>
                  <a:latin typeface="+mn-lt"/>
                </a:rPr>
                <a:t>Bridge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856088" y="2700658"/>
              <a:ext cx="648072" cy="3600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>
                  <a:latin typeface="+mn-lt"/>
                </a:rPr>
                <a:t>Bridge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856088" y="3852833"/>
              <a:ext cx="648072" cy="3600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>
                  <a:latin typeface="+mn-lt"/>
                </a:rPr>
                <a:t>Bridge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84168" y="3861048"/>
              <a:ext cx="648072" cy="3600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>
                  <a:latin typeface="+mn-lt"/>
                </a:rPr>
                <a:t>Listener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835696" y="2823385"/>
              <a:ext cx="581827" cy="425595"/>
              <a:chOff x="1835696" y="2823385"/>
              <a:chExt cx="581827" cy="425595"/>
            </a:xfrm>
          </p:grpSpPr>
          <p:sp>
            <p:nvSpPr>
              <p:cNvPr id="42" name="Freeform 41"/>
              <p:cNvSpPr/>
              <p:nvPr/>
            </p:nvSpPr>
            <p:spPr bwMode="auto">
              <a:xfrm>
                <a:off x="1835696" y="3093738"/>
                <a:ext cx="581827" cy="155242"/>
              </a:xfrm>
              <a:custGeom>
                <a:avLst/>
                <a:gdLst>
                  <a:gd name="connsiteX0" fmla="*/ 0 w 563671"/>
                  <a:gd name="connsiteY0" fmla="*/ 125451 h 150503"/>
                  <a:gd name="connsiteX1" fmla="*/ 263047 w 563671"/>
                  <a:gd name="connsiteY1" fmla="*/ 191 h 150503"/>
                  <a:gd name="connsiteX2" fmla="*/ 563671 w 563671"/>
                  <a:gd name="connsiteY2" fmla="*/ 150503 h 15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671" h="150503">
                    <a:moveTo>
                      <a:pt x="0" y="125451"/>
                    </a:moveTo>
                    <a:cubicBezTo>
                      <a:pt x="84551" y="60733"/>
                      <a:pt x="169102" y="-3984"/>
                      <a:pt x="263047" y="191"/>
                    </a:cubicBezTo>
                    <a:cubicBezTo>
                      <a:pt x="356992" y="4366"/>
                      <a:pt x="563671" y="150503"/>
                      <a:pt x="563671" y="150503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986987" y="2823385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latin typeface="+mn-lt"/>
                  </a:rPr>
                  <a:t>T</a:t>
                </a:r>
                <a:endParaRPr lang="en-US" dirty="0" smtClean="0">
                  <a:latin typeface="+mn-lt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056951" y="2823385"/>
              <a:ext cx="581827" cy="425595"/>
              <a:chOff x="1835696" y="2823385"/>
              <a:chExt cx="581827" cy="425595"/>
            </a:xfrm>
          </p:grpSpPr>
          <p:sp>
            <p:nvSpPr>
              <p:cNvPr id="40" name="Freeform 39"/>
              <p:cNvSpPr/>
              <p:nvPr/>
            </p:nvSpPr>
            <p:spPr bwMode="auto">
              <a:xfrm>
                <a:off x="1835696" y="3093738"/>
                <a:ext cx="581827" cy="155242"/>
              </a:xfrm>
              <a:custGeom>
                <a:avLst/>
                <a:gdLst>
                  <a:gd name="connsiteX0" fmla="*/ 0 w 563671"/>
                  <a:gd name="connsiteY0" fmla="*/ 125451 h 150503"/>
                  <a:gd name="connsiteX1" fmla="*/ 263047 w 563671"/>
                  <a:gd name="connsiteY1" fmla="*/ 191 h 150503"/>
                  <a:gd name="connsiteX2" fmla="*/ 563671 w 563671"/>
                  <a:gd name="connsiteY2" fmla="*/ 150503 h 15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671" h="150503">
                    <a:moveTo>
                      <a:pt x="0" y="125451"/>
                    </a:moveTo>
                    <a:cubicBezTo>
                      <a:pt x="84551" y="60733"/>
                      <a:pt x="169102" y="-3984"/>
                      <a:pt x="263047" y="191"/>
                    </a:cubicBezTo>
                    <a:cubicBezTo>
                      <a:pt x="356992" y="4366"/>
                      <a:pt x="563671" y="150503"/>
                      <a:pt x="563671" y="150503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986987" y="2823385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latin typeface="+mn-lt"/>
                  </a:rPr>
                  <a:t>T</a:t>
                </a:r>
                <a:endParaRPr lang="en-US" dirty="0" smtClean="0">
                  <a:latin typeface="+mn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502341" y="2276872"/>
              <a:ext cx="581827" cy="425595"/>
              <a:chOff x="1835696" y="2823385"/>
              <a:chExt cx="581827" cy="425595"/>
            </a:xfrm>
          </p:grpSpPr>
          <p:sp>
            <p:nvSpPr>
              <p:cNvPr id="38" name="Freeform 37"/>
              <p:cNvSpPr/>
              <p:nvPr/>
            </p:nvSpPr>
            <p:spPr bwMode="auto">
              <a:xfrm>
                <a:off x="1835696" y="3093738"/>
                <a:ext cx="581827" cy="155242"/>
              </a:xfrm>
              <a:custGeom>
                <a:avLst/>
                <a:gdLst>
                  <a:gd name="connsiteX0" fmla="*/ 0 w 563671"/>
                  <a:gd name="connsiteY0" fmla="*/ 125451 h 150503"/>
                  <a:gd name="connsiteX1" fmla="*/ 263047 w 563671"/>
                  <a:gd name="connsiteY1" fmla="*/ 191 h 150503"/>
                  <a:gd name="connsiteX2" fmla="*/ 563671 w 563671"/>
                  <a:gd name="connsiteY2" fmla="*/ 150503 h 15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671" h="150503">
                    <a:moveTo>
                      <a:pt x="0" y="125451"/>
                    </a:moveTo>
                    <a:cubicBezTo>
                      <a:pt x="84551" y="60733"/>
                      <a:pt x="169102" y="-3984"/>
                      <a:pt x="263047" y="191"/>
                    </a:cubicBezTo>
                    <a:cubicBezTo>
                      <a:pt x="356992" y="4366"/>
                      <a:pt x="563671" y="150503"/>
                      <a:pt x="563671" y="150503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986987" y="2823385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latin typeface="+mn-lt"/>
                  </a:rPr>
                  <a:t>T</a:t>
                </a:r>
                <a:endParaRPr lang="en-US" dirty="0" smtClean="0">
                  <a:latin typeface="+mn-lt"/>
                </a:endParaRPr>
              </a:p>
            </p:txBody>
          </p:sp>
        </p:grpSp>
        <p:sp>
          <p:nvSpPr>
            <p:cNvPr id="15" name="Freeform 14"/>
            <p:cNvSpPr/>
            <p:nvPr/>
          </p:nvSpPr>
          <p:spPr bwMode="auto">
            <a:xfrm rot="18843347">
              <a:off x="4157240" y="2920037"/>
              <a:ext cx="796958" cy="92693"/>
            </a:xfrm>
            <a:custGeom>
              <a:avLst/>
              <a:gdLst>
                <a:gd name="connsiteX0" fmla="*/ 0 w 563671"/>
                <a:gd name="connsiteY0" fmla="*/ 125451 h 150503"/>
                <a:gd name="connsiteX1" fmla="*/ 263047 w 563671"/>
                <a:gd name="connsiteY1" fmla="*/ 191 h 150503"/>
                <a:gd name="connsiteX2" fmla="*/ 563671 w 563671"/>
                <a:gd name="connsiteY2" fmla="*/ 150503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671" h="150503">
                  <a:moveTo>
                    <a:pt x="0" y="125451"/>
                  </a:moveTo>
                  <a:cubicBezTo>
                    <a:pt x="84551" y="60733"/>
                    <a:pt x="169102" y="-3984"/>
                    <a:pt x="263047" y="191"/>
                  </a:cubicBezTo>
                  <a:cubicBezTo>
                    <a:pt x="356992" y="4366"/>
                    <a:pt x="563671" y="150503"/>
                    <a:pt x="563671" y="150503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 rot="2580338">
              <a:off x="4220832" y="3485545"/>
              <a:ext cx="832522" cy="105798"/>
            </a:xfrm>
            <a:custGeom>
              <a:avLst/>
              <a:gdLst>
                <a:gd name="connsiteX0" fmla="*/ 0 w 563671"/>
                <a:gd name="connsiteY0" fmla="*/ 125451 h 150503"/>
                <a:gd name="connsiteX1" fmla="*/ 263047 w 563671"/>
                <a:gd name="connsiteY1" fmla="*/ 191 h 150503"/>
                <a:gd name="connsiteX2" fmla="*/ 563671 w 563671"/>
                <a:gd name="connsiteY2" fmla="*/ 150503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671" h="150503">
                  <a:moveTo>
                    <a:pt x="0" y="125451"/>
                  </a:moveTo>
                  <a:cubicBezTo>
                    <a:pt x="84551" y="60733"/>
                    <a:pt x="169102" y="-3984"/>
                    <a:pt x="263047" y="191"/>
                  </a:cubicBezTo>
                  <a:cubicBezTo>
                    <a:pt x="356992" y="4366"/>
                    <a:pt x="563671" y="150503"/>
                    <a:pt x="563671" y="150503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502341" y="3457319"/>
              <a:ext cx="581827" cy="425595"/>
              <a:chOff x="1835696" y="2823385"/>
              <a:chExt cx="581827" cy="425595"/>
            </a:xfrm>
          </p:grpSpPr>
          <p:sp>
            <p:nvSpPr>
              <p:cNvPr id="36" name="Freeform 35"/>
              <p:cNvSpPr/>
              <p:nvPr/>
            </p:nvSpPr>
            <p:spPr bwMode="auto">
              <a:xfrm>
                <a:off x="1835696" y="3093738"/>
                <a:ext cx="581827" cy="155242"/>
              </a:xfrm>
              <a:custGeom>
                <a:avLst/>
                <a:gdLst>
                  <a:gd name="connsiteX0" fmla="*/ 0 w 563671"/>
                  <a:gd name="connsiteY0" fmla="*/ 125451 h 150503"/>
                  <a:gd name="connsiteX1" fmla="*/ 263047 w 563671"/>
                  <a:gd name="connsiteY1" fmla="*/ 191 h 150503"/>
                  <a:gd name="connsiteX2" fmla="*/ 563671 w 563671"/>
                  <a:gd name="connsiteY2" fmla="*/ 150503 h 15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671" h="150503">
                    <a:moveTo>
                      <a:pt x="0" y="125451"/>
                    </a:moveTo>
                    <a:cubicBezTo>
                      <a:pt x="84551" y="60733"/>
                      <a:pt x="169102" y="-3984"/>
                      <a:pt x="263047" y="191"/>
                    </a:cubicBezTo>
                    <a:cubicBezTo>
                      <a:pt x="356992" y="4366"/>
                      <a:pt x="563671" y="150503"/>
                      <a:pt x="563671" y="150503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986987" y="2823385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latin typeface="+mn-lt"/>
                  </a:rPr>
                  <a:t>T</a:t>
                </a:r>
                <a:endParaRPr lang="en-US" dirty="0" smtClean="0">
                  <a:latin typeface="+mn-lt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502341" y="4191007"/>
              <a:ext cx="581827" cy="367809"/>
              <a:chOff x="5502341" y="4191007"/>
              <a:chExt cx="581827" cy="367809"/>
            </a:xfrm>
          </p:grpSpPr>
          <p:sp>
            <p:nvSpPr>
              <p:cNvPr id="34" name="Freeform 33"/>
              <p:cNvSpPr/>
              <p:nvPr/>
            </p:nvSpPr>
            <p:spPr bwMode="auto">
              <a:xfrm flipH="1" flipV="1">
                <a:off x="5502341" y="4191007"/>
                <a:ext cx="581827" cy="155242"/>
              </a:xfrm>
              <a:custGeom>
                <a:avLst/>
                <a:gdLst>
                  <a:gd name="connsiteX0" fmla="*/ 0 w 563671"/>
                  <a:gd name="connsiteY0" fmla="*/ 125451 h 150503"/>
                  <a:gd name="connsiteX1" fmla="*/ 263047 w 563671"/>
                  <a:gd name="connsiteY1" fmla="*/ 191 h 150503"/>
                  <a:gd name="connsiteX2" fmla="*/ 563671 w 563671"/>
                  <a:gd name="connsiteY2" fmla="*/ 150503 h 15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671" h="150503">
                    <a:moveTo>
                      <a:pt x="0" y="125451"/>
                    </a:moveTo>
                    <a:cubicBezTo>
                      <a:pt x="84551" y="60733"/>
                      <a:pt x="169102" y="-3984"/>
                      <a:pt x="263047" y="191"/>
                    </a:cubicBezTo>
                    <a:cubicBezTo>
                      <a:pt x="356992" y="4366"/>
                      <a:pt x="563671" y="150503"/>
                      <a:pt x="563671" y="150503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678524" y="4281817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L</a:t>
                </a:r>
              </a:p>
            </p:txBody>
          </p:sp>
        </p:grpSp>
        <p:sp>
          <p:nvSpPr>
            <p:cNvPr id="19" name="Freeform 18"/>
            <p:cNvSpPr/>
            <p:nvPr/>
          </p:nvSpPr>
          <p:spPr bwMode="auto">
            <a:xfrm rot="2751171" flipH="1" flipV="1">
              <a:off x="4108569" y="3877305"/>
              <a:ext cx="839878" cy="134939"/>
            </a:xfrm>
            <a:custGeom>
              <a:avLst/>
              <a:gdLst>
                <a:gd name="connsiteX0" fmla="*/ 0 w 563671"/>
                <a:gd name="connsiteY0" fmla="*/ 125451 h 150503"/>
                <a:gd name="connsiteX1" fmla="*/ 263047 w 563671"/>
                <a:gd name="connsiteY1" fmla="*/ 191 h 150503"/>
                <a:gd name="connsiteX2" fmla="*/ 563671 w 563671"/>
                <a:gd name="connsiteY2" fmla="*/ 150503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671" h="150503">
                  <a:moveTo>
                    <a:pt x="0" y="125451"/>
                  </a:moveTo>
                  <a:cubicBezTo>
                    <a:pt x="84551" y="60733"/>
                    <a:pt x="169102" y="-3984"/>
                    <a:pt x="263047" y="191"/>
                  </a:cubicBezTo>
                  <a:cubicBezTo>
                    <a:pt x="356992" y="4366"/>
                    <a:pt x="563671" y="150503"/>
                    <a:pt x="563671" y="150503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18819862" flipH="1" flipV="1">
              <a:off x="4167160" y="3313715"/>
              <a:ext cx="839878" cy="134939"/>
            </a:xfrm>
            <a:custGeom>
              <a:avLst/>
              <a:gdLst>
                <a:gd name="connsiteX0" fmla="*/ 0 w 563671"/>
                <a:gd name="connsiteY0" fmla="*/ 125451 h 150503"/>
                <a:gd name="connsiteX1" fmla="*/ 263047 w 563671"/>
                <a:gd name="connsiteY1" fmla="*/ 191 h 150503"/>
                <a:gd name="connsiteX2" fmla="*/ 563671 w 563671"/>
                <a:gd name="connsiteY2" fmla="*/ 150503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671" h="150503">
                  <a:moveTo>
                    <a:pt x="0" y="125451"/>
                  </a:moveTo>
                  <a:cubicBezTo>
                    <a:pt x="84551" y="60733"/>
                    <a:pt x="169102" y="-3984"/>
                    <a:pt x="263047" y="191"/>
                  </a:cubicBezTo>
                  <a:cubicBezTo>
                    <a:pt x="356992" y="4366"/>
                    <a:pt x="563671" y="150503"/>
                    <a:pt x="563671" y="150503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6093" y="393587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96487" y="300721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32456" y="2718333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81283" y="3404171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</a:t>
              </a:r>
              <a:endParaRPr lang="en-US" dirty="0" smtClean="0">
                <a:latin typeface="+mn-lt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502341" y="3039275"/>
              <a:ext cx="581827" cy="367809"/>
              <a:chOff x="5502341" y="4191007"/>
              <a:chExt cx="581827" cy="367809"/>
            </a:xfrm>
          </p:grpSpPr>
          <p:sp>
            <p:nvSpPr>
              <p:cNvPr id="32" name="Freeform 31"/>
              <p:cNvSpPr/>
              <p:nvPr/>
            </p:nvSpPr>
            <p:spPr bwMode="auto">
              <a:xfrm flipH="1" flipV="1">
                <a:off x="5502341" y="4191007"/>
                <a:ext cx="581827" cy="155242"/>
              </a:xfrm>
              <a:custGeom>
                <a:avLst/>
                <a:gdLst>
                  <a:gd name="connsiteX0" fmla="*/ 0 w 563671"/>
                  <a:gd name="connsiteY0" fmla="*/ 125451 h 150503"/>
                  <a:gd name="connsiteX1" fmla="*/ 263047 w 563671"/>
                  <a:gd name="connsiteY1" fmla="*/ 191 h 150503"/>
                  <a:gd name="connsiteX2" fmla="*/ 563671 w 563671"/>
                  <a:gd name="connsiteY2" fmla="*/ 150503 h 15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671" h="150503">
                    <a:moveTo>
                      <a:pt x="0" y="125451"/>
                    </a:moveTo>
                    <a:cubicBezTo>
                      <a:pt x="84551" y="60733"/>
                      <a:pt x="169102" y="-3984"/>
                      <a:pt x="263047" y="191"/>
                    </a:cubicBezTo>
                    <a:cubicBezTo>
                      <a:pt x="356992" y="4366"/>
                      <a:pt x="563671" y="150503"/>
                      <a:pt x="563671" y="150503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678524" y="4281817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L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047471" y="3590525"/>
              <a:ext cx="581827" cy="367809"/>
              <a:chOff x="5502341" y="4191007"/>
              <a:chExt cx="581827" cy="367809"/>
            </a:xfrm>
          </p:grpSpPr>
          <p:sp>
            <p:nvSpPr>
              <p:cNvPr id="30" name="Freeform 29"/>
              <p:cNvSpPr/>
              <p:nvPr/>
            </p:nvSpPr>
            <p:spPr bwMode="auto">
              <a:xfrm flipH="1" flipV="1">
                <a:off x="5502341" y="4191007"/>
                <a:ext cx="581827" cy="155242"/>
              </a:xfrm>
              <a:custGeom>
                <a:avLst/>
                <a:gdLst>
                  <a:gd name="connsiteX0" fmla="*/ 0 w 563671"/>
                  <a:gd name="connsiteY0" fmla="*/ 125451 h 150503"/>
                  <a:gd name="connsiteX1" fmla="*/ 263047 w 563671"/>
                  <a:gd name="connsiteY1" fmla="*/ 191 h 150503"/>
                  <a:gd name="connsiteX2" fmla="*/ 563671 w 563671"/>
                  <a:gd name="connsiteY2" fmla="*/ 150503 h 15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671" h="150503">
                    <a:moveTo>
                      <a:pt x="0" y="125451"/>
                    </a:moveTo>
                    <a:cubicBezTo>
                      <a:pt x="84551" y="60733"/>
                      <a:pt x="169102" y="-3984"/>
                      <a:pt x="263047" y="191"/>
                    </a:cubicBezTo>
                    <a:cubicBezTo>
                      <a:pt x="356992" y="4366"/>
                      <a:pt x="563671" y="150503"/>
                      <a:pt x="563671" y="150503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678524" y="4281817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L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829933" y="3576965"/>
              <a:ext cx="581827" cy="367809"/>
              <a:chOff x="5502341" y="4191007"/>
              <a:chExt cx="581827" cy="367809"/>
            </a:xfrm>
          </p:grpSpPr>
          <p:sp>
            <p:nvSpPr>
              <p:cNvPr id="28" name="Freeform 27"/>
              <p:cNvSpPr/>
              <p:nvPr/>
            </p:nvSpPr>
            <p:spPr bwMode="auto">
              <a:xfrm flipH="1" flipV="1">
                <a:off x="5502341" y="4191007"/>
                <a:ext cx="581827" cy="155242"/>
              </a:xfrm>
              <a:custGeom>
                <a:avLst/>
                <a:gdLst>
                  <a:gd name="connsiteX0" fmla="*/ 0 w 563671"/>
                  <a:gd name="connsiteY0" fmla="*/ 125451 h 150503"/>
                  <a:gd name="connsiteX1" fmla="*/ 263047 w 563671"/>
                  <a:gd name="connsiteY1" fmla="*/ 191 h 150503"/>
                  <a:gd name="connsiteX2" fmla="*/ 563671 w 563671"/>
                  <a:gd name="connsiteY2" fmla="*/ 150503 h 15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671" h="150503">
                    <a:moveTo>
                      <a:pt x="0" y="125451"/>
                    </a:moveTo>
                    <a:cubicBezTo>
                      <a:pt x="84551" y="60733"/>
                      <a:pt x="169102" y="-3984"/>
                      <a:pt x="263047" y="191"/>
                    </a:cubicBezTo>
                    <a:cubicBezTo>
                      <a:pt x="356992" y="4366"/>
                      <a:pt x="563671" y="150503"/>
                      <a:pt x="563671" y="150503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678524" y="4281817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7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TSN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TSN </a:t>
            </a:r>
            <a:r>
              <a:rPr lang="en-US" dirty="0" smtClean="0"/>
              <a:t>within </a:t>
            </a:r>
            <a:r>
              <a:rPr lang="en-US" dirty="0" smtClean="0"/>
              <a:t>P802.1CF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TSN configuration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Addresses stream configuration transmitted </a:t>
            </a:r>
            <a:r>
              <a:rPr lang="en-US" dirty="0"/>
              <a:t>by a Talker to one or more </a:t>
            </a:r>
            <a:r>
              <a:rPr lang="en-US" dirty="0" smtClean="0"/>
              <a:t>Listeners.</a:t>
            </a:r>
          </a:p>
          <a:p>
            <a:r>
              <a:rPr lang="en-US" dirty="0" smtClean="0"/>
              <a:t>Talkers </a:t>
            </a:r>
            <a:r>
              <a:rPr lang="en-US" dirty="0"/>
              <a:t>and Listeners are located within end stations. </a:t>
            </a:r>
          </a:p>
          <a:p>
            <a:r>
              <a:rPr lang="en-US" dirty="0"/>
              <a:t>C</a:t>
            </a:r>
            <a:r>
              <a:rPr lang="en-US" dirty="0" smtClean="0"/>
              <a:t>onfiguration </a:t>
            </a:r>
            <a:r>
              <a:rPr lang="en-US" dirty="0"/>
              <a:t>information </a:t>
            </a:r>
            <a:r>
              <a:rPr lang="en-US" dirty="0" smtClean="0"/>
              <a:t>is </a:t>
            </a:r>
            <a:r>
              <a:rPr lang="en-US" dirty="0"/>
              <a:t>exchanged over a User / Network Interface (UNI</a:t>
            </a:r>
            <a:r>
              <a:rPr lang="en-US" dirty="0" smtClean="0"/>
              <a:t>). </a:t>
            </a:r>
            <a:endParaRPr lang="en-US" dirty="0"/>
          </a:p>
          <a:p>
            <a:r>
              <a:rPr lang="en-US" dirty="0"/>
              <a:t>U</a:t>
            </a:r>
            <a:r>
              <a:rPr lang="en-US" dirty="0" smtClean="0"/>
              <a:t>ser side </a:t>
            </a:r>
            <a:r>
              <a:rPr lang="en-US" dirty="0"/>
              <a:t>represents Talkers and Listeners. </a:t>
            </a:r>
            <a:endParaRPr lang="en-US" dirty="0" smtClean="0"/>
          </a:p>
          <a:p>
            <a:r>
              <a:rPr lang="en-US" dirty="0" smtClean="0"/>
              <a:t>Network side </a:t>
            </a:r>
            <a:r>
              <a:rPr lang="en-US" dirty="0"/>
              <a:t>represents the B</a:t>
            </a:r>
            <a:r>
              <a:rPr lang="en-US" dirty="0" smtClean="0"/>
              <a:t>ridges forwarding the streams</a:t>
            </a:r>
          </a:p>
          <a:p>
            <a:r>
              <a:rPr lang="en-US" dirty="0"/>
              <a:t>U</a:t>
            </a:r>
            <a:r>
              <a:rPr lang="en-US" dirty="0" smtClean="0"/>
              <a:t>ser </a:t>
            </a:r>
            <a:r>
              <a:rPr lang="en-US" dirty="0"/>
              <a:t>specifies requirements for its </a:t>
            </a:r>
            <a:r>
              <a:rPr lang="en-US" dirty="0" smtClean="0"/>
              <a:t>data transfer, </a:t>
            </a:r>
            <a:r>
              <a:rPr lang="en-US" dirty="0"/>
              <a:t>but without detailed knowledge of the network.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network obtains requirements from users, analyzes the topology and TSN capabilities of Bridges, and configures the Bridges to meet user requirements.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network returns the success or failure of each Stream’s configuration to the user. </a:t>
            </a:r>
            <a:endParaRPr lang="en-US" dirty="0" smtClean="0"/>
          </a:p>
          <a:p>
            <a:r>
              <a:rPr lang="en-US" dirty="0" err="1"/>
              <a:t>Subclause</a:t>
            </a:r>
            <a:r>
              <a:rPr lang="en-US" dirty="0"/>
              <a:t> 46.2 specifies the user/network configuration information that is exchanged over the TSN </a:t>
            </a:r>
            <a:r>
              <a:rPr lang="en-US" dirty="0" smtClean="0"/>
              <a:t>UNI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TSN configuration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End stations (i.e</a:t>
            </a:r>
            <a:r>
              <a:rPr lang="en-US" dirty="0"/>
              <a:t>. Talkers and Listeners) communicate the user requirements directly over the TSN user/network protocol.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network is configured in a fully distributed </a:t>
            </a:r>
            <a:r>
              <a:rPr lang="en-US" dirty="0" smtClean="0"/>
              <a:t>manner. </a:t>
            </a:r>
            <a:r>
              <a:rPr lang="en-US" dirty="0"/>
              <a:t>without a centralized network configuration entity.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TSN </a:t>
            </a:r>
            <a:r>
              <a:rPr lang="en-US" dirty="0"/>
              <a:t>user/network configuration </a:t>
            </a:r>
            <a:r>
              <a:rPr lang="en-US" dirty="0" smtClean="0"/>
              <a:t>information is propagated </a:t>
            </a:r>
            <a:r>
              <a:rPr lang="en-US" dirty="0"/>
              <a:t>along the active topology for the Stream (i.e. Bridges in the tree from Talker to Listeners). </a:t>
            </a:r>
          </a:p>
          <a:p>
            <a:r>
              <a:rPr lang="en-US" dirty="0" smtClean="0"/>
              <a:t>Bridge’s </a:t>
            </a:r>
            <a:r>
              <a:rPr lang="en-US" dirty="0"/>
              <a:t>resources </a:t>
            </a:r>
            <a:r>
              <a:rPr lang="en-US" dirty="0" smtClean="0"/>
              <a:t>are </a:t>
            </a:r>
            <a:r>
              <a:rPr lang="en-US" dirty="0"/>
              <a:t>effectively </a:t>
            </a:r>
            <a:r>
              <a:rPr lang="en-US" dirty="0" smtClean="0"/>
              <a:t>managed locally without </a:t>
            </a:r>
            <a:r>
              <a:rPr lang="en-US" dirty="0"/>
              <a:t>knowledge of the entire network.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24944"/>
            <a:ext cx="737224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US" smtClean="0"/>
              <a:t>Centralized network / distributed user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There are some TSN use cases that can benefit from a complete knowledge of all Streams in the network. A centralized entity can gather information for the entire network in order to find the best configuration. </a:t>
            </a:r>
          </a:p>
          <a:p>
            <a:r>
              <a:rPr lang="en-US" dirty="0" smtClean="0"/>
              <a:t>Similar to the fully distributed model the end stations communicate their Talker/Listener requirements directly over the TSN UNI. </a:t>
            </a:r>
          </a:p>
          <a:p>
            <a:r>
              <a:rPr lang="en-US" dirty="0" smtClean="0"/>
              <a:t>However, the configuration information is directed to/from a Centralized Network Configuration </a:t>
            </a:r>
            <a:r>
              <a:rPr lang="en-US" dirty="0"/>
              <a:t>(CNC) entity. All configuration of Bridges for TSN Streams is performed by this CNC using a network management protocol.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CNC has a complete view of the physical topology of the network, as well as the capabilities of each Bridge. This enables the CNC to centralize complex computations. </a:t>
            </a:r>
          </a:p>
          <a:p>
            <a:r>
              <a:rPr lang="en-US" dirty="0"/>
              <a:t>The edge Bridges are configured as proxy, transferring Talker/Listener information directly between the edge Bridge and the CNC, rather than propagate the information to the interior of the network.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61812"/>
            <a:ext cx="7632848" cy="263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44" y="2564904"/>
            <a:ext cx="6408712" cy="31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Fully centralized TSN configuration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Many TSN use cases require significant user configuration in the end stations that act as Talkers and Listeners.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fully centralized model enables a Centralized User Configuration (CUC) entity to discover end stations, retrieve end station capabilities and user requirements, and configure TSN features in end </a:t>
            </a:r>
            <a:r>
              <a:rPr lang="en-US" dirty="0" smtClean="0"/>
              <a:t>stations.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user requirements are exchanged between the CNC and </a:t>
            </a:r>
            <a:r>
              <a:rPr lang="en-US" dirty="0" smtClean="0"/>
              <a:t>CUC, locating the </a:t>
            </a:r>
            <a:r>
              <a:rPr lang="en-US" dirty="0"/>
              <a:t>TSN UNI </a:t>
            </a:r>
            <a:r>
              <a:rPr lang="en-US" dirty="0" smtClean="0"/>
              <a:t>between </a:t>
            </a:r>
            <a:r>
              <a:rPr lang="en-US" dirty="0"/>
              <a:t>the CNC and CUC.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TSN configuration models in P802.1CF NRM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196625" y="3773207"/>
            <a:ext cx="1280160" cy="1828800"/>
          </a:xfrm>
          <a:prstGeom prst="roundRect">
            <a:avLst>
              <a:gd name="adj" fmla="val 8545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118905" y="3574391"/>
            <a:ext cx="2910558" cy="2028629"/>
          </a:xfrm>
          <a:prstGeom prst="roundRect">
            <a:avLst>
              <a:gd name="adj" fmla="val 64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538" y="5558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4820" y="5558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AN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8004" y="5559623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620671" y="3773207"/>
            <a:ext cx="1280402" cy="1828800"/>
          </a:xfrm>
          <a:prstGeom prst="roundRect">
            <a:avLst>
              <a:gd name="adj" fmla="val 12471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359086" y="5145820"/>
            <a:ext cx="938965" cy="682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1543795" y="4442220"/>
            <a:ext cx="822960" cy="100584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TEI</a:t>
            </a:r>
            <a:endParaRPr kumimoji="0" lang="en-US" sz="2000" b="0" i="0" u="none" strike="noStrike" cap="none" normalizeH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+mn-lt"/>
            </a:endParaRPr>
          </a:p>
        </p:txBody>
      </p:sp>
      <p:grpSp>
        <p:nvGrpSpPr>
          <p:cNvPr id="12" name="Group 6"/>
          <p:cNvGrpSpPr/>
          <p:nvPr/>
        </p:nvGrpSpPr>
        <p:grpSpPr>
          <a:xfrm>
            <a:off x="2557640" y="5069528"/>
            <a:ext cx="479618" cy="461425"/>
            <a:chOff x="2729564" y="5063075"/>
            <a:chExt cx="479618" cy="461425"/>
          </a:xfrm>
        </p:grpSpPr>
        <p:sp>
          <p:nvSpPr>
            <p:cNvPr id="13" name="TextBox 12"/>
            <p:cNvSpPr txBox="1"/>
            <p:nvPr/>
          </p:nvSpPr>
          <p:spPr>
            <a:xfrm>
              <a:off x="2729564" y="51551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R1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 bwMode="auto">
          <a:xfrm>
            <a:off x="3221850" y="2068210"/>
            <a:ext cx="1289304" cy="1005840"/>
          </a:xfrm>
          <a:prstGeom prst="round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CIS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6" name="Elbow Connector 15"/>
          <p:cNvCxnSpPr/>
          <p:nvPr/>
        </p:nvCxnSpPr>
        <p:spPr bwMode="auto">
          <a:xfrm flipV="1">
            <a:off x="2359086" y="1966155"/>
            <a:ext cx="4306076" cy="2088368"/>
          </a:xfrm>
          <a:prstGeom prst="bentConnector3">
            <a:avLst>
              <a:gd name="adj1" fmla="val 9825"/>
            </a:avLst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17" name="Group 62"/>
          <p:cNvGrpSpPr/>
          <p:nvPr/>
        </p:nvGrpSpPr>
        <p:grpSpPr>
          <a:xfrm>
            <a:off x="2700586" y="3126125"/>
            <a:ext cx="570824" cy="369332"/>
            <a:chOff x="2837267" y="4952817"/>
            <a:chExt cx="570824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2928473" y="4952817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R2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 bwMode="auto">
          <a:xfrm>
            <a:off x="2359086" y="4220546"/>
            <a:ext cx="9389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24" name="Group 71"/>
          <p:cNvGrpSpPr/>
          <p:nvPr/>
        </p:nvGrpSpPr>
        <p:grpSpPr>
          <a:xfrm>
            <a:off x="2572438" y="4134866"/>
            <a:ext cx="479618" cy="478678"/>
            <a:chOff x="2731663" y="5063075"/>
            <a:chExt cx="479618" cy="478678"/>
          </a:xfrm>
        </p:grpSpPr>
        <p:sp>
          <p:nvSpPr>
            <p:cNvPr id="25" name="TextBox 24"/>
            <p:cNvSpPr txBox="1"/>
            <p:nvPr/>
          </p:nvSpPr>
          <p:spPr>
            <a:xfrm>
              <a:off x="2731663" y="517242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R8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 bwMode="auto">
          <a:xfrm>
            <a:off x="3298051" y="3729821"/>
            <a:ext cx="2563364" cy="610089"/>
          </a:xfrm>
          <a:prstGeom prst="roundRect">
            <a:avLst>
              <a:gd name="adj" fmla="val 22089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           ANC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543795" y="3887530"/>
            <a:ext cx="822960" cy="548640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5829701" y="2787861"/>
            <a:ext cx="841508" cy="10160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Rounded Rectangle 29"/>
          <p:cNvSpPr/>
          <p:nvPr/>
        </p:nvSpPr>
        <p:spPr bwMode="auto">
          <a:xfrm>
            <a:off x="6620913" y="1832036"/>
            <a:ext cx="1280160" cy="1005840"/>
          </a:xfrm>
          <a:prstGeom prst="round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      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6725645" y="4446780"/>
            <a:ext cx="822960" cy="100584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ARI</a:t>
            </a:r>
            <a:endParaRPr kumimoji="0" lang="en-US" sz="2000" b="0" i="0" u="none" strike="noStrike" cap="none" normalizeH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+mn-lt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5832140" y="5142651"/>
            <a:ext cx="893505" cy="3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3" name="Group 52"/>
          <p:cNvGrpSpPr/>
          <p:nvPr/>
        </p:nvGrpSpPr>
        <p:grpSpPr>
          <a:xfrm>
            <a:off x="6112377" y="5060550"/>
            <a:ext cx="479618" cy="461425"/>
            <a:chOff x="2707957" y="5063075"/>
            <a:chExt cx="479618" cy="461425"/>
          </a:xfrm>
        </p:grpSpPr>
        <p:sp>
          <p:nvSpPr>
            <p:cNvPr id="34" name="TextBox 33"/>
            <p:cNvSpPr txBox="1"/>
            <p:nvPr/>
          </p:nvSpPr>
          <p:spPr>
            <a:xfrm>
              <a:off x="2707957" y="51551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36" name="Group 55"/>
          <p:cNvGrpSpPr/>
          <p:nvPr/>
        </p:nvGrpSpPr>
        <p:grpSpPr>
          <a:xfrm>
            <a:off x="6159735" y="3126125"/>
            <a:ext cx="572505" cy="369332"/>
            <a:chOff x="2860357" y="4955683"/>
            <a:chExt cx="572505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2953244" y="495568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R4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6718139" y="3889237"/>
            <a:ext cx="822960" cy="556138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5845821" y="4167306"/>
            <a:ext cx="872318" cy="125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44" name="Group 159"/>
          <p:cNvGrpSpPr/>
          <p:nvPr/>
        </p:nvGrpSpPr>
        <p:grpSpPr>
          <a:xfrm>
            <a:off x="7059328" y="3121362"/>
            <a:ext cx="700746" cy="369332"/>
            <a:chOff x="2860357" y="4955683"/>
            <a:chExt cx="700746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953244" y="4955683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R12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47" name="Rounded Rectangle 46"/>
          <p:cNvSpPr/>
          <p:nvPr/>
        </p:nvSpPr>
        <p:spPr bwMode="auto">
          <a:xfrm>
            <a:off x="4612353" y="2068128"/>
            <a:ext cx="1289304" cy="1005840"/>
          </a:xfrm>
          <a:prstGeom prst="round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NMS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8" name="Straight Connector 47"/>
          <p:cNvCxnSpPr>
            <a:stCxn id="55" idx="2"/>
          </p:cNvCxnSpPr>
          <p:nvPr/>
        </p:nvCxnSpPr>
        <p:spPr bwMode="auto">
          <a:xfrm flipH="1">
            <a:off x="5241701" y="3073968"/>
            <a:ext cx="15304" cy="6394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49" name="Group 65"/>
          <p:cNvGrpSpPr/>
          <p:nvPr/>
        </p:nvGrpSpPr>
        <p:grpSpPr>
          <a:xfrm>
            <a:off x="5171733" y="3114328"/>
            <a:ext cx="691068" cy="369332"/>
            <a:chOff x="2837267" y="4952817"/>
            <a:chExt cx="691068" cy="369332"/>
          </a:xfrm>
        </p:grpSpPr>
        <p:sp>
          <p:nvSpPr>
            <p:cNvPr id="50" name="TextBox 49"/>
            <p:cNvSpPr txBox="1"/>
            <p:nvPr/>
          </p:nvSpPr>
          <p:spPr>
            <a:xfrm>
              <a:off x="2933236" y="4952817"/>
              <a:ext cx="595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R11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52" name="Straight Connector 51"/>
          <p:cNvCxnSpPr>
            <a:stCxn id="46" idx="2"/>
          </p:cNvCxnSpPr>
          <p:nvPr/>
        </p:nvCxnSpPr>
        <p:spPr bwMode="auto">
          <a:xfrm flipH="1">
            <a:off x="3856584" y="3074050"/>
            <a:ext cx="9918" cy="6557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122061" y="2837876"/>
            <a:ext cx="7558" cy="10513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54" name="Rounded Rectangle 53"/>
          <p:cNvSpPr/>
          <p:nvPr/>
        </p:nvSpPr>
        <p:spPr bwMode="auto">
          <a:xfrm>
            <a:off x="3301135" y="4841020"/>
            <a:ext cx="685800" cy="6096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NA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4794240" y="4841020"/>
            <a:ext cx="1037900" cy="6096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BH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6" name="Straight Connector 55"/>
          <p:cNvCxnSpPr>
            <a:stCxn id="58" idx="3"/>
          </p:cNvCxnSpPr>
          <p:nvPr/>
        </p:nvCxnSpPr>
        <p:spPr bwMode="auto">
          <a:xfrm>
            <a:off x="3986935" y="5145820"/>
            <a:ext cx="8073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57" name="Group 91"/>
          <p:cNvGrpSpPr/>
          <p:nvPr/>
        </p:nvGrpSpPr>
        <p:grpSpPr>
          <a:xfrm>
            <a:off x="4137387" y="5065395"/>
            <a:ext cx="479618" cy="461425"/>
            <a:chOff x="2691882" y="5063075"/>
            <a:chExt cx="479618" cy="461425"/>
          </a:xfrm>
        </p:grpSpPr>
        <p:sp>
          <p:nvSpPr>
            <p:cNvPr id="58" name="TextBox 57"/>
            <p:cNvSpPr txBox="1"/>
            <p:nvPr/>
          </p:nvSpPr>
          <p:spPr>
            <a:xfrm>
              <a:off x="2691882" y="51551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R6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60" name="Straight Connector 59"/>
          <p:cNvCxnSpPr>
            <a:stCxn id="58" idx="0"/>
          </p:cNvCxnSpPr>
          <p:nvPr/>
        </p:nvCxnSpPr>
        <p:spPr bwMode="auto">
          <a:xfrm flipH="1" flipV="1">
            <a:off x="3634593" y="4339910"/>
            <a:ext cx="9442" cy="5011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61" name="Group 103"/>
          <p:cNvGrpSpPr/>
          <p:nvPr/>
        </p:nvGrpSpPr>
        <p:grpSpPr>
          <a:xfrm>
            <a:off x="3567591" y="4413085"/>
            <a:ext cx="608928" cy="369332"/>
            <a:chOff x="2837267" y="4956915"/>
            <a:chExt cx="608928" cy="369332"/>
          </a:xfrm>
        </p:grpSpPr>
        <p:sp>
          <p:nvSpPr>
            <p:cNvPr id="62" name="TextBox 61"/>
            <p:cNvSpPr txBox="1"/>
            <p:nvPr/>
          </p:nvSpPr>
          <p:spPr>
            <a:xfrm>
              <a:off x="2966577" y="495691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R5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 bwMode="auto">
          <a:xfrm flipV="1">
            <a:off x="5313190" y="4339910"/>
            <a:ext cx="0" cy="5011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65" name="Group 108"/>
          <p:cNvGrpSpPr/>
          <p:nvPr/>
        </p:nvGrpSpPr>
        <p:grpSpPr>
          <a:xfrm>
            <a:off x="5247075" y="4404896"/>
            <a:ext cx="608928" cy="369332"/>
            <a:chOff x="2837267" y="4956915"/>
            <a:chExt cx="608928" cy="369332"/>
          </a:xfrm>
        </p:grpSpPr>
        <p:sp>
          <p:nvSpPr>
            <p:cNvPr id="66" name="TextBox 65"/>
            <p:cNvSpPr txBox="1"/>
            <p:nvPr/>
          </p:nvSpPr>
          <p:spPr>
            <a:xfrm>
              <a:off x="2966577" y="495691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R7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0" name="Group 65"/>
          <p:cNvGrpSpPr/>
          <p:nvPr/>
        </p:nvGrpSpPr>
        <p:grpSpPr>
          <a:xfrm>
            <a:off x="3782442" y="3126125"/>
            <a:ext cx="703828" cy="369332"/>
            <a:chOff x="2837267" y="4952817"/>
            <a:chExt cx="703828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2933236" y="495281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R10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15710" y="4741292"/>
            <a:ext cx="1182440" cy="822701"/>
            <a:chOff x="592484" y="5558627"/>
            <a:chExt cx="1182440" cy="822701"/>
          </a:xfrm>
        </p:grpSpPr>
        <p:sp>
          <p:nvSpPr>
            <p:cNvPr id="73" name="Rectangle 72"/>
            <p:cNvSpPr/>
            <p:nvPr/>
          </p:nvSpPr>
          <p:spPr bwMode="auto">
            <a:xfrm>
              <a:off x="763778" y="5558627"/>
              <a:ext cx="615988" cy="4276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75710" y="5635060"/>
              <a:ext cx="615988" cy="4276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019726" y="5702643"/>
              <a:ext cx="615988" cy="4276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2484" y="6104329"/>
              <a:ext cx="11824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Listener/Talker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629920" y="4735777"/>
            <a:ext cx="1182440" cy="822701"/>
            <a:chOff x="652827" y="5558627"/>
            <a:chExt cx="1182440" cy="822701"/>
          </a:xfrm>
        </p:grpSpPr>
        <p:sp>
          <p:nvSpPr>
            <p:cNvPr id="78" name="Rectangle 77"/>
            <p:cNvSpPr/>
            <p:nvPr/>
          </p:nvSpPr>
          <p:spPr bwMode="auto">
            <a:xfrm>
              <a:off x="763778" y="5558627"/>
              <a:ext cx="615988" cy="4276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875710" y="5635060"/>
              <a:ext cx="615988" cy="4276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019726" y="5702643"/>
              <a:ext cx="615988" cy="4276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52827" y="6104329"/>
              <a:ext cx="11824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Listener/Talker</a:t>
              </a:r>
            </a:p>
          </p:txBody>
        </p:sp>
      </p:grpSp>
      <p:pic>
        <p:nvPicPr>
          <p:cNvPr id="82" name="Picture 372" descr="switch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5209" y="5092236"/>
            <a:ext cx="429008" cy="215180"/>
          </a:xfrm>
          <a:prstGeom prst="rect">
            <a:avLst/>
          </a:prstGeom>
          <a:noFill/>
        </p:spPr>
      </p:pic>
      <p:pic>
        <p:nvPicPr>
          <p:cNvPr id="83" name="Picture 372" descr="switch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61089" y="5085483"/>
            <a:ext cx="429008" cy="215180"/>
          </a:xfrm>
          <a:prstGeom prst="rect">
            <a:avLst/>
          </a:prstGeom>
          <a:noFill/>
        </p:spPr>
      </p:pic>
      <p:pic>
        <p:nvPicPr>
          <p:cNvPr id="84" name="Picture 372" descr="switch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51208" y="5085483"/>
            <a:ext cx="429008" cy="215180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3325766" y="5250008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Bridge</a:t>
            </a:r>
            <a:endParaRPr lang="en-US" dirty="0" smtClean="0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959040" y="5245348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Bridges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4781995" y="3778402"/>
            <a:ext cx="958368" cy="51572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Centralized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Network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Configuration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707410" y="2272923"/>
            <a:ext cx="1052663" cy="5214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Centralized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User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Configuration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40" name="Group 74"/>
          <p:cNvGrpSpPr/>
          <p:nvPr/>
        </p:nvGrpSpPr>
        <p:grpSpPr>
          <a:xfrm>
            <a:off x="6134921" y="4087765"/>
            <a:ext cx="479618" cy="468622"/>
            <a:chOff x="2860357" y="5063075"/>
            <a:chExt cx="479618" cy="468622"/>
          </a:xfrm>
        </p:grpSpPr>
        <p:sp>
          <p:nvSpPr>
            <p:cNvPr id="41" name="TextBox 40"/>
            <p:cNvSpPr txBox="1"/>
            <p:nvPr/>
          </p:nvSpPr>
          <p:spPr>
            <a:xfrm>
              <a:off x="2860357" y="516236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R9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012757" y="506307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5807965" y="3537274"/>
            <a:ext cx="111440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mtClean="0">
                <a:latin typeface="+mn-lt"/>
              </a:rPr>
              <a:t>User/Network</a:t>
            </a:r>
            <a:br>
              <a:rPr lang="en-US" smtClean="0">
                <a:latin typeface="+mn-lt"/>
              </a:rPr>
            </a:br>
            <a:r>
              <a:rPr lang="en-US" smtClean="0">
                <a:latin typeface="+mn-lt"/>
              </a:rPr>
              <a:t>Configuration</a:t>
            </a:r>
            <a:br>
              <a:rPr lang="en-US" smtClean="0">
                <a:latin typeface="+mn-lt"/>
              </a:rPr>
            </a:br>
            <a:r>
              <a:rPr lang="en-US" smtClean="0">
                <a:latin typeface="+mn-lt"/>
              </a:rPr>
              <a:t>info</a:t>
            </a:r>
            <a:endParaRPr lang="en-US" dirty="0" smtClean="0">
              <a:latin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235693" y="3573016"/>
            <a:ext cx="111440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mtClean="0">
                <a:latin typeface="+mn-lt"/>
              </a:rPr>
              <a:t>User/Network</a:t>
            </a:r>
            <a:br>
              <a:rPr lang="en-US" smtClean="0">
                <a:latin typeface="+mn-lt"/>
              </a:rPr>
            </a:br>
            <a:r>
              <a:rPr lang="en-US" smtClean="0">
                <a:latin typeface="+mn-lt"/>
              </a:rPr>
              <a:t>Configuration</a:t>
            </a:r>
            <a:br>
              <a:rPr lang="en-US" smtClean="0">
                <a:latin typeface="+mn-lt"/>
              </a:rPr>
            </a:br>
            <a:r>
              <a:rPr lang="en-US" smtClean="0">
                <a:latin typeface="+mn-lt"/>
              </a:rPr>
              <a:t>info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58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Sensitive Networking </a:t>
            </a:r>
            <a:r>
              <a:rPr lang="en-US" dirty="0" smtClean="0"/>
              <a:t>within </a:t>
            </a:r>
            <a:r>
              <a:rPr lang="en-US" dirty="0" smtClean="0"/>
              <a:t>P802.1CF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Max Riegel</a:t>
            </a:r>
          </a:p>
          <a:p>
            <a:r>
              <a:rPr lang="en-US" dirty="0" smtClean="0"/>
              <a:t>(</a:t>
            </a:r>
            <a:r>
              <a:rPr lang="en-US" dirty="0" smtClean="0"/>
              <a:t>Nokia)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Adoption of TSN Functionality to P802.1CF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TSN </a:t>
            </a:r>
            <a:r>
              <a:rPr lang="en-US" dirty="0" smtClean="0"/>
              <a:t>within </a:t>
            </a:r>
            <a:r>
              <a:rPr lang="en-US" dirty="0" smtClean="0"/>
              <a:t>P802.1CF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entralized network / distributed user configuration in P802.1CF NRM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88" y="1684344"/>
            <a:ext cx="4628879" cy="16006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923928" y="3529129"/>
            <a:ext cx="4972163" cy="3068223"/>
            <a:chOff x="1196625" y="1832036"/>
            <a:chExt cx="6715495" cy="4143999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196625" y="3773207"/>
              <a:ext cx="1280160" cy="1828800"/>
            </a:xfrm>
            <a:prstGeom prst="roundRect">
              <a:avLst>
                <a:gd name="adj" fmla="val 8545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118905" y="3574391"/>
              <a:ext cx="2910558" cy="2028629"/>
            </a:xfrm>
            <a:prstGeom prst="roundRect">
              <a:avLst>
                <a:gd name="adj" fmla="val 6497"/>
              </a:avLst>
            </a:prstGeom>
            <a:noFill/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66781" y="5558550"/>
              <a:ext cx="588181" cy="41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AR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17063" y="5558550"/>
              <a:ext cx="588181" cy="41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56712" y="5559623"/>
              <a:ext cx="559986" cy="41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6620671" y="3773207"/>
              <a:ext cx="1280402" cy="1828800"/>
            </a:xfrm>
            <a:prstGeom prst="roundRect">
              <a:avLst>
                <a:gd name="adj" fmla="val 12471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flipV="1">
              <a:off x="2359086" y="5145820"/>
              <a:ext cx="938965" cy="68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5" name="Rounded Rectangle 14"/>
            <p:cNvSpPr/>
            <p:nvPr/>
          </p:nvSpPr>
          <p:spPr bwMode="auto">
            <a:xfrm>
              <a:off x="1543795" y="4442220"/>
              <a:ext cx="822960" cy="100584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TEI</a:t>
              </a:r>
              <a:endParaRPr kumimoji="0" lang="en-US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grpSp>
          <p:nvGrpSpPr>
            <p:cNvPr id="16" name="Group 6"/>
            <p:cNvGrpSpPr/>
            <p:nvPr/>
          </p:nvGrpSpPr>
          <p:grpSpPr>
            <a:xfrm>
              <a:off x="2557640" y="5069528"/>
              <a:ext cx="494924" cy="446042"/>
              <a:chOff x="2729564" y="5063075"/>
              <a:chExt cx="494924" cy="446042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2729564" y="5155167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 bwMode="auto">
            <a:xfrm>
              <a:off x="3221850" y="2068210"/>
              <a:ext cx="1289304" cy="1005840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CIS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18" name="Elbow Connector 17"/>
            <p:cNvCxnSpPr/>
            <p:nvPr/>
          </p:nvCxnSpPr>
          <p:spPr bwMode="auto">
            <a:xfrm flipV="1">
              <a:off x="2359086" y="1966155"/>
              <a:ext cx="4306076" cy="2088368"/>
            </a:xfrm>
            <a:prstGeom prst="bentConnector3">
              <a:avLst>
                <a:gd name="adj1" fmla="val 9825"/>
              </a:avLst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9" name="Group 62"/>
            <p:cNvGrpSpPr/>
            <p:nvPr/>
          </p:nvGrpSpPr>
          <p:grpSpPr>
            <a:xfrm>
              <a:off x="2700586" y="3126125"/>
              <a:ext cx="586129" cy="353949"/>
              <a:chOff x="2837267" y="4952817"/>
              <a:chExt cx="586129" cy="353949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2928473" y="4952817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R2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 bwMode="auto">
            <a:xfrm>
              <a:off x="2359086" y="4220546"/>
              <a:ext cx="9389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1" name="Group 71"/>
            <p:cNvGrpSpPr/>
            <p:nvPr/>
          </p:nvGrpSpPr>
          <p:grpSpPr>
            <a:xfrm>
              <a:off x="2572438" y="4134866"/>
              <a:ext cx="494924" cy="463295"/>
              <a:chOff x="2731663" y="5063075"/>
              <a:chExt cx="494924" cy="463295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2731663" y="5172420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R8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22" name="Rounded Rectangle 21"/>
            <p:cNvSpPr/>
            <p:nvPr/>
          </p:nvSpPr>
          <p:spPr bwMode="auto">
            <a:xfrm>
              <a:off x="3298051" y="3729821"/>
              <a:ext cx="2563364" cy="610089"/>
            </a:xfrm>
            <a:prstGeom prst="roundRect">
              <a:avLst>
                <a:gd name="adj" fmla="val 22089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            ANC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1543795" y="3887530"/>
              <a:ext cx="822960" cy="548640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TEC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H="1">
              <a:off x="5829701" y="2787861"/>
              <a:ext cx="841508" cy="101602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5" name="Rounded Rectangle 24"/>
            <p:cNvSpPr/>
            <p:nvPr/>
          </p:nvSpPr>
          <p:spPr bwMode="auto">
            <a:xfrm>
              <a:off x="6620913" y="1832036"/>
              <a:ext cx="1280160" cy="1005840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       SS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6725645" y="4446780"/>
              <a:ext cx="822960" cy="100584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ARI</a:t>
              </a:r>
              <a:endParaRPr kumimoji="0" lang="en-US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V="1">
              <a:off x="5832140" y="5142651"/>
              <a:ext cx="893505" cy="316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8" name="Group 52"/>
            <p:cNvGrpSpPr/>
            <p:nvPr/>
          </p:nvGrpSpPr>
          <p:grpSpPr>
            <a:xfrm>
              <a:off x="6112377" y="5060550"/>
              <a:ext cx="494924" cy="446042"/>
              <a:chOff x="2707957" y="5063075"/>
              <a:chExt cx="494924" cy="446042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2707957" y="5155167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R3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29" name="Group 55"/>
            <p:cNvGrpSpPr/>
            <p:nvPr/>
          </p:nvGrpSpPr>
          <p:grpSpPr>
            <a:xfrm>
              <a:off x="6159735" y="3126125"/>
              <a:ext cx="587810" cy="353949"/>
              <a:chOff x="2860357" y="4955683"/>
              <a:chExt cx="587810" cy="35394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953244" y="4955683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R4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30" name="Rounded Rectangle 29"/>
            <p:cNvSpPr/>
            <p:nvPr/>
          </p:nvSpPr>
          <p:spPr bwMode="auto">
            <a:xfrm>
              <a:off x="6718139" y="3889237"/>
              <a:ext cx="822960" cy="556138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ARC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V="1">
              <a:off x="5845821" y="4167306"/>
              <a:ext cx="872318" cy="125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2" name="Group 159"/>
            <p:cNvGrpSpPr/>
            <p:nvPr/>
          </p:nvGrpSpPr>
          <p:grpSpPr>
            <a:xfrm>
              <a:off x="7059328" y="3121362"/>
              <a:ext cx="694081" cy="353949"/>
              <a:chOff x="2860357" y="4955683"/>
              <a:chExt cx="694081" cy="353949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953244" y="4955683"/>
                <a:ext cx="601194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R12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33" name="Rounded Rectangle 32"/>
            <p:cNvSpPr/>
            <p:nvPr/>
          </p:nvSpPr>
          <p:spPr bwMode="auto">
            <a:xfrm>
              <a:off x="4612353" y="2068128"/>
              <a:ext cx="1289304" cy="1005840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NMS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34" name="Straight Connector 33"/>
            <p:cNvCxnSpPr>
              <a:stCxn id="61" idx="2"/>
            </p:cNvCxnSpPr>
            <p:nvPr/>
          </p:nvCxnSpPr>
          <p:spPr bwMode="auto">
            <a:xfrm flipH="1">
              <a:off x="5241701" y="3073968"/>
              <a:ext cx="15304" cy="6394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5" name="Group 65"/>
            <p:cNvGrpSpPr/>
            <p:nvPr/>
          </p:nvGrpSpPr>
          <p:grpSpPr>
            <a:xfrm>
              <a:off x="5171733" y="3114328"/>
              <a:ext cx="697163" cy="353949"/>
              <a:chOff x="2837267" y="4952817"/>
              <a:chExt cx="697163" cy="353949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933236" y="4952817"/>
                <a:ext cx="601194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R11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36" name="Straight Connector 35"/>
            <p:cNvCxnSpPr>
              <a:stCxn id="52" idx="2"/>
            </p:cNvCxnSpPr>
            <p:nvPr/>
          </p:nvCxnSpPr>
          <p:spPr bwMode="auto">
            <a:xfrm flipH="1">
              <a:off x="3856584" y="3074050"/>
              <a:ext cx="9918" cy="6557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7122061" y="2837876"/>
              <a:ext cx="7558" cy="105136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8" name="Rounded Rectangle 37"/>
            <p:cNvSpPr/>
            <p:nvPr/>
          </p:nvSpPr>
          <p:spPr bwMode="auto">
            <a:xfrm>
              <a:off x="3301135" y="4841020"/>
              <a:ext cx="685800" cy="60960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NA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4794240" y="4841020"/>
              <a:ext cx="1037900" cy="60960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BH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40" name="Straight Connector 39"/>
            <p:cNvCxnSpPr>
              <a:stCxn id="64" idx="3"/>
            </p:cNvCxnSpPr>
            <p:nvPr/>
          </p:nvCxnSpPr>
          <p:spPr bwMode="auto">
            <a:xfrm>
              <a:off x="3986935" y="5145820"/>
              <a:ext cx="8073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1" name="Group 91"/>
            <p:cNvGrpSpPr/>
            <p:nvPr/>
          </p:nvGrpSpPr>
          <p:grpSpPr>
            <a:xfrm>
              <a:off x="4137387" y="5065395"/>
              <a:ext cx="494924" cy="446042"/>
              <a:chOff x="2691882" y="5063075"/>
              <a:chExt cx="494924" cy="446042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2691882" y="5155167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R6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42" name="Straight Connector 41"/>
            <p:cNvCxnSpPr>
              <a:stCxn id="64" idx="0"/>
            </p:cNvCxnSpPr>
            <p:nvPr/>
          </p:nvCxnSpPr>
          <p:spPr bwMode="auto">
            <a:xfrm flipH="1" flipV="1">
              <a:off x="3634593" y="4339910"/>
              <a:ext cx="9442" cy="5011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3" name="Group 103"/>
            <p:cNvGrpSpPr/>
            <p:nvPr/>
          </p:nvGrpSpPr>
          <p:grpSpPr>
            <a:xfrm>
              <a:off x="3567591" y="4413085"/>
              <a:ext cx="624233" cy="353949"/>
              <a:chOff x="2837267" y="4956915"/>
              <a:chExt cx="624233" cy="353949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2966577" y="4956915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R5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 bwMode="auto">
            <a:xfrm flipV="1">
              <a:off x="5313190" y="4339910"/>
              <a:ext cx="0" cy="5011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5" name="Group 108"/>
            <p:cNvGrpSpPr/>
            <p:nvPr/>
          </p:nvGrpSpPr>
          <p:grpSpPr>
            <a:xfrm>
              <a:off x="5247075" y="4404896"/>
              <a:ext cx="624233" cy="353949"/>
              <a:chOff x="2837267" y="4956915"/>
              <a:chExt cx="624233" cy="353949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2966577" y="4956915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R7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3782442" y="3126125"/>
              <a:ext cx="697162" cy="353949"/>
              <a:chOff x="2837267" y="4952817"/>
              <a:chExt cx="697162" cy="353949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2933236" y="4952817"/>
                <a:ext cx="60119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R10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315710" y="4741292"/>
              <a:ext cx="1282200" cy="858009"/>
              <a:chOff x="592484" y="5558627"/>
              <a:chExt cx="1282200" cy="858009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763778" y="5558627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875710" y="5635060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019726" y="5702643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92484" y="6104328"/>
                <a:ext cx="1282200" cy="312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+mn-lt"/>
                  </a:rPr>
                  <a:t>Listener/Talker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629920" y="4735777"/>
              <a:ext cx="1282200" cy="858009"/>
              <a:chOff x="652827" y="5558627"/>
              <a:chExt cx="1282200" cy="858009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763778" y="5558627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875710" y="5635060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019726" y="5702643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52827" y="6104328"/>
                <a:ext cx="1282200" cy="312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+mn-lt"/>
                  </a:rPr>
                  <a:t>Listener/Talker</a:t>
                </a:r>
              </a:p>
            </p:txBody>
          </p:sp>
        </p:grpSp>
        <p:pic>
          <p:nvPicPr>
            <p:cNvPr id="49" name="Picture 372" descr="switch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425209" y="5092236"/>
              <a:ext cx="429008" cy="215180"/>
            </a:xfrm>
            <a:prstGeom prst="rect">
              <a:avLst/>
            </a:prstGeom>
            <a:noFill/>
          </p:spPr>
        </p:pic>
        <p:pic>
          <p:nvPicPr>
            <p:cNvPr id="50" name="Picture 372" descr="switch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861089" y="5085483"/>
              <a:ext cx="429008" cy="215180"/>
            </a:xfrm>
            <a:prstGeom prst="rect">
              <a:avLst/>
            </a:prstGeom>
            <a:noFill/>
          </p:spPr>
        </p:pic>
        <p:pic>
          <p:nvPicPr>
            <p:cNvPr id="51" name="Picture 372" descr="switch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351208" y="5085483"/>
              <a:ext cx="429008" cy="215180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3325766" y="5250008"/>
              <a:ext cx="700960" cy="312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smtClean="0">
                  <a:latin typeface="+mn-lt"/>
                </a:rPr>
                <a:t>Bridge</a:t>
              </a:r>
              <a:endParaRPr lang="en-US" sz="900" dirty="0" smtClean="0">
                <a:latin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59040" y="5245349"/>
              <a:ext cx="779037" cy="312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Bridges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781995" y="3778402"/>
              <a:ext cx="958368" cy="5157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Centralized</a:t>
              </a:r>
              <a:b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</a:b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Network</a:t>
              </a:r>
              <a:r>
                <a:rPr lang="en-US" sz="900" dirty="0">
                  <a:latin typeface="+mn-lt"/>
                </a:rPr>
                <a:t/>
              </a:r>
              <a:br>
                <a:rPr lang="en-US" sz="900" dirty="0">
                  <a:latin typeface="+mn-lt"/>
                </a:rPr>
              </a:br>
              <a:r>
                <a:rPr lang="en-US" sz="900" dirty="0" smtClean="0">
                  <a:latin typeface="+mn-lt"/>
                </a:rPr>
                <a:t>Configuration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56" name="Group 74"/>
            <p:cNvGrpSpPr/>
            <p:nvPr/>
          </p:nvGrpSpPr>
          <p:grpSpPr>
            <a:xfrm>
              <a:off x="6134921" y="4087765"/>
              <a:ext cx="494924" cy="453240"/>
              <a:chOff x="2860357" y="5063075"/>
              <a:chExt cx="494924" cy="453240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2860357" y="5162365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R9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30127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5767444" y="3537274"/>
              <a:ext cx="1195448" cy="630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smtClean="0">
                  <a:latin typeface="+mn-lt"/>
                </a:rPr>
                <a:t>User/Network</a:t>
              </a:r>
              <a:br>
                <a:rPr lang="en-US" sz="900" smtClean="0">
                  <a:latin typeface="+mn-lt"/>
                </a:rPr>
              </a:br>
              <a:r>
                <a:rPr lang="en-US" sz="900" smtClean="0">
                  <a:latin typeface="+mn-lt"/>
                </a:rPr>
                <a:t>Configuration</a:t>
              </a:r>
              <a:br>
                <a:rPr lang="en-US" sz="900" smtClean="0">
                  <a:latin typeface="+mn-lt"/>
                </a:rPr>
              </a:br>
              <a:r>
                <a:rPr lang="en-US" sz="900" smtClean="0">
                  <a:latin typeface="+mn-lt"/>
                </a:rPr>
                <a:t>info</a:t>
              </a:r>
              <a:endParaRPr lang="en-US" sz="900" dirty="0" smtClean="0">
                <a:latin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95173" y="3573015"/>
              <a:ext cx="1195448" cy="630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latin typeface="+mn-lt"/>
                </a:rPr>
                <a:t>User/Network</a:t>
              </a:r>
              <a:br>
                <a:rPr lang="en-US" sz="900" dirty="0" smtClean="0">
                  <a:latin typeface="+mn-lt"/>
                </a:rPr>
              </a:br>
              <a:r>
                <a:rPr lang="en-US" sz="900" dirty="0" smtClean="0">
                  <a:latin typeface="+mn-lt"/>
                </a:rPr>
                <a:t>Configuration</a:t>
              </a:r>
              <a:br>
                <a:rPr lang="en-US" sz="900" dirty="0" smtClean="0">
                  <a:latin typeface="+mn-lt"/>
                </a:rPr>
              </a:br>
              <a:r>
                <a:rPr lang="en-US" sz="900" dirty="0" smtClean="0">
                  <a:latin typeface="+mn-lt"/>
                </a:rPr>
                <a:t>info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63158" cy="46371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Access Network Control (ANC) provides centralized network configuration for user sessions</a:t>
            </a:r>
          </a:p>
          <a:p>
            <a:pPr lvl="1"/>
            <a:r>
              <a:rPr lang="en-US" dirty="0" smtClean="0"/>
              <a:t>Basic network configuration delivered by Network Management Service (NMS)</a:t>
            </a:r>
          </a:p>
          <a:p>
            <a:pPr lvl="1"/>
            <a:r>
              <a:rPr lang="en-US" dirty="0" smtClean="0"/>
              <a:t>User session configuration info provided through </a:t>
            </a:r>
            <a:br>
              <a:rPr lang="en-US" dirty="0" smtClean="0"/>
            </a:br>
            <a:r>
              <a:rPr lang="en-US" dirty="0" smtClean="0"/>
              <a:t>R8 and R9 from/to end stations </a:t>
            </a:r>
          </a:p>
          <a:p>
            <a:r>
              <a:rPr lang="en-US" dirty="0" smtClean="0"/>
              <a:t>CNC is contained in ANC</a:t>
            </a:r>
          </a:p>
          <a:p>
            <a:pPr lvl="1"/>
            <a:r>
              <a:rPr lang="en-US" dirty="0" smtClean="0"/>
              <a:t>ANC is control entity to align user demand with available network resources</a:t>
            </a:r>
          </a:p>
          <a:p>
            <a:r>
              <a:rPr lang="en-US" dirty="0" smtClean="0"/>
              <a:t>R8, R9, and ANC provide means to process </a:t>
            </a:r>
            <a:br>
              <a:rPr lang="en-US" dirty="0" smtClean="0"/>
            </a:br>
            <a:r>
              <a:rPr lang="en-US" dirty="0" smtClean="0"/>
              <a:t>User/ Network </a:t>
            </a:r>
            <a:br>
              <a:rPr lang="en-US" dirty="0" smtClean="0"/>
            </a:br>
            <a:r>
              <a:rPr lang="en-US" dirty="0" smtClean="0"/>
              <a:t>Configuration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537" y="1167447"/>
            <a:ext cx="4519087" cy="2238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centralized TSN configuration in P802.1CF NRM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23928" y="3529129"/>
            <a:ext cx="4972163" cy="3068223"/>
            <a:chOff x="1196625" y="1832036"/>
            <a:chExt cx="6715495" cy="4143999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196625" y="3773207"/>
              <a:ext cx="1280160" cy="1828800"/>
            </a:xfrm>
            <a:prstGeom prst="roundRect">
              <a:avLst>
                <a:gd name="adj" fmla="val 8545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118905" y="3574391"/>
              <a:ext cx="2910558" cy="2028629"/>
            </a:xfrm>
            <a:prstGeom prst="roundRect">
              <a:avLst>
                <a:gd name="adj" fmla="val 6497"/>
              </a:avLst>
            </a:prstGeom>
            <a:noFill/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6781" y="5558550"/>
              <a:ext cx="588181" cy="41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AR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17063" y="5558550"/>
              <a:ext cx="588181" cy="41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56712" y="5559623"/>
              <a:ext cx="559986" cy="41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620671" y="3773207"/>
              <a:ext cx="1280402" cy="1828800"/>
            </a:xfrm>
            <a:prstGeom prst="roundRect">
              <a:avLst>
                <a:gd name="adj" fmla="val 12471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2359086" y="5145820"/>
              <a:ext cx="938965" cy="68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4" name="Rounded Rectangle 13"/>
            <p:cNvSpPr/>
            <p:nvPr/>
          </p:nvSpPr>
          <p:spPr bwMode="auto">
            <a:xfrm>
              <a:off x="1543795" y="4442220"/>
              <a:ext cx="822960" cy="100584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TEI</a:t>
              </a:r>
              <a:endParaRPr kumimoji="0" lang="en-US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grpSp>
          <p:nvGrpSpPr>
            <p:cNvPr id="15" name="Group 6"/>
            <p:cNvGrpSpPr/>
            <p:nvPr/>
          </p:nvGrpSpPr>
          <p:grpSpPr>
            <a:xfrm>
              <a:off x="2557640" y="5069528"/>
              <a:ext cx="494924" cy="446042"/>
              <a:chOff x="2729564" y="5063075"/>
              <a:chExt cx="494924" cy="446042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2729564" y="5155167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16" name="Rounded Rectangle 15"/>
            <p:cNvSpPr/>
            <p:nvPr/>
          </p:nvSpPr>
          <p:spPr bwMode="auto">
            <a:xfrm>
              <a:off x="3221850" y="2068210"/>
              <a:ext cx="1289304" cy="1005840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CIS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17" name="Elbow Connector 16"/>
            <p:cNvCxnSpPr/>
            <p:nvPr/>
          </p:nvCxnSpPr>
          <p:spPr bwMode="auto">
            <a:xfrm flipV="1">
              <a:off x="2359086" y="1966155"/>
              <a:ext cx="4306076" cy="2088368"/>
            </a:xfrm>
            <a:prstGeom prst="bentConnector3">
              <a:avLst>
                <a:gd name="adj1" fmla="val 9825"/>
              </a:avLst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8" name="Group 62"/>
            <p:cNvGrpSpPr/>
            <p:nvPr/>
          </p:nvGrpSpPr>
          <p:grpSpPr>
            <a:xfrm>
              <a:off x="2700586" y="3126125"/>
              <a:ext cx="586129" cy="353949"/>
              <a:chOff x="2837267" y="4952817"/>
              <a:chExt cx="586129" cy="353949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2928473" y="4952817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R2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19" name="Straight Connector 18"/>
            <p:cNvCxnSpPr/>
            <p:nvPr/>
          </p:nvCxnSpPr>
          <p:spPr bwMode="auto">
            <a:xfrm>
              <a:off x="2359086" y="4220546"/>
              <a:ext cx="9389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0" name="Group 71"/>
            <p:cNvGrpSpPr/>
            <p:nvPr/>
          </p:nvGrpSpPr>
          <p:grpSpPr>
            <a:xfrm>
              <a:off x="2572438" y="4134866"/>
              <a:ext cx="494924" cy="463295"/>
              <a:chOff x="2731663" y="5063075"/>
              <a:chExt cx="494924" cy="463295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2731663" y="5172420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R8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21" name="Rounded Rectangle 20"/>
            <p:cNvSpPr/>
            <p:nvPr/>
          </p:nvSpPr>
          <p:spPr bwMode="auto">
            <a:xfrm>
              <a:off x="3298051" y="3729821"/>
              <a:ext cx="2563364" cy="610089"/>
            </a:xfrm>
            <a:prstGeom prst="roundRect">
              <a:avLst>
                <a:gd name="adj" fmla="val 22089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            ANC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1543795" y="3887530"/>
              <a:ext cx="822960" cy="548640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TEC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H="1">
              <a:off x="5829701" y="2787861"/>
              <a:ext cx="841508" cy="101602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4" name="Rounded Rectangle 23"/>
            <p:cNvSpPr/>
            <p:nvPr/>
          </p:nvSpPr>
          <p:spPr bwMode="auto">
            <a:xfrm>
              <a:off x="6620913" y="1832036"/>
              <a:ext cx="1280160" cy="1005840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       SS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6725645" y="4446780"/>
              <a:ext cx="822960" cy="100584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ARI</a:t>
              </a:r>
              <a:endParaRPr kumimoji="0" lang="en-US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5832140" y="5142651"/>
              <a:ext cx="893505" cy="316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7" name="Group 52"/>
            <p:cNvGrpSpPr/>
            <p:nvPr/>
          </p:nvGrpSpPr>
          <p:grpSpPr>
            <a:xfrm>
              <a:off x="6112377" y="5060550"/>
              <a:ext cx="494924" cy="446042"/>
              <a:chOff x="2707957" y="5063075"/>
              <a:chExt cx="494924" cy="446042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2707957" y="5155167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R3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28" name="Group 55"/>
            <p:cNvGrpSpPr/>
            <p:nvPr/>
          </p:nvGrpSpPr>
          <p:grpSpPr>
            <a:xfrm>
              <a:off x="6159735" y="3126125"/>
              <a:ext cx="587810" cy="353949"/>
              <a:chOff x="2860357" y="4955683"/>
              <a:chExt cx="587810" cy="353949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2953244" y="4955683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R4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29" name="Rounded Rectangle 28"/>
            <p:cNvSpPr/>
            <p:nvPr/>
          </p:nvSpPr>
          <p:spPr bwMode="auto">
            <a:xfrm>
              <a:off x="6718139" y="3889237"/>
              <a:ext cx="822960" cy="556138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ARC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V="1">
              <a:off x="5845821" y="4167306"/>
              <a:ext cx="872318" cy="125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1" name="Group 159"/>
            <p:cNvGrpSpPr/>
            <p:nvPr/>
          </p:nvGrpSpPr>
          <p:grpSpPr>
            <a:xfrm>
              <a:off x="7059328" y="3121362"/>
              <a:ext cx="694081" cy="353949"/>
              <a:chOff x="2860357" y="4955683"/>
              <a:chExt cx="694081" cy="353949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2953244" y="4955683"/>
                <a:ext cx="601194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R12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32" name="Rounded Rectangle 31"/>
            <p:cNvSpPr/>
            <p:nvPr/>
          </p:nvSpPr>
          <p:spPr bwMode="auto">
            <a:xfrm>
              <a:off x="4612353" y="2068128"/>
              <a:ext cx="1289304" cy="1005840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NMS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33" name="Straight Connector 32"/>
            <p:cNvCxnSpPr>
              <a:stCxn id="60" idx="2"/>
            </p:cNvCxnSpPr>
            <p:nvPr/>
          </p:nvCxnSpPr>
          <p:spPr bwMode="auto">
            <a:xfrm flipH="1">
              <a:off x="5241701" y="3073968"/>
              <a:ext cx="15304" cy="6394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4" name="Group 65"/>
            <p:cNvGrpSpPr/>
            <p:nvPr/>
          </p:nvGrpSpPr>
          <p:grpSpPr>
            <a:xfrm>
              <a:off x="5171733" y="3114328"/>
              <a:ext cx="697163" cy="353949"/>
              <a:chOff x="2837267" y="4952817"/>
              <a:chExt cx="697163" cy="353949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2933236" y="4952817"/>
                <a:ext cx="601194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R11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35" name="Straight Connector 34"/>
            <p:cNvCxnSpPr>
              <a:stCxn id="51" idx="2"/>
            </p:cNvCxnSpPr>
            <p:nvPr/>
          </p:nvCxnSpPr>
          <p:spPr bwMode="auto">
            <a:xfrm flipH="1">
              <a:off x="3856584" y="3074050"/>
              <a:ext cx="9918" cy="6557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7122061" y="2837876"/>
              <a:ext cx="7558" cy="105136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7" name="Rounded Rectangle 36"/>
            <p:cNvSpPr/>
            <p:nvPr/>
          </p:nvSpPr>
          <p:spPr bwMode="auto">
            <a:xfrm>
              <a:off x="3301135" y="4841020"/>
              <a:ext cx="685800" cy="60960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NA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4794240" y="4841020"/>
              <a:ext cx="1037900" cy="60960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BH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39" name="Straight Connector 38"/>
            <p:cNvCxnSpPr>
              <a:stCxn id="63" idx="3"/>
            </p:cNvCxnSpPr>
            <p:nvPr/>
          </p:nvCxnSpPr>
          <p:spPr bwMode="auto">
            <a:xfrm>
              <a:off x="3986935" y="5145820"/>
              <a:ext cx="8073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oup 91"/>
            <p:cNvGrpSpPr/>
            <p:nvPr/>
          </p:nvGrpSpPr>
          <p:grpSpPr>
            <a:xfrm>
              <a:off x="4137387" y="5065395"/>
              <a:ext cx="494924" cy="446042"/>
              <a:chOff x="2691882" y="5063075"/>
              <a:chExt cx="494924" cy="446042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2691882" y="5155167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R6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41" name="Straight Connector 40"/>
            <p:cNvCxnSpPr>
              <a:stCxn id="63" idx="0"/>
            </p:cNvCxnSpPr>
            <p:nvPr/>
          </p:nvCxnSpPr>
          <p:spPr bwMode="auto">
            <a:xfrm flipH="1" flipV="1">
              <a:off x="3634593" y="4339910"/>
              <a:ext cx="9442" cy="5011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2" name="Group 103"/>
            <p:cNvGrpSpPr/>
            <p:nvPr/>
          </p:nvGrpSpPr>
          <p:grpSpPr>
            <a:xfrm>
              <a:off x="3567591" y="4413085"/>
              <a:ext cx="624233" cy="353949"/>
              <a:chOff x="2837267" y="4956915"/>
              <a:chExt cx="624233" cy="353949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2966577" y="4956915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R5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43" name="Straight Connector 42"/>
            <p:cNvCxnSpPr/>
            <p:nvPr/>
          </p:nvCxnSpPr>
          <p:spPr bwMode="auto">
            <a:xfrm flipV="1">
              <a:off x="5313190" y="4339910"/>
              <a:ext cx="0" cy="5011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4" name="Group 108"/>
            <p:cNvGrpSpPr/>
            <p:nvPr/>
          </p:nvGrpSpPr>
          <p:grpSpPr>
            <a:xfrm>
              <a:off x="5247075" y="4404896"/>
              <a:ext cx="624233" cy="353949"/>
              <a:chOff x="2837267" y="4956915"/>
              <a:chExt cx="624233" cy="353949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2966577" y="4956915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R7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5" name="Group 65"/>
            <p:cNvGrpSpPr/>
            <p:nvPr/>
          </p:nvGrpSpPr>
          <p:grpSpPr>
            <a:xfrm>
              <a:off x="3782442" y="3126125"/>
              <a:ext cx="697162" cy="353949"/>
              <a:chOff x="2837267" y="4952817"/>
              <a:chExt cx="697162" cy="353949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2933236" y="4952817"/>
                <a:ext cx="60119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R10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315710" y="4741292"/>
              <a:ext cx="1282200" cy="858009"/>
              <a:chOff x="592484" y="5558627"/>
              <a:chExt cx="1282200" cy="858009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763778" y="5558627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875710" y="5635060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019726" y="5702643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92484" y="6104328"/>
                <a:ext cx="1282200" cy="312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+mn-lt"/>
                  </a:rPr>
                  <a:t>Listener/Talker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629920" y="4735777"/>
              <a:ext cx="1282200" cy="858009"/>
              <a:chOff x="652827" y="5558627"/>
              <a:chExt cx="1282200" cy="858009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763778" y="5558627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875710" y="5635060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1019726" y="5702643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52827" y="6104328"/>
                <a:ext cx="1282200" cy="312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+mn-lt"/>
                  </a:rPr>
                  <a:t>Listener/Talker</a:t>
                </a:r>
              </a:p>
            </p:txBody>
          </p:sp>
        </p:grpSp>
        <p:pic>
          <p:nvPicPr>
            <p:cNvPr id="48" name="Picture 372" descr="switch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425209" y="5092236"/>
              <a:ext cx="429008" cy="215180"/>
            </a:xfrm>
            <a:prstGeom prst="rect">
              <a:avLst/>
            </a:prstGeom>
            <a:noFill/>
          </p:spPr>
        </p:pic>
        <p:pic>
          <p:nvPicPr>
            <p:cNvPr id="49" name="Picture 372" descr="switch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861089" y="5085483"/>
              <a:ext cx="429008" cy="215180"/>
            </a:xfrm>
            <a:prstGeom prst="rect">
              <a:avLst/>
            </a:prstGeom>
            <a:noFill/>
          </p:spPr>
        </p:pic>
        <p:pic>
          <p:nvPicPr>
            <p:cNvPr id="50" name="Picture 372" descr="switch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351208" y="5085483"/>
              <a:ext cx="429008" cy="21518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3325766" y="5250008"/>
              <a:ext cx="700960" cy="312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smtClean="0">
                  <a:latin typeface="+mn-lt"/>
                </a:rPr>
                <a:t>Bridge</a:t>
              </a:r>
              <a:endParaRPr lang="en-US" sz="900" dirty="0" smtClean="0">
                <a:latin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59040" y="5245349"/>
              <a:ext cx="779037" cy="312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Bridges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781995" y="3778402"/>
              <a:ext cx="958368" cy="5157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Centralized</a:t>
              </a:r>
              <a:b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</a:b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Network</a:t>
              </a:r>
              <a:r>
                <a:rPr lang="en-US" sz="900" dirty="0">
                  <a:latin typeface="+mn-lt"/>
                </a:rPr>
                <a:t/>
              </a:r>
              <a:br>
                <a:rPr lang="en-US" sz="900" dirty="0">
                  <a:latin typeface="+mn-lt"/>
                </a:rPr>
              </a:br>
              <a:r>
                <a:rPr lang="en-US" sz="900" dirty="0" smtClean="0">
                  <a:latin typeface="+mn-lt"/>
                </a:rPr>
                <a:t>Configuration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707410" y="2272923"/>
              <a:ext cx="1052663" cy="52142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Centralized</a:t>
              </a:r>
              <a:r>
                <a:rPr lang="en-US" sz="900" dirty="0">
                  <a:latin typeface="+mn-lt"/>
                </a:rPr>
                <a:t/>
              </a:r>
              <a:br>
                <a:rPr lang="en-US" sz="900" dirty="0">
                  <a:latin typeface="+mn-lt"/>
                </a:rPr>
              </a:br>
              <a:r>
                <a:rPr lang="en-US" sz="900" dirty="0" smtClean="0">
                  <a:latin typeface="+mn-lt"/>
                </a:rPr>
                <a:t>User</a:t>
              </a:r>
              <a:r>
                <a:rPr lang="en-US" sz="900" dirty="0">
                  <a:latin typeface="+mn-lt"/>
                </a:rPr>
                <a:t/>
              </a:r>
              <a:br>
                <a:rPr lang="en-US" sz="900" dirty="0">
                  <a:latin typeface="+mn-lt"/>
                </a:rPr>
              </a:br>
              <a:r>
                <a:rPr lang="en-US" sz="900" dirty="0" smtClean="0">
                  <a:latin typeface="+mn-lt"/>
                </a:rPr>
                <a:t>Configuration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55" name="Group 74"/>
            <p:cNvGrpSpPr/>
            <p:nvPr/>
          </p:nvGrpSpPr>
          <p:grpSpPr>
            <a:xfrm>
              <a:off x="6134921" y="4087765"/>
              <a:ext cx="494924" cy="453240"/>
              <a:chOff x="2860357" y="5063075"/>
              <a:chExt cx="494924" cy="45324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2860357" y="5162365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R9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30127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5623847" y="2661393"/>
              <a:ext cx="1195449" cy="630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smtClean="0">
                  <a:latin typeface="+mn-lt"/>
                </a:rPr>
                <a:t>User/Network</a:t>
              </a:r>
              <a:br>
                <a:rPr lang="en-US" sz="900" smtClean="0">
                  <a:latin typeface="+mn-lt"/>
                </a:rPr>
              </a:br>
              <a:r>
                <a:rPr lang="en-US" sz="900" smtClean="0">
                  <a:latin typeface="+mn-lt"/>
                </a:rPr>
                <a:t>Configuration</a:t>
              </a:r>
              <a:br>
                <a:rPr lang="en-US" sz="900" smtClean="0">
                  <a:latin typeface="+mn-lt"/>
                </a:rPr>
              </a:br>
              <a:r>
                <a:rPr lang="en-US" sz="900" smtClean="0">
                  <a:latin typeface="+mn-lt"/>
                </a:rPr>
                <a:t>info</a:t>
              </a:r>
              <a:endParaRPr lang="en-US" sz="900" dirty="0" smtClean="0">
                <a:latin typeface="+mn-lt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99635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Access Network Control (ANC) provides centralized network configuration for user sessions</a:t>
            </a:r>
          </a:p>
          <a:p>
            <a:pPr lvl="1"/>
            <a:r>
              <a:rPr lang="en-US" dirty="0"/>
              <a:t>Basic network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configuration </a:t>
            </a:r>
            <a:r>
              <a:rPr lang="en-US" dirty="0"/>
              <a:t>delivered by Network Management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Service </a:t>
            </a:r>
            <a:r>
              <a:rPr lang="en-US" dirty="0"/>
              <a:t>(NMS)</a:t>
            </a:r>
          </a:p>
          <a:p>
            <a:pPr lvl="1"/>
            <a:r>
              <a:rPr lang="en-US" dirty="0" smtClean="0"/>
              <a:t>User session configuration delivered by Subscription Service (SS)</a:t>
            </a:r>
          </a:p>
          <a:p>
            <a:r>
              <a:rPr lang="en-US" dirty="0" smtClean="0"/>
              <a:t>CUC maps to SS</a:t>
            </a:r>
          </a:p>
          <a:p>
            <a:r>
              <a:rPr lang="en-US" dirty="0" smtClean="0"/>
              <a:t>CNC maps to ANC</a:t>
            </a:r>
          </a:p>
          <a:p>
            <a:pPr lvl="1"/>
            <a:r>
              <a:rPr lang="en-US" dirty="0" smtClean="0"/>
              <a:t>ANC is control entity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align </a:t>
            </a:r>
            <a:r>
              <a:rPr lang="en-US" dirty="0" smtClean="0"/>
              <a:t>user demand</a:t>
            </a:r>
            <a:br>
              <a:rPr lang="en-US" dirty="0" smtClean="0"/>
            </a:br>
            <a:r>
              <a:rPr lang="en-US" dirty="0" smtClean="0"/>
              <a:t>with available network </a:t>
            </a:r>
            <a:br>
              <a:rPr lang="en-US" dirty="0" smtClean="0"/>
            </a:br>
            <a:r>
              <a:rPr lang="en-US" dirty="0" smtClean="0"/>
              <a:t>resources</a:t>
            </a:r>
          </a:p>
          <a:p>
            <a:r>
              <a:rPr lang="en-US" dirty="0" smtClean="0"/>
              <a:t>No use of R8, R9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istributed TSN configuration model </a:t>
            </a:r>
            <a:br>
              <a:rPr lang="en-US" dirty="0" smtClean="0"/>
            </a:br>
            <a:r>
              <a:rPr lang="en-US" dirty="0" smtClean="0"/>
              <a:t>doesn’t work well in P802.1CF NRM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923928" y="3529129"/>
            <a:ext cx="4972163" cy="3068223"/>
            <a:chOff x="1196625" y="1832036"/>
            <a:chExt cx="6715495" cy="4143999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196625" y="3773207"/>
              <a:ext cx="1280160" cy="1828800"/>
            </a:xfrm>
            <a:prstGeom prst="roundRect">
              <a:avLst>
                <a:gd name="adj" fmla="val 8545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118905" y="3574391"/>
              <a:ext cx="2910558" cy="2028629"/>
            </a:xfrm>
            <a:prstGeom prst="roundRect">
              <a:avLst>
                <a:gd name="adj" fmla="val 6497"/>
              </a:avLst>
            </a:prstGeom>
            <a:noFill/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66781" y="5558550"/>
              <a:ext cx="588181" cy="41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AR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17063" y="5558550"/>
              <a:ext cx="588181" cy="41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56712" y="5559623"/>
              <a:ext cx="559986" cy="41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6620671" y="3773207"/>
              <a:ext cx="1280402" cy="1828800"/>
            </a:xfrm>
            <a:prstGeom prst="roundRect">
              <a:avLst>
                <a:gd name="adj" fmla="val 12471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flipV="1">
              <a:off x="2359086" y="5145820"/>
              <a:ext cx="938965" cy="68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5" name="Rounded Rectangle 14"/>
            <p:cNvSpPr/>
            <p:nvPr/>
          </p:nvSpPr>
          <p:spPr bwMode="auto">
            <a:xfrm>
              <a:off x="1543795" y="4442220"/>
              <a:ext cx="822960" cy="100584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TEI</a:t>
              </a:r>
              <a:endParaRPr kumimoji="0" lang="en-US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grpSp>
          <p:nvGrpSpPr>
            <p:cNvPr id="16" name="Group 6"/>
            <p:cNvGrpSpPr/>
            <p:nvPr/>
          </p:nvGrpSpPr>
          <p:grpSpPr>
            <a:xfrm>
              <a:off x="2557640" y="5069528"/>
              <a:ext cx="494924" cy="446042"/>
              <a:chOff x="2729564" y="5063075"/>
              <a:chExt cx="494924" cy="446042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2729564" y="5155167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 bwMode="auto">
            <a:xfrm>
              <a:off x="3221850" y="2068210"/>
              <a:ext cx="1289304" cy="1005840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CIS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18" name="Elbow Connector 17"/>
            <p:cNvCxnSpPr/>
            <p:nvPr/>
          </p:nvCxnSpPr>
          <p:spPr bwMode="auto">
            <a:xfrm flipV="1">
              <a:off x="2359086" y="1966155"/>
              <a:ext cx="4306076" cy="2088368"/>
            </a:xfrm>
            <a:prstGeom prst="bentConnector3">
              <a:avLst>
                <a:gd name="adj1" fmla="val 9825"/>
              </a:avLst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9" name="Group 62"/>
            <p:cNvGrpSpPr/>
            <p:nvPr/>
          </p:nvGrpSpPr>
          <p:grpSpPr>
            <a:xfrm>
              <a:off x="2700586" y="3126125"/>
              <a:ext cx="586129" cy="353949"/>
              <a:chOff x="2837267" y="4952817"/>
              <a:chExt cx="586129" cy="353949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2928473" y="4952817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R2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 bwMode="auto">
            <a:xfrm>
              <a:off x="2359086" y="4220546"/>
              <a:ext cx="9389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1" name="Group 71"/>
            <p:cNvGrpSpPr/>
            <p:nvPr/>
          </p:nvGrpSpPr>
          <p:grpSpPr>
            <a:xfrm>
              <a:off x="2572438" y="4134866"/>
              <a:ext cx="494924" cy="463295"/>
              <a:chOff x="2731663" y="5063075"/>
              <a:chExt cx="494924" cy="463295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2731663" y="5172420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R8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22" name="Rounded Rectangle 21"/>
            <p:cNvSpPr/>
            <p:nvPr/>
          </p:nvSpPr>
          <p:spPr bwMode="auto">
            <a:xfrm>
              <a:off x="3298051" y="3729821"/>
              <a:ext cx="2563364" cy="610089"/>
            </a:xfrm>
            <a:prstGeom prst="roundRect">
              <a:avLst>
                <a:gd name="adj" fmla="val 22089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            ANC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1543795" y="3887530"/>
              <a:ext cx="822960" cy="548640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TEC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H="1">
              <a:off x="5829701" y="2787861"/>
              <a:ext cx="841508" cy="101602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5" name="Rounded Rectangle 24"/>
            <p:cNvSpPr/>
            <p:nvPr/>
          </p:nvSpPr>
          <p:spPr bwMode="auto">
            <a:xfrm>
              <a:off x="6620913" y="1832036"/>
              <a:ext cx="1280160" cy="1005840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       SS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6725645" y="4446780"/>
              <a:ext cx="822960" cy="100584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ARI</a:t>
              </a:r>
              <a:endParaRPr kumimoji="0" lang="en-US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V="1">
              <a:off x="5832140" y="5142651"/>
              <a:ext cx="893505" cy="316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8" name="Group 52"/>
            <p:cNvGrpSpPr/>
            <p:nvPr/>
          </p:nvGrpSpPr>
          <p:grpSpPr>
            <a:xfrm>
              <a:off x="6112377" y="5060550"/>
              <a:ext cx="494924" cy="446042"/>
              <a:chOff x="2707957" y="5063075"/>
              <a:chExt cx="494924" cy="446042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2707957" y="5155167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R3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29" name="Group 55"/>
            <p:cNvGrpSpPr/>
            <p:nvPr/>
          </p:nvGrpSpPr>
          <p:grpSpPr>
            <a:xfrm>
              <a:off x="6159735" y="3126125"/>
              <a:ext cx="587810" cy="353949"/>
              <a:chOff x="2860357" y="4955683"/>
              <a:chExt cx="587810" cy="35394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953244" y="4955683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R4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30" name="Rounded Rectangle 29"/>
            <p:cNvSpPr/>
            <p:nvPr/>
          </p:nvSpPr>
          <p:spPr bwMode="auto">
            <a:xfrm>
              <a:off x="6718139" y="3889237"/>
              <a:ext cx="822960" cy="556138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ARC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V="1">
              <a:off x="5845821" y="4167306"/>
              <a:ext cx="872318" cy="125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2" name="Group 159"/>
            <p:cNvGrpSpPr/>
            <p:nvPr/>
          </p:nvGrpSpPr>
          <p:grpSpPr>
            <a:xfrm>
              <a:off x="7059328" y="3121362"/>
              <a:ext cx="694081" cy="353949"/>
              <a:chOff x="2860357" y="4955683"/>
              <a:chExt cx="694081" cy="353949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953244" y="4955683"/>
                <a:ext cx="601194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R12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33" name="Rounded Rectangle 32"/>
            <p:cNvSpPr/>
            <p:nvPr/>
          </p:nvSpPr>
          <p:spPr bwMode="auto">
            <a:xfrm>
              <a:off x="4612353" y="2068128"/>
              <a:ext cx="1289304" cy="1005840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NMS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34" name="Straight Connector 33"/>
            <p:cNvCxnSpPr>
              <a:stCxn id="61" idx="2"/>
            </p:cNvCxnSpPr>
            <p:nvPr/>
          </p:nvCxnSpPr>
          <p:spPr bwMode="auto">
            <a:xfrm flipH="1">
              <a:off x="5241701" y="3073968"/>
              <a:ext cx="15304" cy="6394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5" name="Group 65"/>
            <p:cNvGrpSpPr/>
            <p:nvPr/>
          </p:nvGrpSpPr>
          <p:grpSpPr>
            <a:xfrm>
              <a:off x="5171733" y="3114328"/>
              <a:ext cx="697163" cy="353949"/>
              <a:chOff x="2837267" y="4952817"/>
              <a:chExt cx="697163" cy="353949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933236" y="4952817"/>
                <a:ext cx="601194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R11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36" name="Straight Connector 35"/>
            <p:cNvCxnSpPr>
              <a:stCxn id="52" idx="2"/>
            </p:cNvCxnSpPr>
            <p:nvPr/>
          </p:nvCxnSpPr>
          <p:spPr bwMode="auto">
            <a:xfrm flipH="1">
              <a:off x="3856584" y="3074050"/>
              <a:ext cx="9918" cy="6557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7122061" y="2837876"/>
              <a:ext cx="7558" cy="105136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8" name="Rounded Rectangle 37"/>
            <p:cNvSpPr/>
            <p:nvPr/>
          </p:nvSpPr>
          <p:spPr bwMode="auto">
            <a:xfrm>
              <a:off x="3301135" y="4841020"/>
              <a:ext cx="685800" cy="60960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NA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4794240" y="4841020"/>
              <a:ext cx="1037900" cy="60960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BH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40" name="Straight Connector 39"/>
            <p:cNvCxnSpPr>
              <a:stCxn id="64" idx="3"/>
            </p:cNvCxnSpPr>
            <p:nvPr/>
          </p:nvCxnSpPr>
          <p:spPr bwMode="auto">
            <a:xfrm>
              <a:off x="3986935" y="5145820"/>
              <a:ext cx="8073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1" name="Group 91"/>
            <p:cNvGrpSpPr/>
            <p:nvPr/>
          </p:nvGrpSpPr>
          <p:grpSpPr>
            <a:xfrm>
              <a:off x="4137387" y="5065395"/>
              <a:ext cx="494924" cy="446042"/>
              <a:chOff x="2691882" y="5063075"/>
              <a:chExt cx="494924" cy="446042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2691882" y="5155167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R6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42" name="Straight Connector 41"/>
            <p:cNvCxnSpPr>
              <a:stCxn id="64" idx="0"/>
            </p:cNvCxnSpPr>
            <p:nvPr/>
          </p:nvCxnSpPr>
          <p:spPr bwMode="auto">
            <a:xfrm flipH="1" flipV="1">
              <a:off x="3634593" y="4339910"/>
              <a:ext cx="9442" cy="5011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3" name="Group 103"/>
            <p:cNvGrpSpPr/>
            <p:nvPr/>
          </p:nvGrpSpPr>
          <p:grpSpPr>
            <a:xfrm>
              <a:off x="3567591" y="4413085"/>
              <a:ext cx="624233" cy="353949"/>
              <a:chOff x="2837267" y="4956915"/>
              <a:chExt cx="624233" cy="353949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2966577" y="4956915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R5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 bwMode="auto">
            <a:xfrm flipV="1">
              <a:off x="5313190" y="4339910"/>
              <a:ext cx="0" cy="5011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5" name="Group 108"/>
            <p:cNvGrpSpPr/>
            <p:nvPr/>
          </p:nvGrpSpPr>
          <p:grpSpPr>
            <a:xfrm>
              <a:off x="5247075" y="4404896"/>
              <a:ext cx="624233" cy="353949"/>
              <a:chOff x="2837267" y="4956915"/>
              <a:chExt cx="624233" cy="353949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2966577" y="4956915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R7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3782442" y="3126125"/>
              <a:ext cx="697162" cy="353949"/>
              <a:chOff x="2837267" y="4952817"/>
              <a:chExt cx="697162" cy="353949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2933236" y="4952817"/>
                <a:ext cx="60119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R10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315710" y="4741292"/>
              <a:ext cx="1282200" cy="858009"/>
              <a:chOff x="592484" y="5558627"/>
              <a:chExt cx="1282200" cy="858009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763778" y="5558627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875710" y="5635060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019726" y="5702643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92484" y="6104328"/>
                <a:ext cx="1282200" cy="312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+mn-lt"/>
                  </a:rPr>
                  <a:t>Listener/Talker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629920" y="4735777"/>
              <a:ext cx="1282200" cy="858009"/>
              <a:chOff x="652827" y="5558627"/>
              <a:chExt cx="1282200" cy="858009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763778" y="5558627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875710" y="5635060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019726" y="5702643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52827" y="6104328"/>
                <a:ext cx="1282200" cy="312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+mn-lt"/>
                  </a:rPr>
                  <a:t>Listener/Talker</a:t>
                </a:r>
              </a:p>
            </p:txBody>
          </p:sp>
        </p:grpSp>
        <p:pic>
          <p:nvPicPr>
            <p:cNvPr id="49" name="Picture 372" descr="switch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425209" y="5092236"/>
              <a:ext cx="429008" cy="215180"/>
            </a:xfrm>
            <a:prstGeom prst="rect">
              <a:avLst/>
            </a:prstGeom>
            <a:noFill/>
          </p:spPr>
        </p:pic>
        <p:pic>
          <p:nvPicPr>
            <p:cNvPr id="50" name="Picture 372" descr="switch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861089" y="5085483"/>
              <a:ext cx="429008" cy="215180"/>
            </a:xfrm>
            <a:prstGeom prst="rect">
              <a:avLst/>
            </a:prstGeom>
            <a:noFill/>
          </p:spPr>
        </p:pic>
        <p:pic>
          <p:nvPicPr>
            <p:cNvPr id="51" name="Picture 372" descr="switch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351208" y="5085483"/>
              <a:ext cx="429008" cy="215180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3325766" y="5250008"/>
              <a:ext cx="700960" cy="312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smtClean="0">
                  <a:latin typeface="+mn-lt"/>
                </a:rPr>
                <a:t>Bridge</a:t>
              </a:r>
              <a:endParaRPr lang="en-US" sz="900" dirty="0" smtClean="0">
                <a:latin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59040" y="5245349"/>
              <a:ext cx="779037" cy="312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Bridges</a:t>
              </a:r>
            </a:p>
          </p:txBody>
        </p:sp>
        <p:grpSp>
          <p:nvGrpSpPr>
            <p:cNvPr id="56" name="Group 74"/>
            <p:cNvGrpSpPr/>
            <p:nvPr/>
          </p:nvGrpSpPr>
          <p:grpSpPr>
            <a:xfrm>
              <a:off x="6134921" y="4087765"/>
              <a:ext cx="494924" cy="453240"/>
              <a:chOff x="2860357" y="5063075"/>
              <a:chExt cx="494924" cy="453240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2860357" y="5162365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R9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30127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5767444" y="3537274"/>
              <a:ext cx="1195448" cy="630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smtClean="0">
                  <a:latin typeface="+mn-lt"/>
                </a:rPr>
                <a:t>User/Network</a:t>
              </a:r>
              <a:br>
                <a:rPr lang="en-US" sz="900" smtClean="0">
                  <a:latin typeface="+mn-lt"/>
                </a:rPr>
              </a:br>
              <a:r>
                <a:rPr lang="en-US" sz="900" smtClean="0">
                  <a:latin typeface="+mn-lt"/>
                </a:rPr>
                <a:t>Configuration</a:t>
              </a:r>
              <a:br>
                <a:rPr lang="en-US" sz="900" smtClean="0">
                  <a:latin typeface="+mn-lt"/>
                </a:rPr>
              </a:br>
              <a:r>
                <a:rPr lang="en-US" sz="900" smtClean="0">
                  <a:latin typeface="+mn-lt"/>
                </a:rPr>
                <a:t>info</a:t>
              </a:r>
              <a:endParaRPr lang="en-US" sz="900" dirty="0" smtClean="0">
                <a:latin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95173" y="3573015"/>
              <a:ext cx="1195448" cy="630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latin typeface="+mn-lt"/>
                </a:rPr>
                <a:t>User/Network</a:t>
              </a:r>
              <a:br>
                <a:rPr lang="en-US" sz="900" dirty="0" smtClean="0">
                  <a:latin typeface="+mn-lt"/>
                </a:rPr>
              </a:br>
              <a:r>
                <a:rPr lang="en-US" sz="900" dirty="0" smtClean="0">
                  <a:latin typeface="+mn-lt"/>
                </a:rPr>
                <a:t>Configuration</a:t>
              </a:r>
              <a:br>
                <a:rPr lang="en-US" sz="900" dirty="0" smtClean="0">
                  <a:latin typeface="+mn-lt"/>
                </a:rPr>
              </a:br>
              <a:r>
                <a:rPr lang="en-US" sz="900" dirty="0" smtClean="0">
                  <a:latin typeface="+mn-lt"/>
                </a:rPr>
                <a:t>info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63158" cy="46371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Access Network Control (ANC) doesn’t have any control role in TSN configuration</a:t>
            </a:r>
          </a:p>
          <a:p>
            <a:pPr lvl="1"/>
            <a:r>
              <a:rPr lang="en-US" dirty="0" smtClean="0"/>
              <a:t>User session configuration info provided through </a:t>
            </a:r>
            <a:br>
              <a:rPr lang="en-US" dirty="0" smtClean="0"/>
            </a:br>
            <a:r>
              <a:rPr lang="en-US" dirty="0" smtClean="0"/>
              <a:t>R8 and R9 from/to end stations</a:t>
            </a:r>
          </a:p>
          <a:p>
            <a:pPr lvl="1"/>
            <a:r>
              <a:rPr lang="en-US" dirty="0" smtClean="0"/>
              <a:t>ANC purely forwards configuration information to the bridges in NA and BH </a:t>
            </a:r>
          </a:p>
          <a:p>
            <a:r>
              <a:rPr lang="en-US" dirty="0" smtClean="0"/>
              <a:t>No central knowledge about resource usage throughout the network.</a:t>
            </a:r>
          </a:p>
          <a:p>
            <a:endParaRPr lang="en-US" dirty="0" smtClean="0"/>
          </a:p>
          <a:p>
            <a:r>
              <a:rPr lang="en-US" dirty="0" smtClean="0"/>
              <a:t>Not really the scenario P802.1CF is designed for!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25" y="2073912"/>
            <a:ext cx="4707952" cy="9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Amendments to P802.1CF Specification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TSN </a:t>
            </a:r>
            <a:r>
              <a:rPr lang="en-US" dirty="0" smtClean="0"/>
              <a:t>within </a:t>
            </a:r>
            <a:r>
              <a:rPr lang="en-US" dirty="0" smtClean="0"/>
              <a:t>P802.1CF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Necessary amendments to P802.1CF spec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87042" name="Straight Connector 12"/>
          <p:cNvCxnSpPr>
            <a:cxnSpLocks noChangeShapeType="1"/>
          </p:cNvCxnSpPr>
          <p:nvPr/>
        </p:nvCxnSpPr>
        <p:spPr bwMode="auto">
          <a:xfrm>
            <a:off x="4751388" y="3501008"/>
            <a:ext cx="40513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87043" name="Straight Connector 13"/>
          <p:cNvCxnSpPr>
            <a:cxnSpLocks noChangeShapeType="1"/>
          </p:cNvCxnSpPr>
          <p:nvPr/>
        </p:nvCxnSpPr>
        <p:spPr bwMode="auto">
          <a:xfrm>
            <a:off x="4662488" y="1844824"/>
            <a:ext cx="4049712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</p:spPr>
      </p:cxnSp>
      <p:pic>
        <p:nvPicPr>
          <p:cNvPr id="87044" name="Picture 7" descr="omniran-function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9937" y="3498745"/>
            <a:ext cx="3420535" cy="252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Content Placeholder 2"/>
          <p:cNvSpPr>
            <a:spLocks noGrp="1"/>
          </p:cNvSpPr>
          <p:nvPr>
            <p:ph idx="1"/>
          </p:nvPr>
        </p:nvSpPr>
        <p:spPr>
          <a:xfrm>
            <a:off x="457200" y="1012849"/>
            <a:ext cx="6545263" cy="522446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900" dirty="0" smtClean="0"/>
              <a:t>Overview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900" dirty="0" smtClean="0"/>
              <a:t>References, </a:t>
            </a:r>
            <a:r>
              <a:rPr lang="en-US" sz="1900" dirty="0"/>
              <a:t>d</a:t>
            </a:r>
            <a:r>
              <a:rPr lang="en-US" sz="1900" dirty="0" smtClean="0"/>
              <a:t>efinitions, </a:t>
            </a:r>
            <a:r>
              <a:rPr lang="en-US" sz="1900" dirty="0"/>
              <a:t>a</a:t>
            </a:r>
            <a:r>
              <a:rPr lang="en-US" sz="1900" dirty="0" smtClean="0"/>
              <a:t>cronyms and abbreviations</a:t>
            </a:r>
            <a:endParaRPr lang="en-US" sz="1900" dirty="0"/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900" dirty="0" smtClean="0"/>
              <a:t>Conformance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900" dirty="0" smtClean="0"/>
              <a:t>Access network </a:t>
            </a:r>
            <a:r>
              <a:rPr lang="en-US" sz="1900" dirty="0"/>
              <a:t>r</a:t>
            </a:r>
            <a:r>
              <a:rPr lang="en-US" sz="1900" dirty="0" smtClean="0"/>
              <a:t>eference </a:t>
            </a:r>
            <a:r>
              <a:rPr lang="en-US" sz="1900" dirty="0"/>
              <a:t>m</a:t>
            </a:r>
            <a:r>
              <a:rPr lang="en-US" sz="1900" dirty="0" smtClean="0"/>
              <a:t>odel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Basic architectural concepts and terminology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Overview of NRM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Basic, enhanced and comprehensive NRM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Operational roles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Network virtualization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Identifiers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Deployment scenarios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900" dirty="0" smtClean="0"/>
              <a:t>Functional Design and Decomposition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Access network </a:t>
            </a:r>
            <a:r>
              <a:rPr lang="en-US" sz="1600" dirty="0"/>
              <a:t>s</a:t>
            </a:r>
            <a:r>
              <a:rPr lang="en-US" sz="1600" dirty="0" smtClean="0"/>
              <a:t>etup 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Network discovery and selection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Association and disassociation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Authentication and trust </a:t>
            </a:r>
            <a:r>
              <a:rPr lang="en-US" sz="1600" dirty="0"/>
              <a:t>e</a:t>
            </a:r>
            <a:r>
              <a:rPr lang="en-US" sz="1600" dirty="0" smtClean="0"/>
              <a:t>stablishment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Data path establishment,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relocation and teardown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Authorization, </a:t>
            </a:r>
            <a:r>
              <a:rPr lang="en-US" sz="1600" dirty="0" err="1" smtClean="0">
                <a:solidFill>
                  <a:srgbClr val="FF0000"/>
                </a:solidFill>
              </a:rPr>
              <a:t>QoS</a:t>
            </a:r>
            <a:r>
              <a:rPr lang="en-US" sz="1600" dirty="0" smtClean="0">
                <a:solidFill>
                  <a:srgbClr val="FF0000"/>
                </a:solidFill>
              </a:rPr>
              <a:t> and policy control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Accounting and monitoring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Fault diagnostics and </a:t>
            </a:r>
            <a:r>
              <a:rPr lang="en-US" sz="1600" dirty="0" err="1" smtClean="0"/>
              <a:t>maintentance</a:t>
            </a:r>
            <a:endParaRPr lang="en-US" sz="1600" dirty="0" smtClean="0"/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Information model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900" dirty="0" smtClean="0"/>
              <a:t>Network </a:t>
            </a:r>
            <a:r>
              <a:rPr lang="en-US" sz="1900" dirty="0" err="1" smtClean="0"/>
              <a:t>softwarization</a:t>
            </a:r>
            <a:r>
              <a:rPr lang="en-US" sz="1900" dirty="0" smtClean="0"/>
              <a:t> functions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500" dirty="0" smtClean="0"/>
              <a:t>SDN functional decomposition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500" dirty="0" smtClean="0"/>
              <a:t>Network Function Virtualization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500" dirty="0" smtClean="0"/>
              <a:t>Virtualized network instantiation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16832"/>
            <a:ext cx="2475345" cy="151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amendments to </a:t>
            </a:r>
            <a:br>
              <a:rPr lang="en-US" dirty="0" smtClean="0"/>
            </a:br>
            <a:r>
              <a:rPr lang="en-US" dirty="0"/>
              <a:t>P</a:t>
            </a:r>
            <a:r>
              <a:rPr lang="en-US" dirty="0" smtClean="0"/>
              <a:t>802.1CF specification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Data path</a:t>
            </a:r>
          </a:p>
          <a:p>
            <a:pPr lvl="1"/>
            <a:r>
              <a:rPr lang="en-US" dirty="0" smtClean="0"/>
              <a:t>Extension to time-sensitive and real-time traffic classes</a:t>
            </a:r>
          </a:p>
          <a:p>
            <a:pPr lvl="1"/>
            <a:r>
              <a:rPr lang="en-US" dirty="0" smtClean="0"/>
              <a:t>Shaping, scheduling and forwarding functions in bridges for best effort, time-sensitive and real-time traffic</a:t>
            </a:r>
          </a:p>
          <a:p>
            <a:pPr lvl="1"/>
            <a:r>
              <a:rPr lang="en-US" dirty="0" smtClean="0"/>
              <a:t>Clock distribution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Authorization, </a:t>
            </a:r>
            <a:r>
              <a:rPr lang="en-US" dirty="0" err="1" smtClean="0"/>
              <a:t>QoS</a:t>
            </a:r>
            <a:r>
              <a:rPr lang="en-US" dirty="0" smtClean="0"/>
              <a:t>, and policy control</a:t>
            </a:r>
          </a:p>
          <a:p>
            <a:pPr lvl="1"/>
            <a:r>
              <a:rPr lang="en-US" dirty="0" smtClean="0"/>
              <a:t>Amend </a:t>
            </a:r>
            <a:r>
              <a:rPr lang="en-US" dirty="0" err="1" smtClean="0"/>
              <a:t>QoS</a:t>
            </a:r>
            <a:r>
              <a:rPr lang="en-US" dirty="0" smtClean="0"/>
              <a:t> model for time-sensitive and real-time traffic classes</a:t>
            </a:r>
          </a:p>
          <a:p>
            <a:pPr lvl="1"/>
            <a:r>
              <a:rPr lang="en-US" dirty="0" smtClean="0"/>
              <a:t>Description of fully centralized and centralized/distributed TSN configuration </a:t>
            </a:r>
            <a:r>
              <a:rPr lang="en-US" dirty="0" smtClean="0"/>
              <a:t>models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31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P802.1CF supports TSN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P802.1CF access network represents the bridged connectivity between end stations</a:t>
            </a:r>
          </a:p>
          <a:p>
            <a:pPr lvl="1"/>
            <a:r>
              <a:rPr lang="en-US" dirty="0" smtClean="0"/>
              <a:t>Supports as well multicast behavior for single Talker forwarding to multiple Listener</a:t>
            </a:r>
          </a:p>
          <a:p>
            <a:r>
              <a:rPr lang="en-US" dirty="0" smtClean="0"/>
              <a:t>P802.1CF </a:t>
            </a:r>
            <a:r>
              <a:rPr lang="en-US" dirty="0" err="1" smtClean="0"/>
              <a:t>datapath</a:t>
            </a:r>
            <a:r>
              <a:rPr lang="en-US" dirty="0" smtClean="0"/>
              <a:t> (solid line) can provide support for time-sensitive streams and real-time data</a:t>
            </a:r>
          </a:p>
          <a:p>
            <a:pPr lvl="1"/>
            <a:r>
              <a:rPr lang="en-US" dirty="0" smtClean="0"/>
              <a:t>Implementing TSN queuing and forwarding in the Bridges in NA and Backhaul</a:t>
            </a:r>
          </a:p>
          <a:p>
            <a:r>
              <a:rPr lang="en-US" dirty="0" smtClean="0"/>
              <a:t>The TSN configuration models w/ centralized network configuration can be easily represented in the P802.1CF Network Reference Model</a:t>
            </a:r>
          </a:p>
        </p:txBody>
      </p:sp>
    </p:spTree>
    <p:extLst>
      <p:ext uri="{BB962C8B-B14F-4D97-AF65-F5344CB8AC3E}">
        <p14:creationId xmlns:p14="http://schemas.microsoft.com/office/powerpoint/2010/main" val="760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Introduction </a:t>
            </a:r>
            <a:r>
              <a:rPr lang="en-US" dirty="0" smtClean="0"/>
              <a:t>into TSN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TSN </a:t>
            </a:r>
            <a:r>
              <a:rPr lang="en-US" dirty="0" smtClean="0"/>
              <a:t>within </a:t>
            </a:r>
            <a:r>
              <a:rPr lang="en-US" dirty="0" smtClean="0"/>
              <a:t>P802.1CF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766"/>
            <a:ext cx="8229600" cy="49955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Time Sensitive Networking </a:t>
            </a:r>
            <a:r>
              <a:rPr lang="en-US" dirty="0"/>
              <a:t>is an enhancement to </a:t>
            </a:r>
            <a:r>
              <a:rPr lang="en-US" dirty="0" smtClean="0"/>
              <a:t>IEEE 802 networks enabling the convergence of real-time control with time-critical streaming and </a:t>
            </a:r>
            <a:r>
              <a:rPr lang="en-US" dirty="0"/>
              <a:t>and bulk </a:t>
            </a:r>
            <a:r>
              <a:rPr lang="en-US" dirty="0" smtClean="0"/>
              <a:t>data into a single communication network.</a:t>
            </a:r>
          </a:p>
          <a:p>
            <a:r>
              <a:rPr lang="en-US" dirty="0" smtClean="0"/>
              <a:t>It provides guaranteed </a:t>
            </a:r>
            <a:r>
              <a:rPr lang="en-US" dirty="0"/>
              <a:t>latency, low-jitter and zero congestion loss for all critical control </a:t>
            </a:r>
            <a:r>
              <a:rPr lang="en-US" dirty="0" smtClean="0"/>
              <a:t>data of various data rates.</a:t>
            </a:r>
            <a:endParaRPr lang="en-US" dirty="0"/>
          </a:p>
          <a:p>
            <a:r>
              <a:rPr lang="en-US" dirty="0" smtClean="0"/>
              <a:t>It reduces </a:t>
            </a:r>
            <a:r>
              <a:rPr lang="en-US" dirty="0"/>
              <a:t>complexity and costs </a:t>
            </a:r>
            <a:r>
              <a:rPr lang="en-US" dirty="0" smtClean="0"/>
              <a:t>through convergence of multiple kind of applications into a single network.</a:t>
            </a:r>
            <a:endParaRPr lang="en-US" dirty="0"/>
          </a:p>
          <a:p>
            <a:r>
              <a:rPr lang="en-US" dirty="0" smtClean="0"/>
              <a:t>It protects critical traffic </a:t>
            </a:r>
            <a:r>
              <a:rPr lang="en-US" dirty="0"/>
              <a:t>to effects of converged, non-critical </a:t>
            </a:r>
            <a:r>
              <a:rPr lang="en-US" dirty="0" smtClean="0"/>
              <a:t>bulk traffic </a:t>
            </a:r>
            <a:endParaRPr lang="en-US" dirty="0"/>
          </a:p>
          <a:p>
            <a:r>
              <a:rPr lang="en-US" dirty="0" smtClean="0"/>
              <a:t>It simplifies overall networking through common design</a:t>
            </a:r>
            <a:r>
              <a:rPr lang="en-US" dirty="0"/>
              <a:t>, provisioning, and maintenance </a:t>
            </a:r>
            <a:r>
              <a:rPr lang="en-US" dirty="0" smtClean="0"/>
              <a:t>of a single infrastructure.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</a:t>
            </a:r>
            <a:r>
              <a:rPr lang="en-US" dirty="0" smtClean="0"/>
              <a:t>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Best-effort </a:t>
            </a:r>
            <a:r>
              <a:rPr lang="en-US" dirty="0"/>
              <a:t>(BE) </a:t>
            </a:r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low-priority </a:t>
            </a:r>
            <a:r>
              <a:rPr lang="en-US" dirty="0"/>
              <a:t>traffic without timing and delivery </a:t>
            </a:r>
            <a:r>
              <a:rPr lang="en-US" dirty="0" smtClean="0"/>
              <a:t>guarantees </a:t>
            </a:r>
            <a:endParaRPr lang="en-US" dirty="0"/>
          </a:p>
          <a:p>
            <a:r>
              <a:rPr lang="en-US" dirty="0" smtClean="0"/>
              <a:t>Rate </a:t>
            </a:r>
            <a:r>
              <a:rPr lang="en-US" dirty="0"/>
              <a:t>constrained (RC) </a:t>
            </a:r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flow has a bandwidth limit defined by two parameters: </a:t>
            </a:r>
            <a:endParaRPr lang="en-US" dirty="0" smtClean="0"/>
          </a:p>
          <a:p>
            <a:pPr lvl="2"/>
            <a:r>
              <a:rPr lang="en-US" dirty="0" smtClean="0"/>
              <a:t>minimum </a:t>
            </a:r>
            <a:r>
              <a:rPr lang="en-US" dirty="0"/>
              <a:t>inter-frame </a:t>
            </a:r>
            <a:r>
              <a:rPr lang="en-US" dirty="0" smtClean="0"/>
              <a:t>intervals, </a:t>
            </a:r>
            <a:r>
              <a:rPr lang="en-US" dirty="0"/>
              <a:t>and </a:t>
            </a:r>
            <a:endParaRPr lang="en-US" dirty="0" smtClean="0"/>
          </a:p>
          <a:p>
            <a:pPr lvl="2"/>
            <a:r>
              <a:rPr lang="en-US" dirty="0" smtClean="0"/>
              <a:t>maximal </a:t>
            </a:r>
            <a:r>
              <a:rPr lang="en-US" dirty="0"/>
              <a:t>frame size </a:t>
            </a:r>
          </a:p>
          <a:p>
            <a:r>
              <a:rPr lang="en-US" dirty="0" smtClean="0"/>
              <a:t>Time-trigger </a:t>
            </a:r>
            <a:r>
              <a:rPr lang="en-US" dirty="0"/>
              <a:t>(TT) </a:t>
            </a:r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flow has a accurate time to be sent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sensitive networking </a:t>
            </a:r>
            <a:br>
              <a:rPr lang="en-US" dirty="0" smtClean="0"/>
            </a:br>
            <a:r>
              <a:rPr lang="en-US" dirty="0" smtClean="0"/>
              <a:t>for real-time and time-critical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Two aspects:</a:t>
            </a:r>
          </a:p>
          <a:p>
            <a:r>
              <a:rPr lang="en-US" dirty="0" smtClean="0"/>
              <a:t>Data </a:t>
            </a:r>
            <a:r>
              <a:rPr lang="en-US" dirty="0"/>
              <a:t>must be delivered within a certain window, typically before a specified maximum </a:t>
            </a:r>
            <a:r>
              <a:rPr lang="en-US" dirty="0" smtClean="0"/>
              <a:t>delay,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onnected </a:t>
            </a:r>
            <a:r>
              <a:rPr lang="en-US" dirty="0"/>
              <a:t>devices need to have a common sense of wall clock time for synchronization, coordination, phase locking, etc.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Both are mandated for time sensitive networking.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Time Sensitive Networking 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9" y="1556792"/>
            <a:ext cx="838872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AVB: The foundation of TSN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IEEE Std. 802.1AS-2011 </a:t>
            </a:r>
            <a:r>
              <a:rPr lang="en-US" dirty="0" smtClean="0"/>
              <a:t>– </a:t>
            </a:r>
            <a:r>
              <a:rPr lang="en-US" dirty="0"/>
              <a:t>generalized Precision Time Protocol (</a:t>
            </a:r>
            <a:r>
              <a:rPr lang="en-US" dirty="0" err="1"/>
              <a:t>gPTP</a:t>
            </a:r>
            <a:r>
              <a:rPr lang="en-US" dirty="0"/>
              <a:t>)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Layer 2 profile of the IEEE 1588 Precision Time Protocol (PTP) </a:t>
            </a:r>
          </a:p>
          <a:p>
            <a:r>
              <a:rPr lang="en-US" dirty="0"/>
              <a:t>IEEE Std. 802.1Qav – Forwarding and Queuing of </a:t>
            </a:r>
            <a:r>
              <a:rPr lang="en-US" dirty="0" smtClean="0"/>
              <a:t>Time-Sensitive </a:t>
            </a:r>
            <a:r>
              <a:rPr lang="en-US" dirty="0"/>
              <a:t>Streams (FQTSS): </a:t>
            </a:r>
          </a:p>
          <a:p>
            <a:pPr lvl="1"/>
            <a:r>
              <a:rPr lang="en-US" dirty="0" smtClean="0"/>
              <a:t>Specifies </a:t>
            </a:r>
            <a:r>
              <a:rPr lang="en-US" dirty="0"/>
              <a:t>Credit-Based Shaper (CBS) </a:t>
            </a:r>
          </a:p>
          <a:p>
            <a:r>
              <a:rPr lang="en-US" dirty="0"/>
              <a:t>IEEE Std. 802.1Qat – Stream Reservation Protocol (</a:t>
            </a:r>
            <a:r>
              <a:rPr lang="en-US" dirty="0" smtClean="0"/>
              <a:t>SRP)</a:t>
            </a:r>
          </a:p>
          <a:p>
            <a:pPr lvl="1"/>
            <a:r>
              <a:rPr lang="en-US" dirty="0" smtClean="0"/>
              <a:t>Registration </a:t>
            </a:r>
            <a:r>
              <a:rPr lang="en-US" dirty="0"/>
              <a:t>and reservation of time-sensitive streams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IEEE Std. 802.1BA – AVB </a:t>
            </a:r>
            <a:r>
              <a:rPr lang="en-US" dirty="0" smtClean="0"/>
              <a:t>Systems</a:t>
            </a:r>
            <a:endParaRPr lang="en-US" dirty="0"/>
          </a:p>
          <a:p>
            <a:pPr lvl="1"/>
            <a:r>
              <a:rPr lang="en-US" dirty="0" smtClean="0"/>
              <a:t>Provides </a:t>
            </a:r>
            <a:r>
              <a:rPr lang="en-US" dirty="0"/>
              <a:t>an overall AVB architecture and AVB profiles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nira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mniran-CF00-functionalDescription-template" id="{DF332D3A-4001-D947-AE9E-2473D520E8A8}" vid="{759A2307-25D4-A748-89E9-CCCBC87FF11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omniran-CF00-functionalDescription-template</Template>
  <TotalTime>695</TotalTime>
  <Words>1558</Words>
  <Application>Microsoft Macintosh PowerPoint</Application>
  <PresentationFormat>On-screen Show (4:3)</PresentationFormat>
  <Paragraphs>382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Times</vt:lpstr>
      <vt:lpstr>Times New Roman</vt:lpstr>
      <vt:lpstr>Wingdings</vt:lpstr>
      <vt:lpstr>Arial</vt:lpstr>
      <vt:lpstr>omniran_template</vt:lpstr>
      <vt:lpstr>PowerPoint Presentation</vt:lpstr>
      <vt:lpstr>Time Sensitive Networking within P802.1CF</vt:lpstr>
      <vt:lpstr>P802.1CF supports TSN</vt:lpstr>
      <vt:lpstr>SHORT Introduction into TSN</vt:lpstr>
      <vt:lpstr>Motivation</vt:lpstr>
      <vt:lpstr>Traffic types </vt:lpstr>
      <vt:lpstr>Time sensitive networking  for real-time and time-critical traffic</vt:lpstr>
      <vt:lpstr>Time Sensitive Networking components</vt:lpstr>
      <vt:lpstr>AVB: The foundation of TSN</vt:lpstr>
      <vt:lpstr>TSN related specifications and projects</vt:lpstr>
      <vt:lpstr>Clock Synchronization Protocol </vt:lpstr>
      <vt:lpstr>Traffic Shaping  </vt:lpstr>
      <vt:lpstr>Stream Specification</vt:lpstr>
      <vt:lpstr>TSN Configuration</vt:lpstr>
      <vt:lpstr>TSN configuration basics</vt:lpstr>
      <vt:lpstr>Distributed TSN configuration model</vt:lpstr>
      <vt:lpstr>Centralized network / distributed user model</vt:lpstr>
      <vt:lpstr>Fully centralized TSN configuration model</vt:lpstr>
      <vt:lpstr>Representation of TSN configuration models in P802.1CF NRM</vt:lpstr>
      <vt:lpstr>Adoption of TSN Functionality to P802.1CF</vt:lpstr>
      <vt:lpstr>Centralized network / distributed user configuration in P802.1CF NRM</vt:lpstr>
      <vt:lpstr>Fully centralized TSN configuration in P802.1CF NRM</vt:lpstr>
      <vt:lpstr>Distributed TSN configuration model  doesn’t work well in P802.1CF NRM</vt:lpstr>
      <vt:lpstr>Amendments to P802.1CF Specification</vt:lpstr>
      <vt:lpstr> Necessary amendments to P802.1CF spec </vt:lpstr>
      <vt:lpstr>Necessary amendments to  P802.1CF specification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Riegel</dc:creator>
  <cp:lastModifiedBy>Max Riegel</cp:lastModifiedBy>
  <cp:revision>44</cp:revision>
  <cp:lastPrinted>1998-02-10T13:28:06Z</cp:lastPrinted>
  <dcterms:created xsi:type="dcterms:W3CDTF">2017-09-03T14:41:40Z</dcterms:created>
  <dcterms:modified xsi:type="dcterms:W3CDTF">2017-11-09T13:57:21Z</dcterms:modified>
</cp:coreProperties>
</file>