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2" r:id="rId2"/>
    <p:sldId id="298" r:id="rId3"/>
    <p:sldId id="329" r:id="rId4"/>
    <p:sldId id="328" r:id="rId5"/>
    <p:sldId id="290" r:id="rId6"/>
    <p:sldId id="291" r:id="rId7"/>
    <p:sldId id="292" r:id="rId8"/>
    <p:sldId id="320" r:id="rId9"/>
    <p:sldId id="293" r:id="rId10"/>
    <p:sldId id="271" r:id="rId11"/>
    <p:sldId id="331" r:id="rId12"/>
    <p:sldId id="299" r:id="rId13"/>
    <p:sldId id="330" r:id="rId14"/>
    <p:sldId id="309" r:id="rId15"/>
    <p:sldId id="332" r:id="rId16"/>
    <p:sldId id="333" r:id="rId17"/>
    <p:sldId id="334" r:id="rId18"/>
    <p:sldId id="337" r:id="rId19"/>
    <p:sldId id="335" r:id="rId20"/>
    <p:sldId id="339" r:id="rId21"/>
    <p:sldId id="340" r:id="rId22"/>
    <p:sldId id="336"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0" autoAdjust="0"/>
    <p:restoredTop sz="95928" autoAdjust="0"/>
  </p:normalViewPr>
  <p:slideViewPr>
    <p:cSldViewPr>
      <p:cViewPr varScale="1">
        <p:scale>
          <a:sx n="102" d="100"/>
          <a:sy n="102" d="100"/>
        </p:scale>
        <p:origin x="728"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30"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omniran-17-0084-04-00TG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1" Type="http://schemas.openxmlformats.org/officeDocument/2006/relationships/hyperlink" Target="https://mentor.ieee.org/omniran/dcn/17/omniran-17-0079-02-CF00-chap-8-1-information-model.docx" TargetMode="External"/><Relationship Id="rId12" Type="http://schemas.openxmlformats.org/officeDocument/2006/relationships/hyperlink" Target="https://mentor.ieee.org/omniran/dcn/17/omniran-17-0089-00-CF00-tsn-adoption-to-802-1cf.pptx" TargetMode="External"/><Relationship Id="rId13" Type="http://schemas.openxmlformats.org/officeDocument/2006/relationships/hyperlink" Target="https://mentor.ieee.org/omniran/dcn/17/omniran-17-0068-00-CF00-chap-7-5-7-6-tsn-amendment.doc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70-00-00TG-september-2017-f2f-meeting-minutes.docx" TargetMode="External"/><Relationship Id="rId3" Type="http://schemas.openxmlformats.org/officeDocument/2006/relationships/hyperlink" Target="https://mentor.ieee.org/omniran/dcn/17/omniran-17-0077-00-00TG-sep-26th-confcall-minutes.docx" TargetMode="External"/><Relationship Id="rId4" Type="http://schemas.openxmlformats.org/officeDocument/2006/relationships/hyperlink" Target="https://mentor.ieee.org/omniran/dcn/17/omniran-17-0083-00-00TG-oct-10th-confcall-minutes.docx" TargetMode="External"/><Relationship Id="rId5" Type="http://schemas.openxmlformats.org/officeDocument/2006/relationships/hyperlink" Target="https://mentor.ieee.org/omniran/dcn/17/omniran-17-0087-01-00ic-examples-of-radio-environment-in-the-factories.pdf" TargetMode="External"/><Relationship Id="rId6" Type="http://schemas.openxmlformats.org/officeDocument/2006/relationships/hyperlink" Target="https://mentor.ieee.org/omniran/dcn/17/omniran-17-0088-00-00ic-wired-wireless-convergence-for-factory-iot.pdf" TargetMode="External"/><Relationship Id="rId7" Type="http://schemas.openxmlformats.org/officeDocument/2006/relationships/hyperlink" Target="https://mentor.ieee.org/omniran/dcn/17/omniran-17-0081-03-CF00-user-service-information-model.pptx" TargetMode="External"/><Relationship Id="rId8" Type="http://schemas.openxmlformats.org/officeDocument/2006/relationships/hyperlink" Target="https://mentor.ieee.org/omniran/dcn/17/omniran-17-0079-01-CF00-chap-8-1-information-model.docx" TargetMode="External"/><Relationship Id="rId9" Type="http://schemas.openxmlformats.org/officeDocument/2006/relationships/hyperlink" Target="https://mentor.ieee.org/omniran/dcn/17/omniran-17-0082-02-CF00-information-model-structure.pptx" TargetMode="External"/><Relationship Id="rId10" Type="http://schemas.openxmlformats.org/officeDocument/2006/relationships/hyperlink" Target="https://mentor.ieee.org/omniran/dcn/17/omniran-17-0081-04-CF00-user-service-information-model.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7/omniran-17-0077-00-00TG-sep-26th-confcall-minutes.docx" TargetMode="External"/><Relationship Id="rId4" Type="http://schemas.openxmlformats.org/officeDocument/2006/relationships/hyperlink" Target="https://mentor.ieee.org/omniran/dcn/17/omniran-17-0083-00-00TG-oct-10th-confcall-minutes.docx" TargetMode="External"/><Relationship Id="rId5" Type="http://schemas.openxmlformats.org/officeDocument/2006/relationships/hyperlink" Target="https://mentor.ieee.org/omniran/dcn/17/omniran-17-0086-00-00TG-oct-31st-confcall-notes.docx" TargetMode="External"/><Relationship Id="rId6" Type="http://schemas.openxmlformats.org/officeDocument/2006/relationships/hyperlink" Target="https://mentor.ieee.org/802-ec/dcn/17/ec-17-0199-00-00EC-november-2017-rule-meeting.pdf" TargetMode="External"/><Relationship Id="rId7" Type="http://schemas.openxmlformats.org/officeDocument/2006/relationships/hyperlink" Target="https://mentor.ieee.org/802-ec/dcn/17/ec-17-0170-00-00EC-802-1-opening-report.pdf"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70-00-00TG-september-2017-f2f-meeting-minutes.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87-01-00ic-examples-of-radio-environment-in-the-factories.pdf" TargetMode="External"/><Relationship Id="rId3" Type="http://schemas.openxmlformats.org/officeDocument/2006/relationships/hyperlink" Target="https://mentor.ieee.org/omniran/dcn/17/omniran-17-0088-00-00ic-wired-wireless-convergence-for-factory-io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omniran/dcn/17/omniran-17-0079-01-CF00-chap-8-1-information-model.docx" TargetMode="External"/><Relationship Id="rId4" Type="http://schemas.openxmlformats.org/officeDocument/2006/relationships/hyperlink" Target="https://mentor.ieee.org/omniran/dcn/17/omniran-17-0082-02-CF00-information-model-structure.ppt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81-03-CF00-user-service-information-model.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omniran/dcn/17/omniran-17-0081-04-CF00-user-service-information-model.pptx" TargetMode="External"/><Relationship Id="rId4" Type="http://schemas.openxmlformats.org/officeDocument/2006/relationships/hyperlink" Target="https://mentor.ieee.org/omniran/dcn/17/omniran-17-0079-02-CF00-chap-8-1-information-model.doc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82-03-CF00-information-model-structure.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68-00-CF00-chap-7-5-7-6-tsn-amendment.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1.ieee802.org/omniran/"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90-00-00TG-nov-2017-report-to-ieee802-wgs.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NULL"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November 2017 F2F Meeting</a:t>
            </a:r>
            <a:br>
              <a:rPr lang="en-US" dirty="0"/>
            </a:br>
            <a:r>
              <a:rPr lang="en-US" dirty="0"/>
              <a:t>Orlando, FL, USA</a:t>
            </a:r>
          </a:p>
        </p:txBody>
      </p:sp>
      <p:sp>
        <p:nvSpPr>
          <p:cNvPr id="3" name="Subtitle 2"/>
          <p:cNvSpPr>
            <a:spLocks noGrp="1"/>
          </p:cNvSpPr>
          <p:nvPr>
            <p:ph type="subTitle" idx="1"/>
          </p:nvPr>
        </p:nvSpPr>
        <p:spPr/>
        <p:txBody>
          <a:bodyPr/>
          <a:lstStyle/>
          <a:p>
            <a:r>
              <a:rPr lang="en-US" dirty="0" smtClean="0"/>
              <a:t>2017-11-08</a:t>
            </a:r>
            <a:endParaRPr lang="en-US" dirty="0"/>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a:r>
            <a:r>
              <a:rPr lang="en-GB" sz="2000" dirty="0" smtClean="0"/>
              <a:t>at 16:00</a:t>
            </a:r>
            <a:endParaRPr lang="en-GB" sz="2000" dirty="0"/>
          </a:p>
          <a:p>
            <a:r>
              <a:rPr lang="en-GB" sz="2400" dirty="0"/>
              <a:t>Minutes taker</a:t>
            </a:r>
            <a:r>
              <a:rPr lang="en-GB" sz="2400" dirty="0" smtClean="0"/>
              <a:t>:</a:t>
            </a:r>
          </a:p>
          <a:p>
            <a:pPr lvl="1"/>
            <a:r>
              <a:rPr lang="en-GB" sz="2000" dirty="0" err="1" smtClean="0"/>
              <a:t>Hao</a:t>
            </a:r>
            <a:r>
              <a:rPr lang="en-GB" sz="2000" dirty="0" smtClean="0"/>
              <a:t> is taking notes.</a:t>
            </a:r>
          </a:p>
          <a:p>
            <a:r>
              <a:rPr lang="en-GB" sz="2400" dirty="0" smtClean="0"/>
              <a:t>Roll </a:t>
            </a:r>
            <a:r>
              <a:rPr lang="en-GB" sz="2400" dirty="0"/>
              <a:t>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33767217"/>
              </p:ext>
            </p:extLst>
          </p:nvPr>
        </p:nvGraphicFramePr>
        <p:xfrm>
          <a:off x="914400" y="3352800"/>
          <a:ext cx="7620001" cy="30480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xmlns="" val="20000"/>
                    </a:ext>
                  </a:extLst>
                </a:gridCol>
                <a:gridCol w="1664448">
                  <a:extLst>
                    <a:ext uri="{9D8B030D-6E8A-4147-A177-3AD203B41FA5}">
                      <a16:colId xmlns:a16="http://schemas.microsoft.com/office/drawing/2014/main" xmlns="" val="20001"/>
                    </a:ext>
                  </a:extLst>
                </a:gridCol>
                <a:gridCol w="239059">
                  <a:extLst>
                    <a:ext uri="{9D8B030D-6E8A-4147-A177-3AD203B41FA5}">
                      <a16:colId xmlns:a16="http://schemas.microsoft.com/office/drawing/2014/main" xmlns="" val="20002"/>
                    </a:ext>
                  </a:extLst>
                </a:gridCol>
                <a:gridCol w="1867647">
                  <a:extLst>
                    <a:ext uri="{9D8B030D-6E8A-4147-A177-3AD203B41FA5}">
                      <a16:colId xmlns:a16="http://schemas.microsoft.com/office/drawing/2014/main" xmlns="" val="20003"/>
                    </a:ext>
                  </a:extLst>
                </a:gridCol>
                <a:gridCol w="1867647">
                  <a:extLst>
                    <a:ext uri="{9D8B030D-6E8A-4147-A177-3AD203B41FA5}">
                      <a16:colId xmlns:a16="http://schemas.microsoft.com/office/drawing/2014/main" xmlns=""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xmlns=""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1"/>
                          </a:solidFill>
                          <a:effectLst/>
                          <a:latin typeface="+mn-lt"/>
                        </a:rPr>
                        <a:t>Nader Zein</a:t>
                      </a: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extLst>
                  <a:ext uri="{0D108BD9-81ED-4DB2-BD59-A6C34878D82A}">
                    <a16:rowId xmlns:a16="http://schemas.microsoft.com/office/drawing/2014/main" xmlns=""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err="1" smtClean="0">
                          <a:solidFill>
                            <a:schemeClr val="tx1"/>
                          </a:solidFill>
                          <a:effectLst/>
                          <a:latin typeface="+mn-lt"/>
                        </a:rPr>
                        <a:t>Tetenya</a:t>
                      </a:r>
                      <a:r>
                        <a:rPr lang="en-US" sz="1400" baseline="0" dirty="0" smtClean="0">
                          <a:solidFill>
                            <a:schemeClr val="tx1"/>
                          </a:solidFill>
                          <a:effectLst/>
                          <a:latin typeface="+mn-lt"/>
                        </a:rPr>
                        <a:t> </a:t>
                      </a:r>
                      <a:r>
                        <a:rPr lang="en-US" sz="1400" baseline="0" dirty="0" err="1" smtClean="0">
                          <a:solidFill>
                            <a:schemeClr val="tx1"/>
                          </a:solidFill>
                          <a:effectLst/>
                          <a:latin typeface="+mn-lt"/>
                        </a:rPr>
                        <a:t>Ynda</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smtClean="0">
                          <a:solidFill>
                            <a:schemeClr val="tx1"/>
                          </a:solidFill>
                          <a:effectLst/>
                          <a:latin typeface="+mn-lt"/>
                        </a:rPr>
                        <a:t>Kyocera</a:t>
                      </a: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xmlns="" val="10002"/>
                  </a:ext>
                </a:extLst>
              </a:tr>
              <a:tr h="292100">
                <a:tc>
                  <a:txBody>
                    <a:bodyPr/>
                    <a:lstStyle/>
                    <a:p>
                      <a:pPr algn="just">
                        <a:spcAft>
                          <a:spcPts val="300"/>
                        </a:spcAft>
                      </a:pPr>
                      <a:r>
                        <a:rPr lang="en-US" sz="1400">
                          <a:solidFill>
                            <a:schemeClr val="tx1"/>
                          </a:solidFill>
                          <a:effectLst/>
                          <a:latin typeface="+mn-lt"/>
                        </a:rPr>
                        <a:t>Hajime Koto</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smtClean="0">
                          <a:solidFill>
                            <a:schemeClr val="tx1"/>
                          </a:solidFill>
                          <a:effectLst/>
                          <a:latin typeface="+mn-lt"/>
                        </a:rPr>
                        <a:t>Hiroshi</a:t>
                      </a:r>
                      <a:r>
                        <a:rPr lang="en-US" sz="1400" baseline="0" dirty="0" smtClean="0">
                          <a:solidFill>
                            <a:schemeClr val="tx1"/>
                          </a:solidFill>
                          <a:effectLst/>
                          <a:latin typeface="+mn-lt"/>
                        </a:rPr>
                        <a:t> </a:t>
                      </a:r>
                      <a:r>
                        <a:rPr lang="en-US" sz="1400" baseline="0" dirty="0" err="1" smtClean="0">
                          <a:solidFill>
                            <a:schemeClr val="tx1"/>
                          </a:solidFill>
                          <a:effectLst/>
                          <a:latin typeface="+mn-lt"/>
                        </a:rPr>
                        <a:t>Ohue</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smtClean="0">
                          <a:solidFill>
                            <a:schemeClr val="tx1"/>
                          </a:solidFill>
                          <a:effectLst/>
                          <a:latin typeface="+mn-lt"/>
                        </a:rPr>
                        <a:t>Panasonic</a:t>
                      </a: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xmlns="" val="10003"/>
                  </a:ext>
                </a:extLst>
              </a:tr>
              <a:tr h="292100">
                <a:tc>
                  <a:txBody>
                    <a:bodyPr/>
                    <a:lstStyle/>
                    <a:p>
                      <a:pPr algn="just">
                        <a:spcAft>
                          <a:spcPts val="300"/>
                        </a:spcAft>
                      </a:pPr>
                      <a:r>
                        <a:rPr lang="en-US" sz="1400">
                          <a:solidFill>
                            <a:schemeClr val="tx1"/>
                          </a:solidFill>
                          <a:effectLst/>
                          <a:latin typeface="+mn-lt"/>
                        </a:rPr>
                        <a:t>Tomoki Ohsawa</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smtClean="0">
                          <a:solidFill>
                            <a:schemeClr val="tx1"/>
                          </a:solidFill>
                          <a:effectLst/>
                          <a:latin typeface="+mn-lt"/>
                        </a:rPr>
                        <a:t>Akio Hasegawa</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smtClean="0">
                          <a:solidFill>
                            <a:schemeClr val="tx1"/>
                          </a:solidFill>
                          <a:effectLst/>
                          <a:latin typeface="+mn-lt"/>
                        </a:rPr>
                        <a:t>ATR</a:t>
                      </a: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xmlns="" val="10004"/>
                  </a:ext>
                </a:extLst>
              </a:tr>
              <a:tr h="292100">
                <a:tc>
                  <a:txBody>
                    <a:bodyPr/>
                    <a:lstStyle/>
                    <a:p>
                      <a:pPr algn="just">
                        <a:spcAft>
                          <a:spcPts val="300"/>
                        </a:spcAft>
                      </a:pPr>
                      <a:r>
                        <a:rPr lang="en-US" sz="1400">
                          <a:solidFill>
                            <a:schemeClr val="tx1"/>
                          </a:solidFill>
                          <a:effectLst/>
                          <a:latin typeface="+mn-lt"/>
                        </a:rPr>
                        <a:t>Satoko Itaya</a:t>
                      </a:r>
                    </a:p>
                  </a:txBody>
                  <a:tcPr marL="73025" marR="73025" marT="0" marB="0" anchor="ctr"/>
                </a:tc>
                <a:tc>
                  <a:txBody>
                    <a:bodyPr/>
                    <a:lstStyle/>
                    <a:p>
                      <a:pPr algn="just">
                        <a:spcAft>
                          <a:spcPts val="300"/>
                        </a:spcAft>
                      </a:pPr>
                      <a:r>
                        <a:rPr lang="en-US" sz="140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Walter </a:t>
                      </a:r>
                      <a:r>
                        <a:rPr lang="en-US" sz="1400" dirty="0" err="1">
                          <a:solidFill>
                            <a:schemeClr val="tx1"/>
                          </a:solidFill>
                          <a:effectLst/>
                          <a:latin typeface="+mn-lt"/>
                        </a:rPr>
                        <a:t>Pienciak</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IEEE</a:t>
                      </a:r>
                    </a:p>
                  </a:txBody>
                  <a:tcPr marL="73025" marR="73025" marT="0" marB="0" anchor="ctr"/>
                </a:tc>
                <a:extLst>
                  <a:ext uri="{0D108BD9-81ED-4DB2-BD59-A6C34878D82A}">
                    <a16:rowId xmlns:a16="http://schemas.microsoft.com/office/drawing/2014/main" xmlns="" val="10005"/>
                  </a:ext>
                </a:extLst>
              </a:tr>
              <a:tr h="292100">
                <a:tc>
                  <a:txBody>
                    <a:bodyPr/>
                    <a:lstStyle/>
                    <a:p>
                      <a:pPr algn="just">
                        <a:spcAft>
                          <a:spcPts val="300"/>
                        </a:spcAft>
                      </a:pPr>
                      <a:r>
                        <a:rPr lang="en-US" sz="1400">
                          <a:solidFill>
                            <a:schemeClr val="tx1"/>
                          </a:solidFill>
                          <a:effectLst/>
                          <a:latin typeface="+mn-lt"/>
                        </a:rPr>
                        <a:t>Kenichi Maruhashi</a:t>
                      </a: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1"/>
                          </a:solidFill>
                          <a:latin typeface="+mn-lt"/>
                        </a:rPr>
                        <a:t>Patrick </a:t>
                      </a:r>
                      <a:r>
                        <a:rPr lang="en-US" sz="1400" dirty="0" err="1">
                          <a:solidFill>
                            <a:schemeClr val="tx1"/>
                          </a:solidFill>
                          <a:latin typeface="+mn-lt"/>
                        </a:rPr>
                        <a:t>Slaats</a:t>
                      </a:r>
                      <a:endParaRPr lang="en-US" sz="1400" dirty="0">
                        <a:solidFill>
                          <a:schemeClr val="tx1"/>
                        </a:solidFill>
                        <a:latin typeface="+mn-lt"/>
                      </a:endParaRPr>
                    </a:p>
                  </a:txBody>
                  <a:tcPr anchor="ctr"/>
                </a:tc>
                <a:tc>
                  <a:txBody>
                    <a:bodyPr/>
                    <a:lstStyle/>
                    <a:p>
                      <a:r>
                        <a:rPr lang="en-US" sz="1400" dirty="0">
                          <a:solidFill>
                            <a:schemeClr val="tx1"/>
                          </a:solidFill>
                          <a:latin typeface="+mn-lt"/>
                        </a:rPr>
                        <a:t>IEEE</a:t>
                      </a:r>
                    </a:p>
                  </a:txBody>
                  <a:tcPr anchor="ctr"/>
                </a:tc>
                <a:extLst>
                  <a:ext uri="{0D108BD9-81ED-4DB2-BD59-A6C34878D82A}">
                    <a16:rowId xmlns:a16="http://schemas.microsoft.com/office/drawing/2014/main" xmlns="" val="10006"/>
                  </a:ext>
                </a:extLst>
              </a:tr>
              <a:tr h="292100">
                <a:tc>
                  <a:txBody>
                    <a:bodyPr/>
                    <a:lstStyle/>
                    <a:p>
                      <a:pPr algn="just">
                        <a:spcAft>
                          <a:spcPts val="300"/>
                        </a:spcAft>
                      </a:pPr>
                      <a:r>
                        <a:rPr lang="en-US" sz="1400" dirty="0" err="1" smtClean="0">
                          <a:solidFill>
                            <a:schemeClr val="tx1"/>
                          </a:solidFill>
                          <a:effectLst/>
                          <a:latin typeface="+mn-lt"/>
                        </a:rPr>
                        <a:t>Radhakrishna</a:t>
                      </a:r>
                      <a:r>
                        <a:rPr lang="en-US" sz="1400" baseline="0" dirty="0" smtClean="0">
                          <a:solidFill>
                            <a:schemeClr val="tx1"/>
                          </a:solidFill>
                          <a:effectLst/>
                          <a:latin typeface="+mn-lt"/>
                        </a:rPr>
                        <a:t> </a:t>
                      </a:r>
                      <a:r>
                        <a:rPr lang="en-US" sz="1400" baseline="0" dirty="0" err="1" smtClean="0">
                          <a:solidFill>
                            <a:schemeClr val="tx1"/>
                          </a:solidFill>
                          <a:effectLst/>
                          <a:latin typeface="+mn-lt"/>
                        </a:rPr>
                        <a:t>Canchi</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smtClean="0">
                          <a:solidFill>
                            <a:schemeClr val="tx1"/>
                          </a:solidFill>
                          <a:effectLst/>
                          <a:latin typeface="+mn-lt"/>
                        </a:rPr>
                        <a:t>Kyocera</a:t>
                      </a: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smtClean="0">
                          <a:solidFill>
                            <a:schemeClr val="tx1"/>
                          </a:solidFill>
                          <a:latin typeface="+mn-lt"/>
                        </a:rPr>
                        <a:t>Harry </a:t>
                      </a:r>
                      <a:r>
                        <a:rPr lang="en-US" sz="1400" dirty="0" err="1" smtClean="0">
                          <a:solidFill>
                            <a:schemeClr val="tx1"/>
                          </a:solidFill>
                          <a:latin typeface="+mn-lt"/>
                        </a:rPr>
                        <a:t>Bims</a:t>
                      </a:r>
                      <a:endParaRPr lang="en-US" sz="1400" dirty="0">
                        <a:solidFill>
                          <a:schemeClr val="tx1"/>
                        </a:solidFill>
                        <a:latin typeface="+mn-lt"/>
                      </a:endParaRPr>
                    </a:p>
                  </a:txBody>
                  <a:tcPr anchor="ctr"/>
                </a:tc>
                <a:tc>
                  <a:txBody>
                    <a:bodyPr/>
                    <a:lstStyle/>
                    <a:p>
                      <a:r>
                        <a:rPr lang="en-US" sz="1400" dirty="0" err="1" smtClean="0">
                          <a:solidFill>
                            <a:schemeClr val="tx1"/>
                          </a:solidFill>
                          <a:latin typeface="+mn-lt"/>
                        </a:rPr>
                        <a:t>Bims</a:t>
                      </a:r>
                      <a:r>
                        <a:rPr lang="en-US" sz="1400" dirty="0" smtClean="0">
                          <a:solidFill>
                            <a:schemeClr val="tx1"/>
                          </a:solidFill>
                          <a:latin typeface="+mn-lt"/>
                        </a:rPr>
                        <a:t> Labs</a:t>
                      </a:r>
                      <a:endParaRPr lang="en-US" sz="1400" dirty="0">
                        <a:solidFill>
                          <a:schemeClr val="tx1"/>
                        </a:solidFill>
                        <a:latin typeface="+mn-lt"/>
                      </a:endParaRPr>
                    </a:p>
                  </a:txBody>
                  <a:tcPr anchor="ctr"/>
                </a:tc>
                <a:extLst>
                  <a:ext uri="{0D108BD9-81ED-4DB2-BD59-A6C34878D82A}">
                    <a16:rowId xmlns:a16="http://schemas.microsoft.com/office/drawing/2014/main" xmlns="" val="10007"/>
                  </a:ext>
                </a:extLst>
              </a:tr>
              <a:tr h="292100">
                <a:tc>
                  <a:txBody>
                    <a:bodyPr/>
                    <a:lstStyle/>
                    <a:p>
                      <a:pPr algn="just">
                        <a:spcAft>
                          <a:spcPts val="300"/>
                        </a:spcAft>
                      </a:pPr>
                      <a:r>
                        <a:rPr lang="en-US" sz="1400" dirty="0" smtClean="0">
                          <a:solidFill>
                            <a:schemeClr val="tx1"/>
                          </a:solidFill>
                          <a:effectLst/>
                          <a:latin typeface="+mn-lt"/>
                        </a:rPr>
                        <a:t>Antonio de la Oliva</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smtClean="0">
                          <a:solidFill>
                            <a:schemeClr val="tx1"/>
                          </a:solidFill>
                          <a:effectLst/>
                          <a:latin typeface="+mn-lt"/>
                        </a:rPr>
                        <a:t>UC3M</a:t>
                      </a: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smtClean="0">
                          <a:solidFill>
                            <a:schemeClr val="tx1"/>
                          </a:solidFill>
                          <a:latin typeface="+mn-lt"/>
                        </a:rPr>
                        <a:t>Paul </a:t>
                      </a:r>
                      <a:r>
                        <a:rPr lang="en-US" sz="1400" dirty="0" err="1" smtClean="0">
                          <a:solidFill>
                            <a:schemeClr val="tx1"/>
                          </a:solidFill>
                          <a:latin typeface="+mn-lt"/>
                        </a:rPr>
                        <a:t>Nikolich</a:t>
                      </a:r>
                      <a:endParaRPr lang="en-US" sz="1400" dirty="0">
                        <a:solidFill>
                          <a:schemeClr val="tx1"/>
                        </a:solidFill>
                        <a:latin typeface="+mn-lt"/>
                      </a:endParaRPr>
                    </a:p>
                  </a:txBody>
                  <a:tcPr anchor="ctr"/>
                </a:tc>
                <a:tc>
                  <a:txBody>
                    <a:bodyPr/>
                    <a:lstStyle/>
                    <a:p>
                      <a:r>
                        <a:rPr lang="en-US" sz="1400" dirty="0" smtClean="0">
                          <a:solidFill>
                            <a:schemeClr val="tx1"/>
                          </a:solidFill>
                          <a:latin typeface="+mn-lt"/>
                        </a:rPr>
                        <a:t>IEEE 802</a:t>
                      </a:r>
                      <a:endParaRPr lang="en-US" sz="1400" dirty="0">
                        <a:solidFill>
                          <a:schemeClr val="tx1"/>
                        </a:solidFill>
                        <a:latin typeface="+mn-lt"/>
                      </a:endParaRPr>
                    </a:p>
                  </a:txBody>
                  <a:tcPr anchor="ctr"/>
                </a:tc>
              </a:tr>
              <a:tr h="292100">
                <a:tc>
                  <a:txBody>
                    <a:bodyPr/>
                    <a:lstStyle/>
                    <a:p>
                      <a:pPr algn="just">
                        <a:spcAft>
                          <a:spcPts val="300"/>
                        </a:spcAft>
                      </a:pPr>
                      <a:r>
                        <a:rPr lang="en-US" sz="1400" dirty="0" err="1" smtClean="0">
                          <a:solidFill>
                            <a:schemeClr val="tx1"/>
                          </a:solidFill>
                          <a:effectLst/>
                          <a:latin typeface="+mn-lt"/>
                        </a:rPr>
                        <a:t>Yonggang</a:t>
                      </a:r>
                      <a:r>
                        <a:rPr lang="en-US" sz="1400" dirty="0" smtClean="0">
                          <a:solidFill>
                            <a:schemeClr val="tx1"/>
                          </a:solidFill>
                          <a:effectLst/>
                          <a:latin typeface="+mn-lt"/>
                        </a:rPr>
                        <a:t> Fang</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smtClean="0">
                          <a:solidFill>
                            <a:schemeClr val="tx1"/>
                          </a:solidFill>
                          <a:effectLst/>
                          <a:latin typeface="+mn-lt"/>
                        </a:rPr>
                        <a:t>ZTE TX</a:t>
                      </a: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tr>
            </a:tbl>
          </a:graphicData>
        </a:graphic>
      </p:graphicFrame>
    </p:spTree>
    <p:extLst>
      <p:ext uri="{BB962C8B-B14F-4D97-AF65-F5344CB8AC3E}">
        <p14:creationId xmlns:p14="http://schemas.microsoft.com/office/powerpoint/2010/main" val="626354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dirty="0"/>
              <a:t>  </a:t>
            </a:r>
            <a:r>
              <a:rPr lang="en-US" altLang="en-US" dirty="0" smtClean="0"/>
              <a:t>Nothing brought up.</a:t>
            </a:r>
            <a:endParaRPr lang="en-US" altLang="en-US" dirty="0"/>
          </a:p>
        </p:txBody>
      </p:sp>
    </p:spTree>
    <p:extLst>
      <p:ext uri="{BB962C8B-B14F-4D97-AF65-F5344CB8AC3E}">
        <p14:creationId xmlns:p14="http://schemas.microsoft.com/office/powerpoint/2010/main" val="17024814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t>
            </a:r>
            <a:r>
              <a:rPr lang="en-US" dirty="0"/>
              <a:t>for November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Potential input to 802.1 Industry Connections</a:t>
            </a:r>
          </a:p>
          <a:p>
            <a:r>
              <a:rPr lang="en-US" dirty="0"/>
              <a:t>Motions to 802.1 mid-week plenary</a:t>
            </a:r>
          </a:p>
          <a:p>
            <a:r>
              <a:rPr lang="en-US" dirty="0"/>
              <a:t>Information model for Access network and User service</a:t>
            </a:r>
          </a:p>
          <a:p>
            <a:pPr lvl="0"/>
            <a:r>
              <a:rPr lang="en-US" dirty="0"/>
              <a:t>Text proposal for adoption of TSN in Chap 7.5 &amp; 7.6</a:t>
            </a:r>
          </a:p>
          <a:p>
            <a:r>
              <a:rPr lang="en-US" dirty="0"/>
              <a:t>Plan for going WG ballot w/ 802.1CF-D0.7 draft</a:t>
            </a:r>
          </a:p>
          <a:p>
            <a:r>
              <a:rPr lang="en-US" dirty="0"/>
              <a:t>Conference calls until Mar F2F</a:t>
            </a:r>
          </a:p>
          <a:p>
            <a:r>
              <a:rPr lang="en-US" dirty="0"/>
              <a:t>Motions to 802.1 closing plenary</a:t>
            </a:r>
          </a:p>
          <a:p>
            <a:r>
              <a:rPr lang="en-US" dirty="0"/>
              <a:t>Status report to IEEE 802 WGs</a:t>
            </a:r>
          </a:p>
          <a:p>
            <a:r>
              <a:rPr lang="en-US" dirty="0"/>
              <a:t>AOB</a:t>
            </a:r>
          </a:p>
        </p:txBody>
      </p:sp>
    </p:spTree>
    <p:extLst>
      <p:ext uri="{BB962C8B-B14F-4D97-AF65-F5344CB8AC3E}">
        <p14:creationId xmlns:p14="http://schemas.microsoft.com/office/powerpoint/2010/main" val="39503744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40000" lnSpcReduction="20000"/>
          </a:bodyPr>
          <a:lstStyle/>
          <a:p>
            <a:r>
              <a:rPr lang="en-US" dirty="0" smtClean="0"/>
              <a:t>Mon</a:t>
            </a:r>
          </a:p>
          <a:p>
            <a:pPr lvl="1"/>
            <a:r>
              <a:rPr lang="en-US" dirty="0"/>
              <a:t>Review of </a:t>
            </a:r>
            <a:r>
              <a:rPr lang="en-US" dirty="0" smtClean="0"/>
              <a:t>minutes</a:t>
            </a:r>
          </a:p>
          <a:p>
            <a:pPr lvl="2"/>
            <a:r>
              <a:rPr lang="en-US" dirty="0">
                <a:hlinkClick r:id="rId2"/>
              </a:rPr>
              <a:t>https://mentor.ieee.org/omniran/dcn/17/omniran-17-0070-00-00TG-september-2017-f2f-meeting-minutes.docx</a:t>
            </a:r>
            <a:endParaRPr lang="en-US" dirty="0"/>
          </a:p>
          <a:p>
            <a:pPr lvl="2"/>
            <a:r>
              <a:rPr lang="en-US" dirty="0">
                <a:hlinkClick r:id="rId3"/>
              </a:rPr>
              <a:t>https://mentor.ieee.org/omniran/dcn/17/omniran-17-0077-00-00TG-sep-26th-confcall-minutes.docx</a:t>
            </a:r>
            <a:endParaRPr lang="en-US" dirty="0"/>
          </a:p>
          <a:p>
            <a:pPr lvl="2"/>
            <a:r>
              <a:rPr lang="en-US" dirty="0">
                <a:hlinkClick r:id="rId4"/>
              </a:rPr>
              <a:t>https://</a:t>
            </a:r>
            <a:r>
              <a:rPr lang="en-US" dirty="0" smtClean="0">
                <a:hlinkClick r:id="rId4"/>
              </a:rPr>
              <a:t>mentor.ieee.org/omniran/dcn/17/omniran-17-0083-00-00TG-oct-10th-confcall-minutes.docx</a:t>
            </a:r>
            <a:endParaRPr lang="en-US" dirty="0"/>
          </a:p>
          <a:p>
            <a:pPr lvl="1"/>
            <a:r>
              <a:rPr lang="en-US" dirty="0"/>
              <a:t>Reports</a:t>
            </a:r>
          </a:p>
          <a:p>
            <a:pPr lvl="1"/>
            <a:r>
              <a:rPr lang="en-US" dirty="0"/>
              <a:t>Potential input to 802.1 Industry </a:t>
            </a:r>
            <a:r>
              <a:rPr lang="en-US" dirty="0" smtClean="0"/>
              <a:t>Connections</a:t>
            </a:r>
          </a:p>
          <a:p>
            <a:pPr lvl="2"/>
            <a:r>
              <a:rPr lang="en-US" dirty="0">
                <a:hlinkClick r:id="rId5"/>
              </a:rPr>
              <a:t>https://mentor.ieee.org/omniran/dcn/17/omniran-17-0087-01-00ic-examples-of-radio-environment-in-the-factories.pdf</a:t>
            </a:r>
            <a:endParaRPr lang="en-US" dirty="0"/>
          </a:p>
          <a:p>
            <a:pPr lvl="2"/>
            <a:r>
              <a:rPr lang="en-US" dirty="0">
                <a:hlinkClick r:id="rId6"/>
              </a:rPr>
              <a:t>https://</a:t>
            </a:r>
            <a:r>
              <a:rPr lang="en-US" dirty="0" smtClean="0">
                <a:hlinkClick r:id="rId6"/>
              </a:rPr>
              <a:t>mentor.ieee.org/omniran/dcn/17/omniran-17-0088-00-00ic-wired-wireless-convergence-for-factory-iot.pdf</a:t>
            </a:r>
            <a:endParaRPr lang="en-US" dirty="0"/>
          </a:p>
          <a:p>
            <a:pPr lvl="1"/>
            <a:r>
              <a:rPr lang="en-US" dirty="0"/>
              <a:t>Motions to 802.1 mid-week plenary</a:t>
            </a:r>
          </a:p>
          <a:p>
            <a:r>
              <a:rPr lang="en-US" dirty="0" smtClean="0"/>
              <a:t>Tue</a:t>
            </a:r>
          </a:p>
          <a:p>
            <a:pPr lvl="1"/>
            <a:r>
              <a:rPr lang="en-US" dirty="0"/>
              <a:t>Information model for Access network and User </a:t>
            </a:r>
            <a:r>
              <a:rPr lang="en-US" dirty="0" smtClean="0"/>
              <a:t>service</a:t>
            </a:r>
          </a:p>
          <a:p>
            <a:pPr lvl="2"/>
            <a:r>
              <a:rPr lang="en-US" dirty="0">
                <a:hlinkClick r:id="rId7"/>
              </a:rPr>
              <a:t>https://</a:t>
            </a:r>
            <a:r>
              <a:rPr lang="en-US" dirty="0" smtClean="0">
                <a:hlinkClick r:id="rId7"/>
              </a:rPr>
              <a:t>mentor.ieee.org/omniran/dcn/17/omniran-17-0081-03-CF00-user-service-information-model.pptx</a:t>
            </a:r>
            <a:endParaRPr lang="en-US" dirty="0" smtClean="0"/>
          </a:p>
          <a:p>
            <a:pPr lvl="2"/>
            <a:r>
              <a:rPr lang="en-US" dirty="0">
                <a:hlinkClick r:id="rId8"/>
              </a:rPr>
              <a:t>https://</a:t>
            </a:r>
            <a:r>
              <a:rPr lang="en-US" dirty="0" smtClean="0">
                <a:hlinkClick r:id="rId8"/>
              </a:rPr>
              <a:t>mentor.ieee.org/omniran/dcn/17/omniran-17-0079-01-CF00-chap-8-1-information-model.docx</a:t>
            </a:r>
            <a:endParaRPr lang="en-US" dirty="0" smtClean="0"/>
          </a:p>
          <a:p>
            <a:pPr lvl="2"/>
            <a:r>
              <a:rPr lang="en-US" dirty="0">
                <a:hlinkClick r:id="rId9"/>
              </a:rPr>
              <a:t>https://</a:t>
            </a:r>
            <a:r>
              <a:rPr lang="en-US" dirty="0" smtClean="0">
                <a:hlinkClick r:id="rId9"/>
              </a:rPr>
              <a:t>mentor.ieee.org/omniran/dcn/17/omniran-17-0082-02-CF00-information-model-structure.pptx</a:t>
            </a:r>
            <a:endParaRPr lang="en-US" dirty="0"/>
          </a:p>
          <a:p>
            <a:r>
              <a:rPr lang="en-US" dirty="0" smtClean="0"/>
              <a:t>Wed</a:t>
            </a:r>
          </a:p>
          <a:p>
            <a:pPr lvl="1"/>
            <a:r>
              <a:rPr lang="en-US" dirty="0"/>
              <a:t>Information model for Access network and User </a:t>
            </a:r>
            <a:r>
              <a:rPr lang="en-US" dirty="0" smtClean="0"/>
              <a:t>service</a:t>
            </a:r>
          </a:p>
          <a:p>
            <a:pPr lvl="2"/>
            <a:r>
              <a:rPr lang="en-US" dirty="0">
                <a:hlinkClick r:id="rId10"/>
              </a:rPr>
              <a:t>https://mentor.ieee.org/omniran/dcn/17/omniran-17-0082-03-CF00-information-model-structure.pptx</a:t>
            </a:r>
          </a:p>
          <a:p>
            <a:pPr lvl="2"/>
            <a:r>
              <a:rPr lang="en-US" dirty="0" smtClean="0">
                <a:hlinkClick r:id="rId10"/>
              </a:rPr>
              <a:t>https</a:t>
            </a:r>
            <a:r>
              <a:rPr lang="en-US" dirty="0">
                <a:hlinkClick r:id="rId10"/>
              </a:rPr>
              <a:t>://</a:t>
            </a:r>
            <a:r>
              <a:rPr lang="en-US" dirty="0" smtClean="0">
                <a:hlinkClick r:id="rId10"/>
              </a:rPr>
              <a:t>mentor.ieee.org/omniran/dcn/17/omniran-17-0081-04-CF00-user-service-information-model.pptx</a:t>
            </a:r>
            <a:endParaRPr lang="en-US" dirty="0" smtClean="0"/>
          </a:p>
          <a:p>
            <a:pPr lvl="2"/>
            <a:r>
              <a:rPr lang="en-US" dirty="0">
                <a:hlinkClick r:id="rId11"/>
              </a:rPr>
              <a:t>https://</a:t>
            </a:r>
            <a:r>
              <a:rPr lang="en-US" dirty="0" smtClean="0">
                <a:hlinkClick r:id="rId11"/>
              </a:rPr>
              <a:t>mentor.ieee.org/omniran/dcn/17/omniran-17-0079-02-CF00-chap-8-1-information-model.docx</a:t>
            </a:r>
            <a:endParaRPr lang="en-US" dirty="0"/>
          </a:p>
          <a:p>
            <a:r>
              <a:rPr lang="en-US" dirty="0" smtClean="0"/>
              <a:t>Thu</a:t>
            </a:r>
            <a:endParaRPr lang="en-US" dirty="0"/>
          </a:p>
          <a:p>
            <a:pPr lvl="1"/>
            <a:r>
              <a:rPr lang="en-US" dirty="0" smtClean="0"/>
              <a:t>Text </a:t>
            </a:r>
            <a:r>
              <a:rPr lang="en-US" dirty="0"/>
              <a:t>proposal for adoption of TSN in Chap 7.5 &amp; </a:t>
            </a:r>
            <a:r>
              <a:rPr lang="en-US" dirty="0" smtClean="0"/>
              <a:t>7.6</a:t>
            </a:r>
          </a:p>
          <a:p>
            <a:pPr lvl="2"/>
            <a:r>
              <a:rPr lang="en-US" dirty="0">
                <a:hlinkClick r:id="rId12"/>
              </a:rPr>
              <a:t>https://</a:t>
            </a:r>
            <a:r>
              <a:rPr lang="en-US" dirty="0" smtClean="0">
                <a:hlinkClick r:id="rId12"/>
              </a:rPr>
              <a:t>mentor.ieee.org/omniran/dcn/17/omniran-17-0089-00-CF00-tsn-adoption-to-802-1cf.pptx</a:t>
            </a:r>
            <a:endParaRPr lang="en-US" dirty="0" smtClean="0"/>
          </a:p>
          <a:p>
            <a:pPr lvl="2"/>
            <a:r>
              <a:rPr lang="en-US" dirty="0">
                <a:hlinkClick r:id="rId13"/>
              </a:rPr>
              <a:t>https://</a:t>
            </a:r>
            <a:r>
              <a:rPr lang="en-US" dirty="0" smtClean="0">
                <a:hlinkClick r:id="rId13"/>
              </a:rPr>
              <a:t>mentor.ieee.org/omniran/dcn/17/omniran-17-0068-00-CF00-chap-7-5-7-6-tsn-amendment.docx</a:t>
            </a:r>
            <a:endParaRPr lang="en-US" dirty="0"/>
          </a:p>
          <a:p>
            <a:pPr lvl="1"/>
            <a:r>
              <a:rPr lang="en-US" dirty="0"/>
              <a:t>Plan for going WG ballot w/ 802.1CF-D0.7 draft</a:t>
            </a:r>
          </a:p>
          <a:p>
            <a:pPr lvl="1"/>
            <a:r>
              <a:rPr lang="en-US" dirty="0"/>
              <a:t>Conference calls until Mar F2F</a:t>
            </a:r>
          </a:p>
          <a:p>
            <a:pPr lvl="1"/>
            <a:r>
              <a:rPr lang="en-US" dirty="0"/>
              <a:t>Motions to 802.1 closing plenary</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Agenda approval</a:t>
            </a:r>
          </a:p>
          <a:p>
            <a:pPr lvl="1"/>
            <a:r>
              <a:rPr lang="en-US" dirty="0" smtClean="0"/>
              <a:t>Agenda approved without objections.</a:t>
            </a:r>
          </a:p>
          <a:p>
            <a:r>
              <a:rPr lang="en-US" dirty="0"/>
              <a:t>Review of </a:t>
            </a:r>
            <a:r>
              <a:rPr lang="en-US" dirty="0" smtClean="0"/>
              <a:t>minutes</a:t>
            </a:r>
          </a:p>
          <a:p>
            <a:pPr lvl="1"/>
            <a:r>
              <a:rPr lang="en-US" dirty="0">
                <a:hlinkClick r:id="rId2"/>
              </a:rPr>
              <a:t>https://</a:t>
            </a:r>
            <a:r>
              <a:rPr lang="en-US" dirty="0" smtClean="0">
                <a:hlinkClick r:id="rId2"/>
              </a:rPr>
              <a:t>mentor.ieee.org/omniran/dcn/17/omniran-17-0070-00-00TG-september-2017-f2f-meeting-minutes.docx</a:t>
            </a:r>
            <a:endParaRPr lang="en-US" dirty="0" smtClean="0"/>
          </a:p>
          <a:p>
            <a:pPr lvl="2"/>
            <a:r>
              <a:rPr lang="en-US" dirty="0" smtClean="0"/>
              <a:t>Briefly introduced by chair. No comments raised.</a:t>
            </a:r>
          </a:p>
          <a:p>
            <a:pPr lvl="1"/>
            <a:r>
              <a:rPr lang="en-US" dirty="0">
                <a:hlinkClick r:id="rId3"/>
              </a:rPr>
              <a:t>https://</a:t>
            </a:r>
            <a:r>
              <a:rPr lang="en-US" dirty="0" smtClean="0">
                <a:hlinkClick r:id="rId3"/>
              </a:rPr>
              <a:t>mentor.ieee.org/omniran/dcn/17/omniran-17-0077-00-00TG-sep-26th-confcall-minutes.docx</a:t>
            </a:r>
            <a:endParaRPr lang="en-US" dirty="0" smtClean="0"/>
          </a:p>
          <a:p>
            <a:pPr lvl="2"/>
            <a:r>
              <a:rPr lang="en-US" dirty="0" smtClean="0"/>
              <a:t>Briefly introduced by chair. No comments raised.</a:t>
            </a:r>
          </a:p>
          <a:p>
            <a:pPr lvl="1"/>
            <a:r>
              <a:rPr lang="en-US" dirty="0">
                <a:hlinkClick r:id="rId4"/>
              </a:rPr>
              <a:t>https://</a:t>
            </a:r>
            <a:r>
              <a:rPr lang="en-US" dirty="0" smtClean="0">
                <a:hlinkClick r:id="rId4"/>
              </a:rPr>
              <a:t>mentor.ieee.org/omniran/dcn/17/omniran-17-0083-00-00TG-oct-10th-confcall-minutes.docx</a:t>
            </a:r>
            <a:endParaRPr lang="en-US" dirty="0" smtClean="0"/>
          </a:p>
          <a:p>
            <a:pPr lvl="2"/>
            <a:r>
              <a:rPr lang="en-US" dirty="0" smtClean="0"/>
              <a:t>Briefly introduced by chair. No comments raised.</a:t>
            </a:r>
            <a:endParaRPr lang="en-US" dirty="0"/>
          </a:p>
          <a:p>
            <a:r>
              <a:rPr lang="en-US" dirty="0" smtClean="0"/>
              <a:t>Reports</a:t>
            </a:r>
          </a:p>
          <a:p>
            <a:pPr lvl="1"/>
            <a:r>
              <a:rPr lang="en-US" dirty="0" smtClean="0"/>
              <a:t>Oct 31</a:t>
            </a:r>
            <a:r>
              <a:rPr lang="en-US" baseline="30000" dirty="0" smtClean="0"/>
              <a:t>st</a:t>
            </a:r>
            <a:r>
              <a:rPr lang="en-US" dirty="0" smtClean="0"/>
              <a:t> technical ad-hoc</a:t>
            </a:r>
          </a:p>
          <a:p>
            <a:pPr lvl="2"/>
            <a:r>
              <a:rPr lang="en-US" dirty="0">
                <a:hlinkClick r:id="rId5"/>
              </a:rPr>
              <a:t>https://</a:t>
            </a:r>
            <a:r>
              <a:rPr lang="en-US" dirty="0" smtClean="0">
                <a:hlinkClick r:id="rId5"/>
              </a:rPr>
              <a:t>mentor.ieee.org/omniran/dcn/17/omniran-17-0086-00-00TG-oct-31st-confcall-notes.docx</a:t>
            </a:r>
            <a:endParaRPr lang="en-US" dirty="0" smtClean="0"/>
          </a:p>
          <a:p>
            <a:pPr lvl="2"/>
            <a:r>
              <a:rPr lang="en-US" dirty="0" smtClean="0"/>
              <a:t>Chair explained that Oct 31</a:t>
            </a:r>
            <a:r>
              <a:rPr lang="en-US" baseline="30000" dirty="0" smtClean="0"/>
              <a:t>st</a:t>
            </a:r>
            <a:r>
              <a:rPr lang="en-US" dirty="0" smtClean="0"/>
              <a:t> </a:t>
            </a:r>
            <a:r>
              <a:rPr lang="en-US" dirty="0" err="1" smtClean="0"/>
              <a:t>telecon</a:t>
            </a:r>
            <a:r>
              <a:rPr lang="en-US" dirty="0" smtClean="0"/>
              <a:t> became technical ad-hoc due to low participation and </a:t>
            </a:r>
            <a:r>
              <a:rPr lang="en-US" dirty="0" err="1" smtClean="0"/>
              <a:t>mis</a:t>
            </a:r>
            <a:r>
              <a:rPr lang="en-US" dirty="0" smtClean="0"/>
              <a:t>-schedule.</a:t>
            </a:r>
          </a:p>
          <a:p>
            <a:pPr lvl="1"/>
            <a:r>
              <a:rPr lang="en-US" dirty="0" smtClean="0"/>
              <a:t>Requirements for sub-group minutes</a:t>
            </a:r>
          </a:p>
          <a:p>
            <a:pPr lvl="2"/>
            <a:r>
              <a:rPr lang="en-US" dirty="0">
                <a:hlinkClick r:id="rId6"/>
              </a:rPr>
              <a:t>https://</a:t>
            </a:r>
            <a:r>
              <a:rPr lang="en-US" dirty="0" smtClean="0">
                <a:hlinkClick r:id="rId6"/>
              </a:rPr>
              <a:t>mentor.ieee.org/802-ec/dcn/17/ec-17-0199-00-00EC-november-2017-rule-meeting.pdf</a:t>
            </a:r>
            <a:endParaRPr lang="en-US" dirty="0" smtClean="0"/>
          </a:p>
          <a:p>
            <a:pPr lvl="2"/>
            <a:r>
              <a:rPr lang="en-US" dirty="0" smtClean="0"/>
              <a:t>Chair showed refined requirements for meeting minutes in IEEE 802</a:t>
            </a:r>
          </a:p>
          <a:p>
            <a:pPr lvl="1"/>
            <a:r>
              <a:rPr lang="en-US" dirty="0" smtClean="0"/>
              <a:t>New 802.1 plenary meetings arrangement</a:t>
            </a:r>
          </a:p>
          <a:p>
            <a:pPr lvl="2"/>
            <a:r>
              <a:rPr lang="en-US" dirty="0">
                <a:hlinkClick r:id="rId7"/>
              </a:rPr>
              <a:t>https://</a:t>
            </a:r>
            <a:r>
              <a:rPr lang="en-US" dirty="0" smtClean="0">
                <a:hlinkClick r:id="rId7"/>
              </a:rPr>
              <a:t>mentor.ieee.org/802-ec/dcn/17/ec-17-0170-00-00EC-802-1-opening-report.pdf</a:t>
            </a:r>
            <a:endParaRPr lang="en-US" dirty="0" smtClean="0"/>
          </a:p>
          <a:p>
            <a:pPr lvl="2"/>
            <a:r>
              <a:rPr lang="en-US" dirty="0" smtClean="0"/>
              <a:t>Chair explained about new plenary meeting arrangement. For trialing now until March 2018.</a:t>
            </a:r>
          </a:p>
          <a:p>
            <a:pPr lvl="2"/>
            <a:r>
              <a:rPr lang="en-US" dirty="0" smtClean="0"/>
              <a:t>Pointed out that </a:t>
            </a:r>
            <a:r>
              <a:rPr lang="en-US" dirty="0" err="1" smtClean="0"/>
              <a:t>OmniRAN</a:t>
            </a:r>
            <a:r>
              <a:rPr lang="en-US" dirty="0" smtClean="0"/>
              <a:t> would meet at the IEEE 802.1 interim in Geneva in January 2018.</a:t>
            </a:r>
          </a:p>
          <a:p>
            <a:endParaRPr lang="en-US" dirty="0"/>
          </a:p>
        </p:txBody>
      </p:sp>
    </p:spTree>
    <p:extLst>
      <p:ext uri="{BB962C8B-B14F-4D97-AF65-F5344CB8AC3E}">
        <p14:creationId xmlns:p14="http://schemas.microsoft.com/office/powerpoint/2010/main" val="558272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fontScale="77500" lnSpcReduction="20000"/>
          </a:bodyPr>
          <a:lstStyle/>
          <a:p>
            <a:r>
              <a:rPr lang="en-US" dirty="0"/>
              <a:t>Potential input to 802.1 Industry </a:t>
            </a:r>
            <a:r>
              <a:rPr lang="en-US" dirty="0" smtClean="0"/>
              <a:t>Connections</a:t>
            </a:r>
          </a:p>
          <a:p>
            <a:pPr lvl="1"/>
            <a:r>
              <a:rPr lang="en-US" dirty="0">
                <a:hlinkClick r:id="rId2"/>
              </a:rPr>
              <a:t>https://</a:t>
            </a:r>
            <a:r>
              <a:rPr lang="en-US" dirty="0" smtClean="0">
                <a:hlinkClick r:id="rId2"/>
              </a:rPr>
              <a:t>mentor.ieee.org/omniran/dcn/17/omniran-17-0087-01-00ic-examples-of-radio-environment-in-the-factories.pdf</a:t>
            </a:r>
            <a:endParaRPr lang="en-US" dirty="0" smtClean="0"/>
          </a:p>
          <a:p>
            <a:pPr lvl="2"/>
            <a:r>
              <a:rPr lang="en-US" dirty="0" smtClean="0"/>
              <a:t>Slides reviewed and a number of hints provided for enhancements to the slides.</a:t>
            </a:r>
          </a:p>
          <a:p>
            <a:pPr lvl="1"/>
            <a:r>
              <a:rPr lang="en-US" dirty="0">
                <a:hlinkClick r:id="rId3"/>
              </a:rPr>
              <a:t>https://</a:t>
            </a:r>
            <a:r>
              <a:rPr lang="en-US" dirty="0" smtClean="0">
                <a:hlinkClick r:id="rId3"/>
              </a:rPr>
              <a:t>mentor.ieee.org/omniran/dcn/17/omniran-17-0088-00-00ic-wired-wireless-convergence-for-factory-iot.pdf</a:t>
            </a:r>
            <a:endParaRPr lang="en-US" dirty="0" smtClean="0"/>
          </a:p>
          <a:p>
            <a:pPr lvl="2"/>
            <a:r>
              <a:rPr lang="en-US" dirty="0" smtClean="0"/>
              <a:t>Discussion about motivation and clarity of presentation. Several hints provided for modifications to enhance clarity of message of slides.</a:t>
            </a:r>
            <a:endParaRPr lang="en-US" dirty="0"/>
          </a:p>
          <a:p>
            <a:r>
              <a:rPr lang="en-US" dirty="0"/>
              <a:t>Motions to 802.1 mid-week </a:t>
            </a:r>
            <a:r>
              <a:rPr lang="en-US" dirty="0" smtClean="0"/>
              <a:t>plenary</a:t>
            </a:r>
          </a:p>
          <a:p>
            <a:pPr lvl="1"/>
            <a:r>
              <a:rPr lang="de-DE" dirty="0" err="1" smtClean="0"/>
              <a:t>Nothing</a:t>
            </a:r>
            <a:r>
              <a:rPr lang="de-DE" dirty="0" smtClean="0"/>
              <a:t> </a:t>
            </a:r>
            <a:r>
              <a:rPr lang="de-DE" dirty="0" err="1" smtClean="0"/>
              <a:t>to</a:t>
            </a:r>
            <a:r>
              <a:rPr lang="de-DE" dirty="0" smtClean="0"/>
              <a:t> </a:t>
            </a:r>
            <a:r>
              <a:rPr lang="de-DE" dirty="0" err="1" smtClean="0"/>
              <a:t>be</a:t>
            </a:r>
            <a:r>
              <a:rPr lang="de-DE" dirty="0" smtClean="0"/>
              <a:t> </a:t>
            </a:r>
            <a:r>
              <a:rPr lang="de-DE" dirty="0" err="1" smtClean="0"/>
              <a:t>brought</a:t>
            </a:r>
            <a:r>
              <a:rPr lang="de-DE" dirty="0" smtClean="0"/>
              <a:t> </a:t>
            </a:r>
            <a:r>
              <a:rPr lang="de-DE" dirty="0" err="1" smtClean="0"/>
              <a:t>for</a:t>
            </a:r>
            <a:r>
              <a:rPr lang="de-DE" dirty="0" smtClean="0"/>
              <a:t> </a:t>
            </a:r>
            <a:r>
              <a:rPr lang="de-DE" dirty="0" err="1" smtClean="0"/>
              <a:t>decision</a:t>
            </a:r>
            <a:r>
              <a:rPr lang="de-DE" dirty="0" smtClean="0"/>
              <a:t>.</a:t>
            </a:r>
          </a:p>
          <a:p>
            <a:pPr marL="0" indent="0">
              <a:buNone/>
            </a:pPr>
            <a:endParaRPr lang="de-DE" sz="1500" dirty="0" smtClean="0"/>
          </a:p>
          <a:p>
            <a:pPr marL="0" indent="0">
              <a:buNone/>
            </a:pPr>
            <a:r>
              <a:rPr lang="de-DE" sz="1500" dirty="0" smtClean="0"/>
              <a:t>Meeting </a:t>
            </a:r>
            <a:r>
              <a:rPr lang="de-DE" sz="1500" dirty="0" err="1" smtClean="0"/>
              <a:t>recessed</a:t>
            </a:r>
            <a:r>
              <a:rPr lang="de-DE" sz="1500" dirty="0" smtClean="0"/>
              <a:t> </a:t>
            </a:r>
            <a:r>
              <a:rPr lang="de-DE" sz="1500" dirty="0" err="1" smtClean="0"/>
              <a:t>by</a:t>
            </a:r>
            <a:r>
              <a:rPr lang="de-DE" sz="1500" dirty="0" smtClean="0"/>
              <a:t> </a:t>
            </a:r>
            <a:r>
              <a:rPr lang="de-DE" sz="1500" dirty="0" err="1" smtClean="0"/>
              <a:t>chair</a:t>
            </a:r>
            <a:r>
              <a:rPr lang="de-DE" sz="1500" dirty="0" smtClean="0"/>
              <a:t> at 17:56</a:t>
            </a:r>
            <a:endParaRPr lang="en-US" sz="1500" dirty="0"/>
          </a:p>
        </p:txBody>
      </p:sp>
    </p:spTree>
    <p:extLst>
      <p:ext uri="{BB962C8B-B14F-4D97-AF65-F5344CB8AC3E}">
        <p14:creationId xmlns:p14="http://schemas.microsoft.com/office/powerpoint/2010/main" val="4128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a:xfrm>
            <a:off x="457200" y="1219200"/>
            <a:ext cx="8229600" cy="5181600"/>
          </a:xfrm>
        </p:spPr>
        <p:txBody>
          <a:bodyPr>
            <a:normAutofit fontScale="62500" lnSpcReduction="20000"/>
          </a:bodyPr>
          <a:lstStyle/>
          <a:p>
            <a:pPr marL="0" lvl="1" indent="0">
              <a:buNone/>
            </a:pPr>
            <a:r>
              <a:rPr lang="en-US" sz="1200" dirty="0" smtClean="0"/>
              <a:t>Meeting reconvened by chair at 16:00</a:t>
            </a:r>
          </a:p>
          <a:p>
            <a:pPr marL="342900" lvl="1" indent="-342900">
              <a:buFontTx/>
              <a:buChar char="•"/>
            </a:pPr>
            <a:r>
              <a:rPr lang="en-US" dirty="0" smtClean="0"/>
              <a:t>Information model for Access network and User service</a:t>
            </a:r>
          </a:p>
          <a:p>
            <a:pPr lvl="1"/>
            <a:r>
              <a:rPr lang="en-US" dirty="0" smtClean="0">
                <a:hlinkClick r:id="rId2"/>
              </a:rPr>
              <a:t>https://mentor.ieee.org/omniran/dcn/17/omniran-17-0081-03-CF00-user-service-information-model.pptx</a:t>
            </a:r>
            <a:endParaRPr lang="en-US" dirty="0" smtClean="0"/>
          </a:p>
          <a:p>
            <a:pPr lvl="2"/>
            <a:r>
              <a:rPr lang="en-US" dirty="0" smtClean="0"/>
              <a:t>Max presented his work on the service information model and walked through all the 6 components.</a:t>
            </a:r>
          </a:p>
          <a:p>
            <a:pPr lvl="2"/>
            <a:r>
              <a:rPr lang="en-US" dirty="0" smtClean="0"/>
              <a:t>A number of comments were made for review and adoption including the addition of Beacon and </a:t>
            </a:r>
            <a:r>
              <a:rPr lang="en-US" dirty="0" err="1" smtClean="0"/>
              <a:t>ProbeRequest</a:t>
            </a:r>
            <a:r>
              <a:rPr lang="en-US" dirty="0" smtClean="0"/>
              <a:t>, terminal triggered 802.1X authentication procedure, and a number of naming and description issues. May offered to adopt the comments to a new revision also following the recommendation to show all components starting from the root.</a:t>
            </a:r>
          </a:p>
          <a:p>
            <a:pPr lvl="1"/>
            <a:r>
              <a:rPr lang="en-US" dirty="0" smtClean="0">
                <a:hlinkClick r:id="rId3"/>
              </a:rPr>
              <a:t>https://mentor.ieee.org/omniran/dcn/17/omniran-17-0079-01-CF00-chap-8-1-information-model.docx</a:t>
            </a:r>
            <a:endParaRPr lang="en-US" dirty="0" smtClean="0"/>
          </a:p>
          <a:p>
            <a:pPr lvl="2"/>
            <a:r>
              <a:rPr lang="en-US" dirty="0" smtClean="0"/>
              <a:t>Max shortly presented the outline of the section 8.1.1 aimed for representation of the service information model. Max offered to upload a version exposing the figures for the following session.</a:t>
            </a:r>
          </a:p>
          <a:p>
            <a:pPr lvl="1"/>
            <a:r>
              <a:rPr lang="en-US" dirty="0">
                <a:hlinkClick r:id="rId4"/>
              </a:rPr>
              <a:t>https://</a:t>
            </a:r>
            <a:r>
              <a:rPr lang="en-US" dirty="0" smtClean="0">
                <a:hlinkClick r:id="rId4"/>
              </a:rPr>
              <a:t>mentor.ieee.org/omniran/dcn/17/omniran-17-0082-02-CF00-information-model-structure.pptx</a:t>
            </a:r>
            <a:endParaRPr lang="en-US" dirty="0" smtClean="0"/>
          </a:p>
          <a:p>
            <a:pPr lvl="2"/>
            <a:r>
              <a:rPr lang="en-US" dirty="0" err="1" smtClean="0"/>
              <a:t>Hao</a:t>
            </a:r>
            <a:r>
              <a:rPr lang="en-US" dirty="0" smtClean="0"/>
              <a:t> provided a short introduction into his approach for the configuration and management model. He adopted the principal approach from the 802.1X information model and showed a first draft for the network setup procedures.</a:t>
            </a:r>
          </a:p>
          <a:p>
            <a:pPr lvl="2"/>
            <a:r>
              <a:rPr lang="en-US" dirty="0" smtClean="0"/>
              <a:t>Max recommended to focus on the configuration and the management aspects, which are described in chapter 7.1 and 7.8 respectively.</a:t>
            </a:r>
          </a:p>
          <a:p>
            <a:pPr marL="0" indent="0">
              <a:buNone/>
            </a:pPr>
            <a:r>
              <a:rPr lang="en-US" sz="2200" dirty="0" smtClean="0"/>
              <a:t>Meeting recessed by chair at 18:14</a:t>
            </a:r>
            <a:endParaRPr lang="en-US" sz="2200" dirty="0"/>
          </a:p>
        </p:txBody>
      </p:sp>
    </p:spTree>
    <p:extLst>
      <p:ext uri="{BB962C8B-B14F-4D97-AF65-F5344CB8AC3E}">
        <p14:creationId xmlns:p14="http://schemas.microsoft.com/office/powerpoint/2010/main" val="18074362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Business #5</a:t>
            </a:r>
            <a:endParaRPr lang="en-US" dirty="0"/>
          </a:p>
        </p:txBody>
      </p:sp>
      <p:sp>
        <p:nvSpPr>
          <p:cNvPr id="3" name="Content Placeholder 2"/>
          <p:cNvSpPr>
            <a:spLocks noGrp="1"/>
          </p:cNvSpPr>
          <p:nvPr>
            <p:ph idx="1"/>
          </p:nvPr>
        </p:nvSpPr>
        <p:spPr>
          <a:xfrm>
            <a:off x="457200" y="1143000"/>
            <a:ext cx="8229600" cy="4876800"/>
          </a:xfrm>
        </p:spPr>
        <p:txBody>
          <a:bodyPr>
            <a:normAutofit fontScale="62500" lnSpcReduction="20000"/>
          </a:bodyPr>
          <a:lstStyle/>
          <a:p>
            <a:pPr marL="0" lvl="1" indent="0">
              <a:buNone/>
            </a:pPr>
            <a:r>
              <a:rPr lang="en-US" sz="1500" dirty="0"/>
              <a:t>Meeting reconvened by chair at </a:t>
            </a:r>
            <a:r>
              <a:rPr lang="en-US" sz="1500" dirty="0" smtClean="0"/>
              <a:t>16:05</a:t>
            </a:r>
            <a:endParaRPr lang="en-US" sz="1500" dirty="0"/>
          </a:p>
          <a:p>
            <a:pPr marL="342900" lvl="1" indent="-342900">
              <a:buFontTx/>
              <a:buChar char="•"/>
            </a:pPr>
            <a:r>
              <a:rPr lang="en-US" dirty="0"/>
              <a:t>Information model for Access network and User service</a:t>
            </a:r>
          </a:p>
          <a:p>
            <a:pPr lvl="1"/>
            <a:r>
              <a:rPr lang="en-US" dirty="0">
                <a:hlinkClick r:id="rId2"/>
              </a:rPr>
              <a:t>https://</a:t>
            </a:r>
            <a:r>
              <a:rPr lang="en-US" dirty="0" smtClean="0">
                <a:hlinkClick r:id="rId2"/>
              </a:rPr>
              <a:t>mentor.ieee.org/omniran/dcn/17/omniran-17-0082-03-CF00-information-model-structure.pptx</a:t>
            </a:r>
            <a:endParaRPr lang="en-US" dirty="0"/>
          </a:p>
          <a:p>
            <a:pPr lvl="1"/>
            <a:r>
              <a:rPr lang="en-US" dirty="0" err="1" smtClean="0"/>
              <a:t>Hao</a:t>
            </a:r>
            <a:r>
              <a:rPr lang="en-US" dirty="0" smtClean="0"/>
              <a:t> walked through the slides and explained the basic principles used for the creation of the 802.1X information model, and how the same </a:t>
            </a:r>
            <a:r>
              <a:rPr lang="en-US" dirty="0" err="1" smtClean="0"/>
              <a:t>princples</a:t>
            </a:r>
            <a:r>
              <a:rPr lang="en-US" dirty="0" smtClean="0"/>
              <a:t> could be applied for the model for network initiation.</a:t>
            </a:r>
          </a:p>
          <a:p>
            <a:pPr lvl="1"/>
            <a:r>
              <a:rPr lang="en-US" dirty="0" smtClean="0"/>
              <a:t>Of the two different models shown, the model more closely following the NRM was considered the more appropriate. </a:t>
            </a:r>
            <a:r>
              <a:rPr lang="en-US" dirty="0" err="1" smtClean="0"/>
              <a:t>Hao</a:t>
            </a:r>
            <a:r>
              <a:rPr lang="en-US" dirty="0" smtClean="0"/>
              <a:t> was asked to create for complete models for both initialization as well as FDM for inclusion into the specification.</a:t>
            </a:r>
            <a:endParaRPr lang="en-US" dirty="0"/>
          </a:p>
          <a:p>
            <a:pPr lvl="1"/>
            <a:r>
              <a:rPr lang="en-US" dirty="0" smtClean="0">
                <a:hlinkClick r:id="rId3"/>
              </a:rPr>
              <a:t>https</a:t>
            </a:r>
            <a:r>
              <a:rPr lang="en-US" dirty="0">
                <a:hlinkClick r:id="rId3"/>
              </a:rPr>
              <a:t>://</a:t>
            </a:r>
            <a:r>
              <a:rPr lang="en-US" dirty="0" smtClean="0">
                <a:hlinkClick r:id="rId3"/>
              </a:rPr>
              <a:t>mentor.ieee.org/omniran/dcn/17/omniran-17-0081-04-CF00-user-service-information-model.pptx</a:t>
            </a:r>
            <a:endParaRPr lang="en-US" dirty="0"/>
          </a:p>
          <a:p>
            <a:pPr lvl="1"/>
            <a:r>
              <a:rPr lang="en-US" dirty="0">
                <a:hlinkClick r:id="rId4"/>
              </a:rPr>
              <a:t>https://</a:t>
            </a:r>
            <a:r>
              <a:rPr lang="en-US" dirty="0" smtClean="0">
                <a:hlinkClick r:id="rId4"/>
              </a:rPr>
              <a:t>mentor.ieee.org/omniran/dcn/17/omniran-17-0079-02-CF00-chap-8-1-information-model.docx</a:t>
            </a:r>
            <a:endParaRPr lang="en-US" dirty="0" smtClean="0"/>
          </a:p>
          <a:p>
            <a:pPr lvl="1"/>
            <a:r>
              <a:rPr lang="en-US" dirty="0" smtClean="0"/>
              <a:t>Max shortly showed the revisions made based on the discussions of the previous day.</a:t>
            </a:r>
          </a:p>
          <a:p>
            <a:pPr lvl="1"/>
            <a:r>
              <a:rPr lang="en-US" dirty="0" smtClean="0"/>
              <a:t>The group agreed to insert the material provided through the .</a:t>
            </a:r>
            <a:r>
              <a:rPr lang="en-US" dirty="0" err="1" smtClean="0"/>
              <a:t>docx</a:t>
            </a:r>
            <a:r>
              <a:rPr lang="en-US" dirty="0" smtClean="0"/>
              <a:t> document into the specification.</a:t>
            </a:r>
            <a:endParaRPr lang="en-US" dirty="0"/>
          </a:p>
          <a:p>
            <a:pPr marL="0" indent="0">
              <a:buNone/>
            </a:pPr>
            <a:r>
              <a:rPr lang="en-US" sz="1500" dirty="0" smtClean="0"/>
              <a:t>Meeting recessed by </a:t>
            </a:r>
            <a:r>
              <a:rPr lang="en-US" sz="1500" dirty="0"/>
              <a:t>chair at </a:t>
            </a:r>
            <a:r>
              <a:rPr lang="en-US" sz="1500" dirty="0" smtClean="0"/>
              <a:t>17:55</a:t>
            </a:r>
            <a:endParaRPr lang="en-US" sz="1500" dirty="0"/>
          </a:p>
          <a:p>
            <a:pPr lvl="1"/>
            <a:endParaRPr lang="en-US" dirty="0"/>
          </a:p>
        </p:txBody>
      </p:sp>
    </p:spTree>
    <p:extLst>
      <p:ext uri="{BB962C8B-B14F-4D97-AF65-F5344CB8AC3E}">
        <p14:creationId xmlns:p14="http://schemas.microsoft.com/office/powerpoint/2010/main" val="497386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dirty="0" smtClean="0"/>
              <a:t>Business #6</a:t>
            </a:r>
            <a:endParaRPr lang="en-US" dirty="0"/>
          </a:p>
        </p:txBody>
      </p:sp>
      <p:sp>
        <p:nvSpPr>
          <p:cNvPr id="3" name="Content Placeholder 2"/>
          <p:cNvSpPr>
            <a:spLocks noGrp="1"/>
          </p:cNvSpPr>
          <p:nvPr>
            <p:ph idx="1"/>
          </p:nvPr>
        </p:nvSpPr>
        <p:spPr>
          <a:xfrm>
            <a:off x="457200" y="1219200"/>
            <a:ext cx="8229600" cy="5105400"/>
          </a:xfrm>
        </p:spPr>
        <p:txBody>
          <a:bodyPr>
            <a:normAutofit fontScale="47500" lnSpcReduction="20000"/>
          </a:bodyPr>
          <a:lstStyle/>
          <a:p>
            <a:pPr marL="0" lvl="1" indent="0">
              <a:buNone/>
            </a:pPr>
            <a:r>
              <a:rPr lang="en-US" sz="2600" dirty="0"/>
              <a:t>Meeting reconvened by chair at </a:t>
            </a:r>
            <a:r>
              <a:rPr lang="en-US" sz="2600" dirty="0" smtClean="0"/>
              <a:t>10:30</a:t>
            </a:r>
          </a:p>
          <a:p>
            <a:r>
              <a:rPr lang="en-US" dirty="0"/>
              <a:t>Plan for going WG ballot w/ 802.1CF-D0.7 draft</a:t>
            </a:r>
          </a:p>
          <a:p>
            <a:pPr lvl="1"/>
            <a:r>
              <a:rPr lang="en-US" dirty="0" smtClean="0"/>
              <a:t>WG ballot would close Jan 19</a:t>
            </a:r>
            <a:r>
              <a:rPr lang="en-US" baseline="30000" dirty="0" smtClean="0"/>
              <a:t>th</a:t>
            </a:r>
            <a:endParaRPr lang="en-US" dirty="0" smtClean="0"/>
          </a:p>
          <a:p>
            <a:pPr lvl="1"/>
            <a:r>
              <a:rPr lang="en-US" dirty="0" smtClean="0"/>
              <a:t>WG ballot would open Dec </a:t>
            </a:r>
            <a:r>
              <a:rPr lang="en-US" dirty="0" smtClean="0"/>
              <a:t>18</a:t>
            </a:r>
            <a:r>
              <a:rPr lang="en-US" baseline="30000" dirty="0" smtClean="0"/>
              <a:t>th</a:t>
            </a:r>
            <a:r>
              <a:rPr lang="en-US" dirty="0" smtClean="0"/>
              <a:t> </a:t>
            </a:r>
            <a:endParaRPr lang="en-US" dirty="0"/>
          </a:p>
          <a:p>
            <a:r>
              <a:rPr lang="en-US" dirty="0"/>
              <a:t>Conference calls until Mar F2F</a:t>
            </a:r>
          </a:p>
          <a:p>
            <a:pPr lvl="1"/>
            <a:r>
              <a:rPr lang="en-US" dirty="0" err="1"/>
              <a:t>Confcall</a:t>
            </a:r>
            <a:r>
              <a:rPr lang="en-US" dirty="0"/>
              <a:t> to </a:t>
            </a:r>
            <a:r>
              <a:rPr lang="en-US" dirty="0" smtClean="0"/>
              <a:t>conclude on P802.1CF-D1.0 </a:t>
            </a:r>
            <a:r>
              <a:rPr lang="en-US" dirty="0"/>
              <a:t>on Dec 12</a:t>
            </a:r>
            <a:r>
              <a:rPr lang="en-US" baseline="30000" dirty="0"/>
              <a:t>th</a:t>
            </a:r>
            <a:endParaRPr lang="en-US" dirty="0"/>
          </a:p>
          <a:p>
            <a:pPr lvl="1"/>
            <a:r>
              <a:rPr lang="en-US" dirty="0" err="1"/>
              <a:t>Confcall</a:t>
            </a:r>
            <a:r>
              <a:rPr lang="en-US" dirty="0"/>
              <a:t> to agree on final additions </a:t>
            </a:r>
            <a:r>
              <a:rPr lang="en-US" dirty="0" smtClean="0"/>
              <a:t>for D0.7 on </a:t>
            </a:r>
            <a:r>
              <a:rPr lang="en-US" dirty="0"/>
              <a:t>Dec 5</a:t>
            </a:r>
            <a:r>
              <a:rPr lang="en-US" baseline="30000" dirty="0"/>
              <a:t>th</a:t>
            </a:r>
            <a:r>
              <a:rPr lang="en-US" dirty="0"/>
              <a:t> </a:t>
            </a:r>
          </a:p>
          <a:p>
            <a:pPr lvl="1"/>
            <a:r>
              <a:rPr lang="en-US" dirty="0" err="1"/>
              <a:t>Confcall</a:t>
            </a:r>
            <a:r>
              <a:rPr lang="en-US" dirty="0"/>
              <a:t> to progress contributions and editorial clean-up on Nov 28</a:t>
            </a:r>
            <a:r>
              <a:rPr lang="en-US" baseline="30000" dirty="0"/>
              <a:t>th</a:t>
            </a:r>
            <a:r>
              <a:rPr lang="en-US" dirty="0"/>
              <a:t> </a:t>
            </a:r>
            <a:endParaRPr lang="en-US" dirty="0" smtClean="0"/>
          </a:p>
          <a:p>
            <a:pPr lvl="1"/>
            <a:r>
              <a:rPr lang="en-US" dirty="0" smtClean="0"/>
              <a:t>Further conference calls as agreed in January interim for February 2018</a:t>
            </a:r>
            <a:endParaRPr lang="en-US" dirty="0"/>
          </a:p>
          <a:p>
            <a:r>
              <a:rPr lang="en-US" dirty="0"/>
              <a:t>Motions to 802.1 closing plenary</a:t>
            </a:r>
          </a:p>
          <a:p>
            <a:pPr lvl="1"/>
            <a:r>
              <a:rPr lang="en-US" dirty="0" smtClean="0"/>
              <a:t>Drafted and agreed in TG. Motions on following two slides.</a:t>
            </a:r>
          </a:p>
          <a:p>
            <a:r>
              <a:rPr lang="en-US" dirty="0" smtClean="0"/>
              <a:t>Text </a:t>
            </a:r>
            <a:r>
              <a:rPr lang="en-US" dirty="0"/>
              <a:t>proposal for adoption of TSN in Chap 7.5 &amp; </a:t>
            </a:r>
            <a:r>
              <a:rPr lang="en-US" dirty="0" smtClean="0"/>
              <a:t>7.6</a:t>
            </a:r>
          </a:p>
          <a:p>
            <a:pPr lvl="1"/>
            <a:r>
              <a:rPr lang="en-US" dirty="0">
                <a:hlinkClick r:id="rId2"/>
              </a:rPr>
              <a:t>https://mentor.ieee.org/omniran/dcn/17/omniran-17-0089-00-CF00-tsn-adoption-to-802-1cf.pptx</a:t>
            </a:r>
          </a:p>
          <a:p>
            <a:pPr lvl="1"/>
            <a:r>
              <a:rPr lang="en-US" dirty="0" smtClean="0"/>
              <a:t>Max presented the slides to remember the conclusions of the TSN discussions at the St. John’s meeting and bringing up the question, which figures to add to the specification.</a:t>
            </a:r>
          </a:p>
          <a:p>
            <a:pPr lvl="1"/>
            <a:r>
              <a:rPr lang="en-US" dirty="0" smtClean="0"/>
              <a:t>Call-outs will be used to depict the location of the TSN related control functions in the NRM to avoid misperception that TSN would require further refinement of the NRM.</a:t>
            </a:r>
          </a:p>
          <a:p>
            <a:pPr lvl="1"/>
            <a:r>
              <a:rPr lang="en-US" dirty="0">
                <a:hlinkClick r:id="rId2"/>
              </a:rPr>
              <a:t>https://</a:t>
            </a:r>
            <a:r>
              <a:rPr lang="en-US" dirty="0" smtClean="0">
                <a:hlinkClick r:id="rId2"/>
              </a:rPr>
              <a:t>mentor.ieee.org/omniran/dcn/17/omniran-17-0068-00-CF00-chap-7-5-7-6-tsn-amendment.docx</a:t>
            </a:r>
            <a:endParaRPr lang="en-US" dirty="0" smtClean="0"/>
          </a:p>
          <a:p>
            <a:pPr lvl="1"/>
            <a:r>
              <a:rPr lang="en-US" dirty="0" smtClean="0"/>
              <a:t>Max walked through the Word document showing the planned places for adding the content on TSN. Section 7.5 will contain a comprehensive explanation of the TSN components, and chapter 7.6 will amended to show the mapping of the TSN control to the functions and elements of the NRM.</a:t>
            </a:r>
          </a:p>
          <a:p>
            <a:pPr lvl="1"/>
            <a:r>
              <a:rPr lang="en-US" dirty="0" smtClean="0"/>
              <a:t>Further content is necessary to sufficiently cover TSN in the P802.1CF specification. Max announced that he will carefully review necessary changes to the existing content, but surprisingly less need for modifications came up than expected.</a:t>
            </a:r>
            <a:endParaRPr lang="en-US" dirty="0"/>
          </a:p>
        </p:txBody>
      </p:sp>
    </p:spTree>
    <p:extLst>
      <p:ext uri="{BB962C8B-B14F-4D97-AF65-F5344CB8AC3E}">
        <p14:creationId xmlns:p14="http://schemas.microsoft.com/office/powerpoint/2010/main" val="1984136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2017 F2F Meeting</a:t>
            </a:r>
          </a:p>
        </p:txBody>
      </p:sp>
      <p:sp>
        <p:nvSpPr>
          <p:cNvPr id="3" name="Content Placeholder 2"/>
          <p:cNvSpPr>
            <a:spLocks noGrp="1"/>
          </p:cNvSpPr>
          <p:nvPr>
            <p:ph idx="1"/>
          </p:nvPr>
        </p:nvSpPr>
        <p:spPr>
          <a:xfrm>
            <a:off x="457200" y="1417638"/>
            <a:ext cx="8229600" cy="4983162"/>
          </a:xfrm>
        </p:spPr>
        <p:txBody>
          <a:bodyPr>
            <a:normAutofit fontScale="70000" lnSpcReduction="20000"/>
          </a:bodyPr>
          <a:lstStyle/>
          <a:p>
            <a:r>
              <a:rPr lang="en-US" dirty="0"/>
              <a:t>Venue:</a:t>
            </a:r>
          </a:p>
          <a:p>
            <a:pPr lvl="1"/>
            <a:r>
              <a:rPr lang="en-US" b="1" dirty="0"/>
              <a:t>CARIBE ROYALE ORLANDO</a:t>
            </a:r>
          </a:p>
          <a:p>
            <a:pPr marL="857250" lvl="2" indent="0">
              <a:buNone/>
            </a:pPr>
            <a:r>
              <a:rPr lang="en-US" dirty="0"/>
              <a:t>8101 World Center Drive</a:t>
            </a:r>
          </a:p>
          <a:p>
            <a:pPr marL="857250" lvl="2" indent="0">
              <a:buNone/>
            </a:pPr>
            <a:r>
              <a:rPr lang="en-US" dirty="0"/>
              <a:t>Orlando, FL 32821</a:t>
            </a:r>
          </a:p>
          <a:p>
            <a:pPr marL="857250" lvl="2" indent="0">
              <a:buNone/>
            </a:pPr>
            <a:r>
              <a:rPr lang="en-US" dirty="0"/>
              <a:t>USA</a:t>
            </a:r>
          </a:p>
          <a:p>
            <a:pPr marL="857250" lvl="2" indent="0">
              <a:buNone/>
            </a:pPr>
            <a:endParaRPr lang="en-US" dirty="0"/>
          </a:p>
          <a:p>
            <a:r>
              <a:rPr lang="en-US" dirty="0"/>
              <a:t>OmniRAN TG sessions:</a:t>
            </a:r>
          </a:p>
          <a:p>
            <a:pPr lvl="1"/>
            <a:r>
              <a:rPr lang="en-US" dirty="0"/>
              <a:t>Mon, 	Nov 6</a:t>
            </a:r>
            <a:r>
              <a:rPr lang="en-US" baseline="30000" dirty="0"/>
              <a:t>th</a:t>
            </a:r>
            <a:r>
              <a:rPr lang="en-US" dirty="0"/>
              <a:t>,		16:00-18:00</a:t>
            </a:r>
          </a:p>
          <a:p>
            <a:pPr lvl="2"/>
            <a:r>
              <a:rPr lang="en-US" dirty="0"/>
              <a:t>Meeting room: Boca III</a:t>
            </a:r>
          </a:p>
          <a:p>
            <a:pPr lvl="1"/>
            <a:r>
              <a:rPr lang="en-US" dirty="0"/>
              <a:t>Tue, 	Nov 7</a:t>
            </a:r>
            <a:r>
              <a:rPr lang="en-US" baseline="30000" dirty="0"/>
              <a:t>th</a:t>
            </a:r>
            <a:r>
              <a:rPr lang="en-US" dirty="0"/>
              <a:t>, 	16:00-18:00</a:t>
            </a:r>
          </a:p>
          <a:p>
            <a:pPr lvl="2"/>
            <a:r>
              <a:rPr lang="en-US" dirty="0"/>
              <a:t>Meeting room: Boca III</a:t>
            </a:r>
          </a:p>
          <a:p>
            <a:pPr lvl="1"/>
            <a:r>
              <a:rPr lang="en-US" dirty="0"/>
              <a:t>Wed,	Nov 8</a:t>
            </a:r>
            <a:r>
              <a:rPr lang="en-US" baseline="30000" dirty="0"/>
              <a:t>th</a:t>
            </a:r>
            <a:r>
              <a:rPr lang="en-US" dirty="0"/>
              <a:t>,		16:00-18:00</a:t>
            </a:r>
          </a:p>
          <a:p>
            <a:pPr lvl="2"/>
            <a:r>
              <a:rPr lang="en-US" dirty="0"/>
              <a:t>Meeting room: Boca II</a:t>
            </a:r>
          </a:p>
          <a:p>
            <a:pPr lvl="1"/>
            <a:r>
              <a:rPr lang="en-US" dirty="0"/>
              <a:t>Thu, 	Nov 9</a:t>
            </a:r>
            <a:r>
              <a:rPr lang="en-US" baseline="30000" dirty="0"/>
              <a:t>th</a:t>
            </a:r>
            <a:r>
              <a:rPr lang="en-US" dirty="0"/>
              <a:t> ,	10:30-12:30</a:t>
            </a:r>
          </a:p>
          <a:p>
            <a:pPr lvl="2"/>
            <a:r>
              <a:rPr lang="en-US" dirty="0"/>
              <a:t>Meeting room: Boca </a:t>
            </a:r>
            <a:r>
              <a:rPr lang="en-US" dirty="0" smtClean="0"/>
              <a:t>II</a:t>
            </a:r>
            <a:endParaRPr lang="en-US" dirty="0"/>
          </a:p>
          <a:p>
            <a:pPr lvl="1"/>
            <a:r>
              <a:rPr lang="en-US" dirty="0"/>
              <a:t>Thu, 	Nov 9</a:t>
            </a:r>
            <a:r>
              <a:rPr lang="en-US" baseline="30000" dirty="0"/>
              <a:t>th</a:t>
            </a:r>
            <a:r>
              <a:rPr lang="en-US" dirty="0"/>
              <a:t> ,	13:30-15:30</a:t>
            </a:r>
          </a:p>
          <a:p>
            <a:pPr lvl="2"/>
            <a:r>
              <a:rPr lang="en-US" dirty="0"/>
              <a:t>Meeting room: Boca </a:t>
            </a:r>
            <a:r>
              <a:rPr lang="en-US" dirty="0" smtClean="0"/>
              <a:t>II</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a:t>
            </a:r>
            <a:r>
              <a:rPr lang="en-US" dirty="0" smtClean="0"/>
              <a:t/>
            </a:r>
            <a:br>
              <a:rPr lang="en-US" dirty="0" smtClean="0"/>
            </a:br>
            <a:r>
              <a:rPr lang="en-US" dirty="0" smtClean="0"/>
              <a:t>P802.1CF </a:t>
            </a:r>
            <a:r>
              <a:rPr lang="en-US" dirty="0"/>
              <a:t>Working Group Ballot </a:t>
            </a:r>
          </a:p>
        </p:txBody>
      </p:sp>
      <p:sp>
        <p:nvSpPr>
          <p:cNvPr id="3" name="Content Placeholder 2"/>
          <p:cNvSpPr>
            <a:spLocks noGrp="1"/>
          </p:cNvSpPr>
          <p:nvPr>
            <p:ph idx="1"/>
          </p:nvPr>
        </p:nvSpPr>
        <p:spPr/>
        <p:txBody>
          <a:bodyPr/>
          <a:lstStyle/>
          <a:p>
            <a:r>
              <a:rPr lang="en-US" dirty="0"/>
              <a:t>802.1 authorizes </a:t>
            </a:r>
            <a:r>
              <a:rPr lang="en-US" dirty="0" smtClean="0"/>
              <a:t>Walter </a:t>
            </a:r>
            <a:r>
              <a:rPr lang="en-US" dirty="0" err="1" smtClean="0"/>
              <a:t>Pienciak</a:t>
            </a:r>
            <a:r>
              <a:rPr lang="en-US" dirty="0" smtClean="0"/>
              <a:t>, </a:t>
            </a:r>
            <a:r>
              <a:rPr lang="en-US" dirty="0"/>
              <a:t>the </a:t>
            </a:r>
            <a:r>
              <a:rPr lang="en-US" dirty="0" smtClean="0"/>
              <a:t>editor </a:t>
            </a:r>
            <a:r>
              <a:rPr lang="en-US" dirty="0"/>
              <a:t>of </a:t>
            </a:r>
            <a:r>
              <a:rPr lang="en-US" dirty="0" smtClean="0"/>
              <a:t>P802.1CF, </a:t>
            </a:r>
            <a:r>
              <a:rPr lang="en-US" dirty="0"/>
              <a:t>to prepare drafts for and conduct Working Group balloting</a:t>
            </a:r>
            <a:r>
              <a:rPr lang="en-US" dirty="0" smtClean="0"/>
              <a:t>.</a:t>
            </a:r>
          </a:p>
          <a:p>
            <a:endParaRPr lang="en-US" dirty="0"/>
          </a:p>
          <a:p>
            <a:pPr lvl="1"/>
            <a:r>
              <a:rPr lang="en-US" dirty="0" smtClean="0"/>
              <a:t>Moved: Max Riegel</a:t>
            </a:r>
          </a:p>
          <a:p>
            <a:pPr lvl="1"/>
            <a:r>
              <a:rPr lang="en-US" dirty="0" smtClean="0"/>
              <a:t>Second: Hajime Koto</a:t>
            </a:r>
          </a:p>
          <a:p>
            <a:pPr lvl="1"/>
            <a:endParaRPr lang="en-US" dirty="0"/>
          </a:p>
          <a:p>
            <a:pPr lvl="1"/>
            <a:endParaRPr lang="en-US" dirty="0"/>
          </a:p>
          <a:p>
            <a:endParaRPr lang="en-US" dirty="0"/>
          </a:p>
        </p:txBody>
      </p:sp>
    </p:spTree>
    <p:extLst>
      <p:ext uri="{BB962C8B-B14F-4D97-AF65-F5344CB8AC3E}">
        <p14:creationId xmlns:p14="http://schemas.microsoft.com/office/powerpoint/2010/main" val="429264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br>
              <a:rPr lang="en-US" dirty="0" smtClean="0"/>
            </a:br>
            <a:r>
              <a:rPr lang="en-US" dirty="0" smtClean="0"/>
              <a:t>Conference calls</a:t>
            </a:r>
            <a:endParaRPr lang="en-US" dirty="0"/>
          </a:p>
        </p:txBody>
      </p:sp>
      <p:sp>
        <p:nvSpPr>
          <p:cNvPr id="3" name="Content Placeholder 2"/>
          <p:cNvSpPr>
            <a:spLocks noGrp="1"/>
          </p:cNvSpPr>
          <p:nvPr>
            <p:ph idx="1"/>
          </p:nvPr>
        </p:nvSpPr>
        <p:spPr>
          <a:xfrm>
            <a:off x="341529" y="1493785"/>
            <a:ext cx="8505945" cy="4950550"/>
          </a:xfrm>
        </p:spPr>
        <p:txBody>
          <a:bodyPr>
            <a:normAutofit fontScale="92500" lnSpcReduction="20000"/>
          </a:bodyPr>
          <a:lstStyle/>
          <a:p>
            <a:r>
              <a:rPr lang="en-US" dirty="0"/>
              <a:t>Approve </a:t>
            </a:r>
            <a:r>
              <a:rPr lang="en-US" dirty="0" err="1"/>
              <a:t>OmniRAN</a:t>
            </a:r>
            <a:r>
              <a:rPr lang="en-US" dirty="0"/>
              <a:t> TG conference calls: </a:t>
            </a:r>
          </a:p>
          <a:p>
            <a:pPr lvl="1"/>
            <a:r>
              <a:rPr lang="en-US" dirty="0" smtClean="0"/>
              <a:t>Nov 28</a:t>
            </a:r>
            <a:r>
              <a:rPr lang="en-US" baseline="30000" dirty="0" smtClean="0"/>
              <a:t>th</a:t>
            </a:r>
            <a:r>
              <a:rPr lang="en-US" dirty="0" smtClean="0"/>
              <a:t> , </a:t>
            </a:r>
            <a:r>
              <a:rPr lang="en-US" dirty="0"/>
              <a:t>09:30 AM ET, </a:t>
            </a:r>
            <a:r>
              <a:rPr lang="en-US" dirty="0" smtClean="0"/>
              <a:t>90mins</a:t>
            </a:r>
          </a:p>
          <a:p>
            <a:pPr lvl="1"/>
            <a:r>
              <a:rPr lang="en-US" dirty="0" smtClean="0"/>
              <a:t>Dec 5</a:t>
            </a:r>
            <a:r>
              <a:rPr lang="en-US" baseline="30000" dirty="0" smtClean="0"/>
              <a:t>th</a:t>
            </a:r>
            <a:r>
              <a:rPr lang="en-US" dirty="0" smtClean="0"/>
              <a:t>, 09:30 AM ET, 90mins</a:t>
            </a:r>
          </a:p>
          <a:p>
            <a:pPr lvl="1"/>
            <a:r>
              <a:rPr lang="en-US" dirty="0" smtClean="0"/>
              <a:t>Dec 12</a:t>
            </a:r>
            <a:r>
              <a:rPr lang="en-US" baseline="30000" dirty="0" smtClean="0"/>
              <a:t>th</a:t>
            </a:r>
            <a:r>
              <a:rPr lang="en-US" dirty="0" smtClean="0"/>
              <a:t>, 09:30 AM ET, 90mins </a:t>
            </a:r>
          </a:p>
          <a:p>
            <a:pPr lvl="1"/>
            <a:r>
              <a:rPr lang="en-US" dirty="0" smtClean="0"/>
              <a:t>Between </a:t>
            </a:r>
            <a:r>
              <a:rPr lang="en-US" dirty="0"/>
              <a:t>the </a:t>
            </a:r>
            <a:r>
              <a:rPr lang="en-US" dirty="0" smtClean="0"/>
              <a:t>January 2018 </a:t>
            </a:r>
            <a:r>
              <a:rPr lang="en-US" dirty="0"/>
              <a:t>interim and the </a:t>
            </a:r>
            <a:r>
              <a:rPr lang="en-US" dirty="0" smtClean="0"/>
              <a:t>March 2018 </a:t>
            </a:r>
            <a:r>
              <a:rPr lang="en-US" dirty="0"/>
              <a:t>plenary with at least 10 days prior notice to the 802.1 mailing list. </a:t>
            </a:r>
            <a:endParaRPr lang="en-US" dirty="0" smtClean="0"/>
          </a:p>
          <a:p>
            <a:pPr lvl="2"/>
            <a:r>
              <a:rPr lang="en-US" dirty="0" smtClean="0"/>
              <a:t>Agenda </a:t>
            </a:r>
            <a:r>
              <a:rPr lang="en-US" dirty="0"/>
              <a:t>and call-in details will be announced at least 10 days prior on the 802.1 mailing list and be made available on </a:t>
            </a:r>
            <a:r>
              <a:rPr lang="en-US" dirty="0">
                <a:hlinkClick r:id="rId2"/>
              </a:rPr>
              <a:t>http://1.ieee802.org/omniran</a:t>
            </a:r>
            <a:r>
              <a:rPr lang="en-US" dirty="0" smtClean="0">
                <a:hlinkClick r:id="rId2"/>
              </a:rPr>
              <a:t>/</a:t>
            </a:r>
            <a:r>
              <a:rPr lang="en-US" dirty="0"/>
              <a:t/>
            </a:r>
            <a:br>
              <a:rPr lang="en-US" dirty="0"/>
            </a:br>
            <a:endParaRPr lang="en-US" dirty="0"/>
          </a:p>
          <a:p>
            <a:r>
              <a:rPr lang="en-US" dirty="0" smtClean="0"/>
              <a:t>Moved</a:t>
            </a:r>
            <a:r>
              <a:rPr lang="en-US" dirty="0"/>
              <a:t>: Max Riegel, </a:t>
            </a:r>
            <a:endParaRPr lang="en-US" dirty="0" smtClean="0"/>
          </a:p>
          <a:p>
            <a:r>
              <a:rPr lang="en-US" dirty="0" smtClean="0"/>
              <a:t>Second</a:t>
            </a:r>
            <a:r>
              <a:rPr lang="en-US" dirty="0"/>
              <a:t>: </a:t>
            </a:r>
            <a:r>
              <a:rPr lang="en-US" dirty="0" smtClean="0"/>
              <a:t>Walter </a:t>
            </a:r>
            <a:r>
              <a:rPr lang="en-US" dirty="0" err="1" smtClean="0"/>
              <a:t>Pienciak</a:t>
            </a:r>
            <a:endParaRPr lang="en-US" dirty="0"/>
          </a:p>
        </p:txBody>
      </p:sp>
    </p:spTree>
    <p:extLst>
      <p:ext uri="{BB962C8B-B14F-4D97-AF65-F5344CB8AC3E}">
        <p14:creationId xmlns:p14="http://schemas.microsoft.com/office/powerpoint/2010/main" val="10845250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#7</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Status </a:t>
            </a:r>
            <a:r>
              <a:rPr lang="en-US" dirty="0"/>
              <a:t>report to IEEE 802 </a:t>
            </a:r>
            <a:r>
              <a:rPr lang="en-US" dirty="0" smtClean="0"/>
              <a:t>WGs</a:t>
            </a:r>
          </a:p>
          <a:p>
            <a:pPr lvl="1"/>
            <a:r>
              <a:rPr lang="en-US" dirty="0" smtClean="0"/>
              <a:t>Chair drafted and uploaded short report for sharing across the IEEE 802 WGs.</a:t>
            </a:r>
          </a:p>
          <a:p>
            <a:pPr lvl="1"/>
            <a:r>
              <a:rPr lang="en-US" dirty="0" smtClean="0"/>
              <a:t>Group agreed on the content of the report.</a:t>
            </a:r>
            <a:endParaRPr lang="en-US" dirty="0" smtClean="0"/>
          </a:p>
          <a:p>
            <a:pPr lvl="1"/>
            <a:r>
              <a:rPr lang="en-US" dirty="0" smtClean="0">
                <a:hlinkClick r:id="rId2"/>
              </a:rPr>
              <a:t>https</a:t>
            </a:r>
            <a:r>
              <a:rPr lang="en-US" dirty="0">
                <a:hlinkClick r:id="rId2"/>
              </a:rPr>
              <a:t>://</a:t>
            </a:r>
            <a:r>
              <a:rPr lang="en-US" dirty="0" smtClean="0">
                <a:hlinkClick r:id="rId2"/>
              </a:rPr>
              <a:t>mentor.ieee.org/omniran/dcn/17/omniran-17-0090-00-00TG-nov-2017-report-to-ieee802-wgs.pptx</a:t>
            </a:r>
            <a:endParaRPr lang="en-US" dirty="0" smtClean="0"/>
          </a:p>
          <a:p>
            <a:r>
              <a:rPr lang="en-US" dirty="0" smtClean="0"/>
              <a:t>AOB</a:t>
            </a:r>
          </a:p>
          <a:p>
            <a:pPr lvl="1"/>
            <a:r>
              <a:rPr lang="en-US" dirty="0" smtClean="0"/>
              <a:t>none</a:t>
            </a:r>
            <a:endParaRPr lang="en-US" dirty="0"/>
          </a:p>
          <a:p>
            <a:r>
              <a:rPr lang="en-US" dirty="0"/>
              <a:t>Next </a:t>
            </a:r>
            <a:r>
              <a:rPr lang="en-US" dirty="0" smtClean="0"/>
              <a:t>meeting</a:t>
            </a:r>
          </a:p>
          <a:p>
            <a:pPr lvl="1"/>
            <a:r>
              <a:rPr lang="en-US" dirty="0" smtClean="0"/>
              <a:t>Conference call on November 28</a:t>
            </a:r>
            <a:r>
              <a:rPr lang="en-US" baseline="30000" dirty="0" smtClean="0"/>
              <a:t>th</a:t>
            </a:r>
            <a:r>
              <a:rPr lang="en-US" dirty="0" smtClean="0"/>
              <a:t>, 0930AM </a:t>
            </a:r>
            <a:r>
              <a:rPr lang="en-US" dirty="0" smtClean="0"/>
              <a:t>ET</a:t>
            </a:r>
          </a:p>
          <a:p>
            <a:pPr lvl="1"/>
            <a:endParaRPr lang="en-US" dirty="0" smtClean="0"/>
          </a:p>
          <a:p>
            <a:pPr marL="0" indent="0">
              <a:buNone/>
            </a:pPr>
            <a:r>
              <a:rPr lang="en-US" dirty="0" smtClean="0"/>
              <a:t>Meeting adjourned by chair at 14:30</a:t>
            </a:r>
            <a:endParaRPr lang="en-US" dirty="0"/>
          </a:p>
          <a:p>
            <a:endParaRPr lang="en-US" dirty="0"/>
          </a:p>
        </p:txBody>
      </p:sp>
    </p:spTree>
    <p:extLst>
      <p:ext uri="{BB962C8B-B14F-4D97-AF65-F5344CB8AC3E}">
        <p14:creationId xmlns:p14="http://schemas.microsoft.com/office/powerpoint/2010/main" val="15694188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November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Potential input to 802.1 Industry Connections</a:t>
            </a:r>
          </a:p>
          <a:p>
            <a:r>
              <a:rPr lang="en-US" dirty="0"/>
              <a:t>Motions to 802.1 mid-week plenary</a:t>
            </a:r>
          </a:p>
          <a:p>
            <a:r>
              <a:rPr lang="en-US" dirty="0"/>
              <a:t>Information model for Access network and User service</a:t>
            </a:r>
          </a:p>
          <a:p>
            <a:pPr lvl="0"/>
            <a:r>
              <a:rPr lang="en-US" dirty="0"/>
              <a:t>Text proposal for adoption of TSN in Chap 7.5 &amp; 7.6</a:t>
            </a:r>
          </a:p>
          <a:p>
            <a:r>
              <a:rPr lang="en-US" dirty="0"/>
              <a:t>Plan for going WG ballot w/ 802.1CF-D0.7 draft</a:t>
            </a:r>
          </a:p>
          <a:p>
            <a:r>
              <a:rPr lang="en-US" dirty="0"/>
              <a:t>Conference calls until Mar F2F</a:t>
            </a:r>
          </a:p>
          <a:p>
            <a:r>
              <a:rPr lang="en-US" dirty="0"/>
              <a:t>Motions to 802.1 closing plenary</a:t>
            </a:r>
          </a:p>
          <a:p>
            <a:r>
              <a:rPr lang="en-US" dirty="0"/>
              <a:t>Status report to IEEE 802 WGs</a:t>
            </a:r>
          </a:p>
          <a:p>
            <a:r>
              <a:rPr lang="en-US" dirty="0"/>
              <a:t>AOB</a:t>
            </a:r>
          </a:p>
        </p:txBody>
      </p:sp>
    </p:spTree>
    <p:extLst>
      <p:ext uri="{BB962C8B-B14F-4D97-AF65-F5344CB8AC3E}">
        <p14:creationId xmlns:p14="http://schemas.microsoft.com/office/powerpoint/2010/main" val="2252597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Nov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921358355"/>
              </p:ext>
            </p:extLst>
          </p:nvPr>
        </p:nvGraphicFramePr>
        <p:xfrm>
          <a:off x="381000" y="1014102"/>
          <a:ext cx="8305800" cy="545449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xmlns="" val="20000"/>
                    </a:ext>
                  </a:extLst>
                </a:gridCol>
                <a:gridCol w="1531031">
                  <a:extLst>
                    <a:ext uri="{9D8B030D-6E8A-4147-A177-3AD203B41FA5}">
                      <a16:colId xmlns:a16="http://schemas.microsoft.com/office/drawing/2014/main" xmlns="" val="20001"/>
                    </a:ext>
                  </a:extLst>
                </a:gridCol>
                <a:gridCol w="1531031">
                  <a:extLst>
                    <a:ext uri="{9D8B030D-6E8A-4147-A177-3AD203B41FA5}">
                      <a16:colId xmlns:a16="http://schemas.microsoft.com/office/drawing/2014/main" xmlns="" val="20002"/>
                    </a:ext>
                  </a:extLst>
                </a:gridCol>
                <a:gridCol w="1531031">
                  <a:extLst>
                    <a:ext uri="{9D8B030D-6E8A-4147-A177-3AD203B41FA5}">
                      <a16:colId xmlns:a16="http://schemas.microsoft.com/office/drawing/2014/main" xmlns="" val="20003"/>
                    </a:ext>
                  </a:extLst>
                </a:gridCol>
                <a:gridCol w="1531031">
                  <a:extLst>
                    <a:ext uri="{9D8B030D-6E8A-4147-A177-3AD203B41FA5}">
                      <a16:colId xmlns:a16="http://schemas.microsoft.com/office/drawing/2014/main" xmlns="" val="20004"/>
                    </a:ext>
                  </a:extLst>
                </a:gridCol>
                <a:gridCol w="1531031">
                  <a:extLst>
                    <a:ext uri="{9D8B030D-6E8A-4147-A177-3AD203B41FA5}">
                      <a16:colId xmlns:a16="http://schemas.microsoft.com/office/drawing/2014/main" xmlns=""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11/06</a:t>
                      </a:r>
                    </a:p>
                  </a:txBody>
                  <a:tcPr marL="0" marR="0" marT="0" marB="0">
                    <a:solidFill>
                      <a:schemeClr val="bg1"/>
                    </a:solidFill>
                  </a:tcPr>
                </a:tc>
                <a:tc>
                  <a:txBody>
                    <a:bodyPr/>
                    <a:lstStyle/>
                    <a:p>
                      <a:pPr algn="ctr"/>
                      <a:r>
                        <a:rPr lang="en-US" sz="1800" dirty="0">
                          <a:solidFill>
                            <a:schemeClr val="tx2"/>
                          </a:solidFill>
                        </a:rPr>
                        <a:t>Tue 11/07</a:t>
                      </a:r>
                    </a:p>
                  </a:txBody>
                  <a:tcPr marL="0" marR="0" marT="0" marB="0">
                    <a:solidFill>
                      <a:schemeClr val="bg1"/>
                    </a:solidFill>
                  </a:tcPr>
                </a:tc>
                <a:tc>
                  <a:txBody>
                    <a:bodyPr/>
                    <a:lstStyle/>
                    <a:p>
                      <a:pPr algn="ctr"/>
                      <a:r>
                        <a:rPr lang="en-US" sz="1800" dirty="0">
                          <a:solidFill>
                            <a:schemeClr val="tx2"/>
                          </a:solidFill>
                        </a:rPr>
                        <a:t>Wed 11/08</a:t>
                      </a:r>
                    </a:p>
                  </a:txBody>
                  <a:tcPr marL="0" marR="0" marT="0" marB="0">
                    <a:solidFill>
                      <a:schemeClr val="bg1"/>
                    </a:solidFill>
                  </a:tcPr>
                </a:tc>
                <a:tc>
                  <a:txBody>
                    <a:bodyPr/>
                    <a:lstStyle/>
                    <a:p>
                      <a:pPr algn="ctr"/>
                      <a:r>
                        <a:rPr lang="en-US" sz="1800" dirty="0">
                          <a:solidFill>
                            <a:schemeClr val="tx2"/>
                          </a:solidFill>
                        </a:rPr>
                        <a:t>Wed 11/09</a:t>
                      </a:r>
                    </a:p>
                  </a:txBody>
                  <a:tcPr marL="0" marR="0" marT="0" marB="0">
                    <a:solidFill>
                      <a:schemeClr val="bg1"/>
                    </a:solidFill>
                  </a:tcPr>
                </a:tc>
                <a:tc>
                  <a:txBody>
                    <a:bodyPr/>
                    <a:lstStyle/>
                    <a:p>
                      <a:pPr algn="ctr"/>
                      <a:r>
                        <a:rPr lang="en-US" sz="1800" dirty="0">
                          <a:solidFill>
                            <a:schemeClr val="tx2"/>
                          </a:solidFill>
                        </a:rPr>
                        <a:t>Fri 11/10</a:t>
                      </a:r>
                    </a:p>
                  </a:txBody>
                  <a:tcPr marL="0" marR="0" marT="0" marB="0">
                    <a:solidFill>
                      <a:schemeClr val="bg1"/>
                    </a:solidFill>
                  </a:tcPr>
                </a:tc>
                <a:extLst>
                  <a:ext uri="{0D108BD9-81ED-4DB2-BD59-A6C34878D82A}">
                    <a16:rowId xmlns:a16="http://schemas.microsoft.com/office/drawing/2014/main" xmlns=""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100" dirty="0"/>
                        <a:t>802.11</a:t>
                      </a:r>
                      <a:r>
                        <a:rPr lang="de-DE" sz="1100" baseline="0" dirty="0"/>
                        <a:t> </a:t>
                      </a:r>
                      <a:r>
                        <a:rPr lang="de-DE" sz="1100" baseline="0" dirty="0" err="1"/>
                        <a:t>Closing</a:t>
                      </a:r>
                      <a:r>
                        <a:rPr lang="de-DE" sz="1100" baseline="0" dirty="0"/>
                        <a:t> </a:t>
                      </a:r>
                      <a:r>
                        <a:rPr lang="de-DE" sz="1100" baseline="0" dirty="0" err="1"/>
                        <a:t>Plenary</a:t>
                      </a:r>
                      <a:endParaRPr lang="en-US" sz="1100" dirty="0"/>
                    </a:p>
                  </a:txBody>
                  <a:tcPr marL="36000" marR="36000" marT="36000" marB="36000">
                    <a:solidFill>
                      <a:schemeClr val="bg1">
                        <a:lumMod val="85000"/>
                      </a:schemeClr>
                    </a:solidFill>
                  </a:tcPr>
                </a:tc>
                <a:extLst>
                  <a:ext uri="{0D108BD9-81ED-4DB2-BD59-A6C34878D82A}">
                    <a16:rowId xmlns:a16="http://schemas.microsoft.com/office/drawing/2014/main" xmlns="" val="10001"/>
                  </a:ext>
                </a:extLst>
              </a:tr>
              <a:tr h="0">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xmlns="" val="10002"/>
                  </a:ext>
                </a:extLst>
              </a:tr>
              <a:tr h="472962">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 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marR="0" lvl="0" indent="-82550" algn="l" defTabSz="457200" rtl="0" eaLnBrk="1" fontAlgn="auto" latinLnBrk="0" hangingPunct="1">
                        <a:lnSpc>
                          <a:spcPct val="100000"/>
                        </a:lnSpc>
                        <a:spcBef>
                          <a:spcPts val="0"/>
                        </a:spcBef>
                        <a:spcAft>
                          <a:spcPts val="0"/>
                        </a:spcAft>
                        <a:buClrTx/>
                        <a:buSzTx/>
                        <a:buFont typeface="Arial" pitchFamily="34" charset="0"/>
                        <a:buNone/>
                        <a:tabLst/>
                        <a:defRPr/>
                      </a:pPr>
                      <a:r>
                        <a:rPr lang="de-DE" sz="1100" dirty="0"/>
                        <a:t>802.11</a:t>
                      </a:r>
                      <a:r>
                        <a:rPr lang="de-DE" sz="1100" baseline="0" dirty="0"/>
                        <a:t> ARC</a:t>
                      </a:r>
                      <a:endParaRPr lang="en-US" sz="1100" dirty="0"/>
                    </a:p>
                    <a:p>
                      <a:pPr marL="82550" indent="-82550">
                        <a:buFont typeface="Arial" pitchFamily="34" charset="0"/>
                        <a:buNone/>
                      </a:pPr>
                      <a:endParaRPr lang="en-US" sz="1100" dirty="0"/>
                    </a:p>
                  </a:txBody>
                  <a:tcPr marL="36000" marR="36000" marT="36000" marB="36000">
                    <a:solidFill>
                      <a:schemeClr val="bg1">
                        <a:lumMod val="85000"/>
                      </a:schemeClr>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400" dirty="0"/>
                        <a:t>802.1 Closing Plenary</a:t>
                      </a:r>
                    </a:p>
                  </a:txBody>
                  <a:tcPr marL="36000" marR="36000" marT="36000" marB="36000">
                    <a:solidFill>
                      <a:schemeClr val="accent1">
                        <a:lumMod val="60000"/>
                        <a:lumOff val="40000"/>
                      </a:schemeClr>
                    </a:solidFill>
                  </a:tcPr>
                </a:tc>
                <a:extLst>
                  <a:ext uri="{0D108BD9-81ED-4DB2-BD59-A6C34878D82A}">
                    <a16:rowId xmlns:a16="http://schemas.microsoft.com/office/drawing/2014/main" xmlns="" val="10003"/>
                  </a:ext>
                </a:extLst>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802.1 TF chairs meeting</a:t>
                      </a:r>
                      <a:endParaRPr lang="en-US" sz="1200" dirty="0"/>
                    </a:p>
                  </a:txBody>
                  <a:tcPr marL="36000" marR="36000" marT="36000" marB="36000">
                    <a:solidFill>
                      <a:schemeClr val="accent1">
                        <a:lumMod val="20000"/>
                        <a:lumOff val="8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xmlns=""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rowSpan="5">
                  <a:txBody>
                    <a:bodyPr/>
                    <a:lstStyle/>
                    <a:p>
                      <a:r>
                        <a:rPr lang="en-US" sz="1200" dirty="0"/>
                        <a:t>802 EC Closing</a:t>
                      </a:r>
                    </a:p>
                  </a:txBody>
                  <a:tcPr marL="36000" marR="36000" marT="36000" marB="36000">
                    <a:solidFill>
                      <a:schemeClr val="bg1">
                        <a:lumMod val="75000"/>
                      </a:schemeClr>
                    </a:solidFill>
                  </a:tcPr>
                </a:tc>
                <a:extLst>
                  <a:ext uri="{0D108BD9-81ED-4DB2-BD59-A6C34878D82A}">
                    <a16:rowId xmlns:a16="http://schemas.microsoft.com/office/drawing/2014/main" xmlns="" val="10005"/>
                  </a:ext>
                </a:extLst>
              </a:tr>
              <a:tr h="228600">
                <a:tc rowSpan="2">
                  <a:txBody>
                    <a:bodyPr/>
                    <a:lstStyle/>
                    <a:p>
                      <a:pPr algn="r"/>
                      <a:r>
                        <a:rPr lang="en-US" sz="1500" dirty="0"/>
                        <a:t>13:30</a:t>
                      </a:r>
                    </a:p>
                    <a:p>
                      <a:pPr algn="r"/>
                      <a:r>
                        <a:rPr lang="en-US" sz="900" dirty="0"/>
                        <a:t/>
                      </a: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3">
                  <a:txBody>
                    <a:bodyPr/>
                    <a:lstStyle/>
                    <a:p>
                      <a:r>
                        <a:rPr lang="en-US" sz="1400" dirty="0"/>
                        <a:t>802.1 Midweek Plenary</a:t>
                      </a:r>
                    </a:p>
                  </a:txBody>
                  <a:tcPr marL="36000" marR="36000" marT="36000" marB="36000">
                    <a:solidFill>
                      <a:schemeClr val="accent1">
                        <a:lumMod val="60000"/>
                        <a:lumOff val="40000"/>
                      </a:schemeClr>
                    </a:solidFill>
                  </a:tcPr>
                </a:tc>
                <a:tc rowSpan="2">
                  <a:txBody>
                    <a:bodyPr/>
                    <a:lstStyle/>
                    <a:p>
                      <a:r>
                        <a:rPr lang="en-US" sz="1400" dirty="0"/>
                        <a:t>OmniRAN closing</a:t>
                      </a:r>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xmlns="" val="10006"/>
                  </a:ext>
                </a:extLst>
              </a:tr>
              <a:tr h="51308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vMerge="1">
                  <a:txBody>
                    <a:bodyPr/>
                    <a:lstStyle/>
                    <a:p>
                      <a:endParaRPr lang="en-US"/>
                    </a:p>
                  </a:txBody>
                  <a:tcPr/>
                </a:tc>
                <a:extLst>
                  <a:ext uri="{0D108BD9-81ED-4DB2-BD59-A6C34878D82A}">
                    <a16:rowId xmlns:a16="http://schemas.microsoft.com/office/drawing/2014/main" xmlns="" val="10007"/>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xmlns="" val="10008"/>
                  </a:ext>
                </a:extLst>
              </a:tr>
              <a:tr h="675640">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r>
                        <a:rPr lang="de-DE" sz="1400" dirty="0" err="1"/>
                        <a:t>OmniRAN</a:t>
                      </a:r>
                      <a:r>
                        <a:rPr lang="de-DE" sz="1400" dirty="0"/>
                        <a:t> </a:t>
                      </a:r>
                      <a:r>
                        <a:rPr lang="de-DE" sz="1400" dirty="0" err="1"/>
                        <a:t>opening</a:t>
                      </a:r>
                      <a:endParaRPr lang="en-US" sz="14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xmlns="" val="10009"/>
                  </a:ext>
                </a:extLst>
              </a:tr>
              <a:tr h="204273">
                <a:tc rowSpan="2">
                  <a:txBody>
                    <a:bodyPr/>
                    <a:lstStyle/>
                    <a:p>
                      <a:pPr algn="ctr"/>
                      <a:endParaRPr lang="en-US" sz="1500" dirty="0"/>
                    </a:p>
                  </a:txBody>
                  <a:tcPr marL="0" marR="0" marT="0" marB="0">
                    <a:solidFill>
                      <a:schemeClr val="bg1"/>
                    </a:solidFill>
                  </a:tcPr>
                </a:tc>
                <a:tc>
                  <a:txBody>
                    <a:bodyPr/>
                    <a:lstStyle/>
                    <a:p>
                      <a:r>
                        <a:rPr lang="en-US" sz="1600" dirty="0"/>
                        <a:t>Tutorials</a:t>
                      </a:r>
                    </a:p>
                  </a:txBody>
                  <a:tcPr marL="36000" marR="36000" marT="36000" marB="36000">
                    <a:solidFill>
                      <a:schemeClr val="accent1">
                        <a:lumMod val="40000"/>
                        <a:lumOff val="60000"/>
                      </a:schemeClr>
                    </a:solidFill>
                  </a:tcPr>
                </a:tc>
                <a:tc>
                  <a:txBody>
                    <a:bodyPr/>
                    <a:lstStyle/>
                    <a:p>
                      <a:r>
                        <a:rPr lang="en-US" sz="1200" dirty="0"/>
                        <a:t>Joint 802.1/802.15</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xmlns=""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600" dirty="0"/>
                        <a:t>ICA</a:t>
                      </a:r>
                      <a:r>
                        <a:rPr lang="en-US" sz="1600" baseline="0" dirty="0"/>
                        <a:t> NEND</a:t>
                      </a:r>
                      <a:endParaRPr lang="en-US" sz="16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dirty="0"/>
                    </a:p>
                  </a:txBody>
                  <a:tcPr/>
                </a:tc>
                <a:tc>
                  <a:txBody>
                    <a:bodyPr/>
                    <a:lstStyle/>
                    <a:p>
                      <a:endParaRPr lang="en-US" sz="1200" dirty="0"/>
                    </a:p>
                  </a:txBody>
                  <a:tcPr marL="36000" marR="36000" marT="36000" marB="36000">
                    <a:noFill/>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829398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1441</TotalTime>
  <Words>2225</Words>
  <Application>Microsoft Macintosh PowerPoint</Application>
  <PresentationFormat>On-screen Show (4:3)</PresentationFormat>
  <Paragraphs>323</Paragraphs>
  <Slides>22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Helvetica</vt:lpstr>
      <vt:lpstr>Monotype Sorts</vt:lpstr>
      <vt:lpstr>ＭＳ Ｐゴシック</vt:lpstr>
      <vt:lpstr>Times</vt:lpstr>
      <vt:lpstr>Times New Roman</vt:lpstr>
      <vt:lpstr>Arial</vt:lpstr>
      <vt:lpstr>Template</vt:lpstr>
      <vt:lpstr>IEEE 802.1 OmniRAN TG November 2017 F2F Meeting Orlando, FL, USA</vt:lpstr>
      <vt:lpstr>November 2017 F2F Meeting</vt:lpstr>
      <vt:lpstr>Agenda proposal for November 2017 F2F</vt:lpstr>
      <vt:lpstr>Nov 2017 Agenda Graphics</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 #1</vt:lpstr>
      <vt:lpstr>Call for Potentially Essential Patents</vt:lpstr>
      <vt:lpstr>Agenda for November 2017 F2F</vt:lpstr>
      <vt:lpstr>Schedules</vt:lpstr>
      <vt:lpstr>Business #2</vt:lpstr>
      <vt:lpstr>Business #3</vt:lpstr>
      <vt:lpstr>Business #4</vt:lpstr>
      <vt:lpstr>Business #5</vt:lpstr>
      <vt:lpstr>Business #6</vt:lpstr>
      <vt:lpstr>Motion:  P802.1CF Working Group Ballot </vt:lpstr>
      <vt:lpstr>Motion: Conference calls</vt:lpstr>
      <vt:lpstr>Business #7</vt:lpstr>
    </vt:vector>
  </TitlesOfParts>
  <Company>NIST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321</cp:revision>
  <cp:lastPrinted>1998-02-10T13:28:06Z</cp:lastPrinted>
  <dcterms:created xsi:type="dcterms:W3CDTF">2011-12-30T17:06:23Z</dcterms:created>
  <dcterms:modified xsi:type="dcterms:W3CDTF">2017-11-10T18:40:09Z</dcterms:modified>
</cp:coreProperties>
</file>