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2" r:id="rId2"/>
    <p:sldId id="298" r:id="rId3"/>
    <p:sldId id="329" r:id="rId4"/>
    <p:sldId id="328" r:id="rId5"/>
    <p:sldId id="290" r:id="rId6"/>
    <p:sldId id="291" r:id="rId7"/>
    <p:sldId id="292" r:id="rId8"/>
    <p:sldId id="320" r:id="rId9"/>
    <p:sldId id="293" r:id="rId10"/>
    <p:sldId id="271" r:id="rId11"/>
    <p:sldId id="331" r:id="rId12"/>
    <p:sldId id="299" r:id="rId13"/>
    <p:sldId id="330" r:id="rId14"/>
    <p:sldId id="309" r:id="rId15"/>
    <p:sldId id="332" r:id="rId16"/>
    <p:sldId id="333" r:id="rId17"/>
    <p:sldId id="334" r:id="rId18"/>
    <p:sldId id="337" r:id="rId19"/>
    <p:sldId id="335" r:id="rId20"/>
    <p:sldId id="336"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52" autoAdjust="0"/>
    <p:restoredTop sz="95439" autoAdjust="0"/>
  </p:normalViewPr>
  <p:slideViewPr>
    <p:cSldViewPr>
      <p:cViewPr varScale="1">
        <p:scale>
          <a:sx n="97" d="100"/>
          <a:sy n="97" d="100"/>
        </p:scale>
        <p:origin x="784"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28"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effectLst/>
              </a:rPr>
              <a:t>omniran-17-0084-03-00TG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7/omniran-17-0077-00-00TG-sep-26th-confcall-minutes.docx" TargetMode="External"/><Relationship Id="rId4" Type="http://schemas.openxmlformats.org/officeDocument/2006/relationships/hyperlink" Target="https://mentor.ieee.org/omniran/dcn/17/omniran-17-0083-00-00TG-oct-10th-confcall-minutes.docx" TargetMode="External"/><Relationship Id="rId5" Type="http://schemas.openxmlformats.org/officeDocument/2006/relationships/hyperlink" Target="https://mentor.ieee.org/omniran/dcn/17/omniran-17-0087-01-00ic-examples-of-radio-environment-in-the-factories.pdf" TargetMode="External"/><Relationship Id="rId6" Type="http://schemas.openxmlformats.org/officeDocument/2006/relationships/hyperlink" Target="https://mentor.ieee.org/omniran/dcn/17/omniran-17-0088-00-00ic-wired-wireless-convergence-for-factory-iot.pdf" TargetMode="External"/><Relationship Id="rId7" Type="http://schemas.openxmlformats.org/officeDocument/2006/relationships/hyperlink" Target="https://mentor.ieee.org/omniran/dcn/17/omniran-17-0081-03-CF00-user-service-information-model.pptx" TargetMode="External"/><Relationship Id="rId8" Type="http://schemas.openxmlformats.org/officeDocument/2006/relationships/hyperlink" Target="https://mentor.ieee.org/omniran/dcn/17/omniran-17-0079-01-CF00-chap-8-1-information-model.docx" TargetMode="External"/><Relationship Id="rId9" Type="http://schemas.openxmlformats.org/officeDocument/2006/relationships/hyperlink" Target="https://mentor.ieee.org/omniran/dcn/17/omniran-17-0082-02-CF00-information-model-structure.pptx" TargetMode="External"/><Relationship Id="rId10" Type="http://schemas.openxmlformats.org/officeDocument/2006/relationships/hyperlink" Target="https://mentor.ieee.org/omniran/dcn/17/omniran-17-0081-04-CF00-user-service-information-model.pptx" TargetMode="External"/><Relationship Id="rId11" Type="http://schemas.openxmlformats.org/officeDocument/2006/relationships/hyperlink" Target="https://mentor.ieee.org/omniran/dcn/17/omniran-17-0079-02-CF00-chap-8-1-information-model.doc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70-00-00TG-september-2017-f2f-meeting-minutes.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7/omniran-17-0077-00-00TG-sep-26th-confcall-minutes.docx" TargetMode="External"/><Relationship Id="rId4" Type="http://schemas.openxmlformats.org/officeDocument/2006/relationships/hyperlink" Target="https://mentor.ieee.org/omniran/dcn/17/omniran-17-0083-00-00TG-oct-10th-confcall-minutes.docx" TargetMode="External"/><Relationship Id="rId5" Type="http://schemas.openxmlformats.org/officeDocument/2006/relationships/hyperlink" Target="https://mentor.ieee.org/omniran/dcn/17/omniran-17-0086-00-00TG-oct-31st-confcall-notes.docx" TargetMode="External"/><Relationship Id="rId6" Type="http://schemas.openxmlformats.org/officeDocument/2006/relationships/hyperlink" Target="https://mentor.ieee.org/802-ec/dcn/17/ec-17-0199-00-00EC-november-2017-rule-meeting.pdf" TargetMode="External"/><Relationship Id="rId7" Type="http://schemas.openxmlformats.org/officeDocument/2006/relationships/hyperlink" Target="https://mentor.ieee.org/802-ec/dcn/17/ec-17-0170-00-00EC-802-1-opening-report.pdf"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70-00-00TG-september-2017-f2f-meeting-minutes.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7/omniran-17-0087-01-00ic-examples-of-radio-environment-in-the-factories.pdf" TargetMode="External"/><Relationship Id="rId3" Type="http://schemas.openxmlformats.org/officeDocument/2006/relationships/hyperlink" Target="https://mentor.ieee.org/omniran/dcn/17/omniran-17-0088-00-00ic-wired-wireless-convergence-for-factory-iot.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omniran/dcn/17/omniran-17-0079-01-CF00-chap-8-1-information-model.docx" TargetMode="External"/><Relationship Id="rId4" Type="http://schemas.openxmlformats.org/officeDocument/2006/relationships/hyperlink" Target="https://mentor.ieee.org/omniran/dcn/17/omniran-17-0082-02-CF00-information-model-structure.ppt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81-03-CF00-user-service-information-model.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7/omniran-17-0081-04-CF00-user-service-information-model.pptx" TargetMode="External"/><Relationship Id="rId3" Type="http://schemas.openxmlformats.org/officeDocument/2006/relationships/hyperlink" Target="https://mentor.ieee.org/omniran/dcn/17/omniran-17-0079-02-CF00-chap-8-1-information-model.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NULL"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November 2017 F2F Meeting</a:t>
            </a:r>
            <a:br>
              <a:rPr lang="en-US" dirty="0"/>
            </a:br>
            <a:r>
              <a:rPr lang="en-US" dirty="0"/>
              <a:t>Orlando, FL, USA</a:t>
            </a:r>
          </a:p>
        </p:txBody>
      </p:sp>
      <p:sp>
        <p:nvSpPr>
          <p:cNvPr id="3" name="Subtitle 2"/>
          <p:cNvSpPr>
            <a:spLocks noGrp="1"/>
          </p:cNvSpPr>
          <p:nvPr>
            <p:ph type="subTitle" idx="1"/>
          </p:nvPr>
        </p:nvSpPr>
        <p:spPr/>
        <p:txBody>
          <a:bodyPr/>
          <a:lstStyle/>
          <a:p>
            <a:r>
              <a:rPr lang="en-US" dirty="0" smtClean="0"/>
              <a:t>2017-11-08</a:t>
            </a:r>
            <a:endParaRPr lang="en-US" dirty="0"/>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Chair called meeting to order </a:t>
            </a:r>
            <a:r>
              <a:rPr lang="en-GB" sz="2000" dirty="0" smtClean="0"/>
              <a:t>at 16:00</a:t>
            </a:r>
            <a:endParaRPr lang="en-GB" sz="2000" dirty="0"/>
          </a:p>
          <a:p>
            <a:r>
              <a:rPr lang="en-GB" sz="2400" dirty="0"/>
              <a:t>Minutes taker</a:t>
            </a:r>
            <a:r>
              <a:rPr lang="en-GB" sz="2400" dirty="0" smtClean="0"/>
              <a:t>:</a:t>
            </a:r>
          </a:p>
          <a:p>
            <a:pPr lvl="1"/>
            <a:r>
              <a:rPr lang="en-GB" sz="2000" dirty="0" err="1" smtClean="0"/>
              <a:t>Hao</a:t>
            </a:r>
            <a:r>
              <a:rPr lang="en-GB" sz="2000" dirty="0" smtClean="0"/>
              <a:t> is taking notes.</a:t>
            </a:r>
          </a:p>
          <a:p>
            <a:r>
              <a:rPr lang="en-GB" sz="2400" dirty="0" smtClean="0"/>
              <a:t>Roll </a:t>
            </a:r>
            <a:r>
              <a:rPr lang="en-GB" sz="2400" dirty="0"/>
              <a:t>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79307500"/>
              </p:ext>
            </p:extLst>
          </p:nvPr>
        </p:nvGraphicFramePr>
        <p:xfrm>
          <a:off x="914400" y="3352800"/>
          <a:ext cx="7620001" cy="30480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xmlns="" val="20000"/>
                    </a:ext>
                  </a:extLst>
                </a:gridCol>
                <a:gridCol w="1664448">
                  <a:extLst>
                    <a:ext uri="{9D8B030D-6E8A-4147-A177-3AD203B41FA5}">
                      <a16:colId xmlns:a16="http://schemas.microsoft.com/office/drawing/2014/main" xmlns="" val="20001"/>
                    </a:ext>
                  </a:extLst>
                </a:gridCol>
                <a:gridCol w="239059">
                  <a:extLst>
                    <a:ext uri="{9D8B030D-6E8A-4147-A177-3AD203B41FA5}">
                      <a16:colId xmlns:a16="http://schemas.microsoft.com/office/drawing/2014/main" xmlns="" val="20002"/>
                    </a:ext>
                  </a:extLst>
                </a:gridCol>
                <a:gridCol w="1867647">
                  <a:extLst>
                    <a:ext uri="{9D8B030D-6E8A-4147-A177-3AD203B41FA5}">
                      <a16:colId xmlns:a16="http://schemas.microsoft.com/office/drawing/2014/main" xmlns="" val="20003"/>
                    </a:ext>
                  </a:extLst>
                </a:gridCol>
                <a:gridCol w="1867647">
                  <a:extLst>
                    <a:ext uri="{9D8B030D-6E8A-4147-A177-3AD203B41FA5}">
                      <a16:colId xmlns:a16="http://schemas.microsoft.com/office/drawing/2014/main" xmlns=""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xmlns=""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tx1"/>
                          </a:solidFill>
                          <a:effectLst/>
                          <a:latin typeface="+mn-lt"/>
                        </a:rPr>
                        <a:t>Nader Zein</a:t>
                      </a:r>
                    </a:p>
                  </a:txBody>
                  <a:tcPr marL="73025" marR="73025" marT="0" marB="0" anchor="ctr"/>
                </a:tc>
                <a:tc>
                  <a:txBody>
                    <a:bodyPr/>
                    <a:lstStyle/>
                    <a:p>
                      <a:pPr algn="just">
                        <a:spcAft>
                          <a:spcPts val="300"/>
                        </a:spcAft>
                      </a:pPr>
                      <a:r>
                        <a:rPr lang="en-US" sz="1400">
                          <a:solidFill>
                            <a:schemeClr val="tx1"/>
                          </a:solidFill>
                          <a:effectLst/>
                          <a:latin typeface="+mn-lt"/>
                        </a:rPr>
                        <a:t>NEC</a:t>
                      </a:r>
                    </a:p>
                  </a:txBody>
                  <a:tcPr marL="73025" marR="73025" marT="0" marB="0" anchor="ctr"/>
                </a:tc>
                <a:extLst>
                  <a:ext uri="{0D108BD9-81ED-4DB2-BD59-A6C34878D82A}">
                    <a16:rowId xmlns:a16="http://schemas.microsoft.com/office/drawing/2014/main" xmlns=""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err="1" smtClean="0">
                          <a:solidFill>
                            <a:schemeClr val="tx1"/>
                          </a:solidFill>
                          <a:effectLst/>
                          <a:latin typeface="+mn-lt"/>
                        </a:rPr>
                        <a:t>Tetenya</a:t>
                      </a:r>
                      <a:r>
                        <a:rPr lang="en-US" sz="1400" baseline="0" dirty="0" smtClean="0">
                          <a:solidFill>
                            <a:schemeClr val="tx1"/>
                          </a:solidFill>
                          <a:effectLst/>
                          <a:latin typeface="+mn-lt"/>
                        </a:rPr>
                        <a:t> </a:t>
                      </a:r>
                      <a:r>
                        <a:rPr lang="en-US" sz="1400" baseline="0" dirty="0" err="1" smtClean="0">
                          <a:solidFill>
                            <a:schemeClr val="tx1"/>
                          </a:solidFill>
                          <a:effectLst/>
                          <a:latin typeface="+mn-lt"/>
                        </a:rPr>
                        <a:t>Ynda</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smtClean="0">
                          <a:solidFill>
                            <a:schemeClr val="tx1"/>
                          </a:solidFill>
                          <a:effectLst/>
                          <a:latin typeface="+mn-lt"/>
                        </a:rPr>
                        <a:t>Kyocera</a:t>
                      </a: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xmlns="" val="10002"/>
                  </a:ext>
                </a:extLst>
              </a:tr>
              <a:tr h="292100">
                <a:tc>
                  <a:txBody>
                    <a:bodyPr/>
                    <a:lstStyle/>
                    <a:p>
                      <a:pPr algn="just">
                        <a:spcAft>
                          <a:spcPts val="300"/>
                        </a:spcAft>
                      </a:pPr>
                      <a:r>
                        <a:rPr lang="en-US" sz="1400">
                          <a:solidFill>
                            <a:schemeClr val="tx1"/>
                          </a:solidFill>
                          <a:effectLst/>
                          <a:latin typeface="+mn-lt"/>
                        </a:rPr>
                        <a:t>Hajime Koto</a:t>
                      </a: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smtClean="0">
                          <a:solidFill>
                            <a:schemeClr val="tx1"/>
                          </a:solidFill>
                          <a:effectLst/>
                          <a:latin typeface="+mn-lt"/>
                        </a:rPr>
                        <a:t>Hiroshi</a:t>
                      </a:r>
                      <a:r>
                        <a:rPr lang="en-US" sz="1400" baseline="0" dirty="0" smtClean="0">
                          <a:solidFill>
                            <a:schemeClr val="tx1"/>
                          </a:solidFill>
                          <a:effectLst/>
                          <a:latin typeface="+mn-lt"/>
                        </a:rPr>
                        <a:t> </a:t>
                      </a:r>
                      <a:r>
                        <a:rPr lang="en-US" sz="1400" baseline="0" dirty="0" err="1" smtClean="0">
                          <a:solidFill>
                            <a:schemeClr val="tx1"/>
                          </a:solidFill>
                          <a:effectLst/>
                          <a:latin typeface="+mn-lt"/>
                        </a:rPr>
                        <a:t>Ohue</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smtClean="0">
                          <a:solidFill>
                            <a:schemeClr val="tx1"/>
                          </a:solidFill>
                          <a:effectLst/>
                          <a:latin typeface="+mn-lt"/>
                        </a:rPr>
                        <a:t>Panasonic</a:t>
                      </a: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xmlns="" val="10003"/>
                  </a:ext>
                </a:extLst>
              </a:tr>
              <a:tr h="292100">
                <a:tc>
                  <a:txBody>
                    <a:bodyPr/>
                    <a:lstStyle/>
                    <a:p>
                      <a:pPr algn="just">
                        <a:spcAft>
                          <a:spcPts val="300"/>
                        </a:spcAft>
                      </a:pPr>
                      <a:r>
                        <a:rPr lang="en-US" sz="1400">
                          <a:solidFill>
                            <a:schemeClr val="tx1"/>
                          </a:solidFill>
                          <a:effectLst/>
                          <a:latin typeface="+mn-lt"/>
                        </a:rPr>
                        <a:t>Tomoki Ohsawa</a:t>
                      </a: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smtClean="0">
                          <a:solidFill>
                            <a:schemeClr val="tx1"/>
                          </a:solidFill>
                          <a:effectLst/>
                          <a:latin typeface="+mn-lt"/>
                        </a:rPr>
                        <a:t>Akio Hasegawa</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smtClean="0">
                          <a:solidFill>
                            <a:schemeClr val="tx1"/>
                          </a:solidFill>
                          <a:effectLst/>
                          <a:latin typeface="+mn-lt"/>
                        </a:rPr>
                        <a:t>ATR</a:t>
                      </a: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xmlns="" val="10004"/>
                  </a:ext>
                </a:extLst>
              </a:tr>
              <a:tr h="292100">
                <a:tc>
                  <a:txBody>
                    <a:bodyPr/>
                    <a:lstStyle/>
                    <a:p>
                      <a:pPr algn="just">
                        <a:spcAft>
                          <a:spcPts val="300"/>
                        </a:spcAft>
                      </a:pPr>
                      <a:r>
                        <a:rPr lang="en-US" sz="1400">
                          <a:solidFill>
                            <a:schemeClr val="tx1"/>
                          </a:solidFill>
                          <a:effectLst/>
                          <a:latin typeface="+mn-lt"/>
                        </a:rPr>
                        <a:t>Satoko Itaya</a:t>
                      </a:r>
                    </a:p>
                  </a:txBody>
                  <a:tcPr marL="73025" marR="73025" marT="0" marB="0" anchor="ctr"/>
                </a:tc>
                <a:tc>
                  <a:txBody>
                    <a:bodyPr/>
                    <a:lstStyle/>
                    <a:p>
                      <a:pPr algn="just">
                        <a:spcAft>
                          <a:spcPts val="300"/>
                        </a:spcAft>
                      </a:pPr>
                      <a:r>
                        <a:rPr lang="en-US" sz="140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Walter </a:t>
                      </a:r>
                      <a:r>
                        <a:rPr lang="en-US" sz="1400" dirty="0" err="1">
                          <a:solidFill>
                            <a:schemeClr val="tx1"/>
                          </a:solidFill>
                          <a:effectLst/>
                          <a:latin typeface="+mn-lt"/>
                        </a:rPr>
                        <a:t>Pienciak</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IEEE</a:t>
                      </a:r>
                    </a:p>
                  </a:txBody>
                  <a:tcPr marL="73025" marR="73025" marT="0" marB="0" anchor="ctr"/>
                </a:tc>
                <a:extLst>
                  <a:ext uri="{0D108BD9-81ED-4DB2-BD59-A6C34878D82A}">
                    <a16:rowId xmlns:a16="http://schemas.microsoft.com/office/drawing/2014/main" xmlns="" val="10005"/>
                  </a:ext>
                </a:extLst>
              </a:tr>
              <a:tr h="292100">
                <a:tc>
                  <a:txBody>
                    <a:bodyPr/>
                    <a:lstStyle/>
                    <a:p>
                      <a:pPr algn="just">
                        <a:spcAft>
                          <a:spcPts val="300"/>
                        </a:spcAft>
                      </a:pPr>
                      <a:r>
                        <a:rPr lang="en-US" sz="1400">
                          <a:solidFill>
                            <a:schemeClr val="tx1"/>
                          </a:solidFill>
                          <a:effectLst/>
                          <a:latin typeface="+mn-lt"/>
                        </a:rPr>
                        <a:t>Kenichi Maruhashi</a:t>
                      </a:r>
                    </a:p>
                  </a:txBody>
                  <a:tcPr marL="73025" marR="73025" marT="0" marB="0" anchor="ctr"/>
                </a:tc>
                <a:tc>
                  <a:txBody>
                    <a:bodyPr/>
                    <a:lstStyle/>
                    <a:p>
                      <a:pPr algn="just">
                        <a:spcAft>
                          <a:spcPts val="300"/>
                        </a:spcAft>
                      </a:pPr>
                      <a:r>
                        <a:rPr lang="en-US" sz="1400">
                          <a:solidFill>
                            <a:schemeClr val="tx1"/>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1"/>
                          </a:solidFill>
                          <a:latin typeface="+mn-lt"/>
                        </a:rPr>
                        <a:t>Patrick </a:t>
                      </a:r>
                      <a:r>
                        <a:rPr lang="en-US" sz="1400" dirty="0" err="1">
                          <a:solidFill>
                            <a:schemeClr val="tx1"/>
                          </a:solidFill>
                          <a:latin typeface="+mn-lt"/>
                        </a:rPr>
                        <a:t>Slaats</a:t>
                      </a:r>
                      <a:endParaRPr lang="en-US" sz="1400" dirty="0">
                        <a:solidFill>
                          <a:schemeClr val="tx1"/>
                        </a:solidFill>
                        <a:latin typeface="+mn-lt"/>
                      </a:endParaRPr>
                    </a:p>
                  </a:txBody>
                  <a:tcPr anchor="ctr"/>
                </a:tc>
                <a:tc>
                  <a:txBody>
                    <a:bodyPr/>
                    <a:lstStyle/>
                    <a:p>
                      <a:r>
                        <a:rPr lang="en-US" sz="1400" dirty="0">
                          <a:solidFill>
                            <a:schemeClr val="tx1"/>
                          </a:solidFill>
                          <a:latin typeface="+mn-lt"/>
                        </a:rPr>
                        <a:t>IEEE</a:t>
                      </a:r>
                    </a:p>
                  </a:txBody>
                  <a:tcPr anchor="ctr"/>
                </a:tc>
                <a:extLst>
                  <a:ext uri="{0D108BD9-81ED-4DB2-BD59-A6C34878D82A}">
                    <a16:rowId xmlns:a16="http://schemas.microsoft.com/office/drawing/2014/main" xmlns="" val="10006"/>
                  </a:ext>
                </a:extLst>
              </a:tr>
              <a:tr h="292100">
                <a:tc>
                  <a:txBody>
                    <a:bodyPr/>
                    <a:lstStyle/>
                    <a:p>
                      <a:pPr algn="just">
                        <a:spcAft>
                          <a:spcPts val="300"/>
                        </a:spcAft>
                      </a:pPr>
                      <a:r>
                        <a:rPr lang="en-US" sz="1400" dirty="0" err="1" smtClean="0">
                          <a:solidFill>
                            <a:schemeClr val="tx1"/>
                          </a:solidFill>
                          <a:effectLst/>
                          <a:latin typeface="+mn-lt"/>
                        </a:rPr>
                        <a:t>Radhakrishna</a:t>
                      </a:r>
                      <a:r>
                        <a:rPr lang="en-US" sz="1400" baseline="0" dirty="0" smtClean="0">
                          <a:solidFill>
                            <a:schemeClr val="tx1"/>
                          </a:solidFill>
                          <a:effectLst/>
                          <a:latin typeface="+mn-lt"/>
                        </a:rPr>
                        <a:t> </a:t>
                      </a:r>
                      <a:r>
                        <a:rPr lang="en-US" sz="1400" baseline="0" dirty="0" err="1" smtClean="0">
                          <a:solidFill>
                            <a:schemeClr val="tx1"/>
                          </a:solidFill>
                          <a:effectLst/>
                          <a:latin typeface="+mn-lt"/>
                        </a:rPr>
                        <a:t>Canchi</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smtClean="0">
                          <a:solidFill>
                            <a:schemeClr val="tx1"/>
                          </a:solidFill>
                          <a:effectLst/>
                          <a:latin typeface="+mn-lt"/>
                        </a:rPr>
                        <a:t>Kyocera</a:t>
                      </a: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smtClean="0">
                          <a:solidFill>
                            <a:schemeClr val="tx1"/>
                          </a:solidFill>
                          <a:latin typeface="+mn-lt"/>
                        </a:rPr>
                        <a:t>Harry </a:t>
                      </a:r>
                      <a:r>
                        <a:rPr lang="en-US" sz="1400" dirty="0" err="1" smtClean="0">
                          <a:solidFill>
                            <a:schemeClr val="tx1"/>
                          </a:solidFill>
                          <a:latin typeface="+mn-lt"/>
                        </a:rPr>
                        <a:t>Bims</a:t>
                      </a:r>
                      <a:endParaRPr lang="en-US" sz="1400" dirty="0">
                        <a:solidFill>
                          <a:schemeClr val="tx1"/>
                        </a:solidFill>
                        <a:latin typeface="+mn-lt"/>
                      </a:endParaRPr>
                    </a:p>
                  </a:txBody>
                  <a:tcPr anchor="ctr"/>
                </a:tc>
                <a:tc>
                  <a:txBody>
                    <a:bodyPr/>
                    <a:lstStyle/>
                    <a:p>
                      <a:r>
                        <a:rPr lang="en-US" sz="1400" dirty="0" err="1" smtClean="0">
                          <a:solidFill>
                            <a:schemeClr val="tx1"/>
                          </a:solidFill>
                          <a:latin typeface="+mn-lt"/>
                        </a:rPr>
                        <a:t>Bims</a:t>
                      </a:r>
                      <a:r>
                        <a:rPr lang="en-US" sz="1400" dirty="0" smtClean="0">
                          <a:solidFill>
                            <a:schemeClr val="tx1"/>
                          </a:solidFill>
                          <a:latin typeface="+mn-lt"/>
                        </a:rPr>
                        <a:t> Labs</a:t>
                      </a:r>
                      <a:endParaRPr lang="en-US" sz="1400" dirty="0">
                        <a:solidFill>
                          <a:schemeClr val="tx1"/>
                        </a:solidFill>
                        <a:latin typeface="+mn-lt"/>
                      </a:endParaRPr>
                    </a:p>
                  </a:txBody>
                  <a:tcPr anchor="ctr"/>
                </a:tc>
                <a:extLst>
                  <a:ext uri="{0D108BD9-81ED-4DB2-BD59-A6C34878D82A}">
                    <a16:rowId xmlns:a16="http://schemas.microsoft.com/office/drawing/2014/main" xmlns="" val="10007"/>
                  </a:ext>
                </a:extLst>
              </a:tr>
              <a:tr h="292100">
                <a:tc>
                  <a:txBody>
                    <a:bodyPr/>
                    <a:lstStyle/>
                    <a:p>
                      <a:pPr algn="just">
                        <a:spcAft>
                          <a:spcPts val="300"/>
                        </a:spcAft>
                      </a:pPr>
                      <a:r>
                        <a:rPr lang="en-US" sz="1400" dirty="0" smtClean="0">
                          <a:solidFill>
                            <a:schemeClr val="tx1"/>
                          </a:solidFill>
                          <a:effectLst/>
                          <a:latin typeface="+mn-lt"/>
                        </a:rPr>
                        <a:t>Antonio de la Oliva</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smtClean="0">
                          <a:solidFill>
                            <a:schemeClr val="tx1"/>
                          </a:solidFill>
                          <a:effectLst/>
                          <a:latin typeface="+mn-lt"/>
                        </a:rPr>
                        <a:t>UC3M</a:t>
                      </a: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smtClean="0">
                          <a:solidFill>
                            <a:schemeClr val="tx1"/>
                          </a:solidFill>
                          <a:latin typeface="+mn-lt"/>
                        </a:rPr>
                        <a:t>Paul </a:t>
                      </a:r>
                      <a:r>
                        <a:rPr lang="en-US" sz="1400" dirty="0" err="1" smtClean="0">
                          <a:solidFill>
                            <a:schemeClr val="tx1"/>
                          </a:solidFill>
                          <a:latin typeface="+mn-lt"/>
                        </a:rPr>
                        <a:t>Nikolich</a:t>
                      </a:r>
                      <a:endParaRPr lang="en-US" sz="1400" dirty="0">
                        <a:solidFill>
                          <a:schemeClr val="tx1"/>
                        </a:solidFill>
                        <a:latin typeface="+mn-lt"/>
                      </a:endParaRPr>
                    </a:p>
                  </a:txBody>
                  <a:tcPr anchor="ctr"/>
                </a:tc>
                <a:tc>
                  <a:txBody>
                    <a:bodyPr/>
                    <a:lstStyle/>
                    <a:p>
                      <a:r>
                        <a:rPr lang="en-US" sz="1400" dirty="0" smtClean="0">
                          <a:solidFill>
                            <a:schemeClr val="tx1"/>
                          </a:solidFill>
                          <a:latin typeface="+mn-lt"/>
                        </a:rPr>
                        <a:t>IEEE 802</a:t>
                      </a:r>
                      <a:endParaRPr lang="en-US" sz="1400" dirty="0">
                        <a:solidFill>
                          <a:schemeClr val="tx1"/>
                        </a:solidFill>
                        <a:latin typeface="+mn-lt"/>
                      </a:endParaRPr>
                    </a:p>
                  </a:txBody>
                  <a:tcPr anchor="ctr"/>
                </a:tc>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tr>
            </a:tbl>
          </a:graphicData>
        </a:graphic>
      </p:graphicFrame>
    </p:spTree>
    <p:extLst>
      <p:ext uri="{BB962C8B-B14F-4D97-AF65-F5344CB8AC3E}">
        <p14:creationId xmlns:p14="http://schemas.microsoft.com/office/powerpoint/2010/main" val="626354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a:p>
            <a:pPr marL="457200" lvl="1" indent="0">
              <a:buNone/>
            </a:pPr>
            <a:endParaRPr lang="en-US" altLang="en-US" dirty="0"/>
          </a:p>
          <a:p>
            <a:r>
              <a:rPr lang="en-US" altLang="en-US" dirty="0"/>
              <a:t>  </a:t>
            </a:r>
            <a:r>
              <a:rPr lang="en-US" altLang="en-US" dirty="0" smtClean="0"/>
              <a:t>Nothing brought up.</a:t>
            </a:r>
            <a:endParaRPr lang="en-US" altLang="en-US" dirty="0"/>
          </a:p>
        </p:txBody>
      </p:sp>
    </p:spTree>
    <p:extLst>
      <p:ext uri="{BB962C8B-B14F-4D97-AF65-F5344CB8AC3E}">
        <p14:creationId xmlns:p14="http://schemas.microsoft.com/office/powerpoint/2010/main" val="17024814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t>
            </a:r>
            <a:r>
              <a:rPr lang="en-US" dirty="0"/>
              <a:t>for November 2017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Potential input to 802.1 Industry Connections</a:t>
            </a:r>
          </a:p>
          <a:p>
            <a:r>
              <a:rPr lang="en-US" dirty="0"/>
              <a:t>Motions to 802.1 mid-week plenary</a:t>
            </a:r>
          </a:p>
          <a:p>
            <a:r>
              <a:rPr lang="en-US" dirty="0"/>
              <a:t>Information model for Access network and User service</a:t>
            </a:r>
          </a:p>
          <a:p>
            <a:pPr lvl="0"/>
            <a:r>
              <a:rPr lang="en-US" dirty="0"/>
              <a:t>Text proposal for adoption of TSN in Chap 7.5 &amp; 7.6</a:t>
            </a:r>
          </a:p>
          <a:p>
            <a:r>
              <a:rPr lang="en-US" dirty="0"/>
              <a:t>Plan for going WG ballot w/ 802.1CF-D0.7 draft</a:t>
            </a:r>
          </a:p>
          <a:p>
            <a:r>
              <a:rPr lang="en-US" dirty="0"/>
              <a:t>Conference calls until Mar F2F</a:t>
            </a:r>
          </a:p>
          <a:p>
            <a:r>
              <a:rPr lang="en-US" dirty="0"/>
              <a:t>Motions to 802.1 closing plenary</a:t>
            </a:r>
          </a:p>
          <a:p>
            <a:r>
              <a:rPr lang="en-US" dirty="0"/>
              <a:t>Status report to IEEE 802 WGs</a:t>
            </a:r>
          </a:p>
          <a:p>
            <a:r>
              <a:rPr lang="en-US" dirty="0"/>
              <a:t>AOB</a:t>
            </a:r>
          </a:p>
        </p:txBody>
      </p:sp>
    </p:spTree>
    <p:extLst>
      <p:ext uri="{BB962C8B-B14F-4D97-AF65-F5344CB8AC3E}">
        <p14:creationId xmlns:p14="http://schemas.microsoft.com/office/powerpoint/2010/main" val="39503744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47500" lnSpcReduction="20000"/>
          </a:bodyPr>
          <a:lstStyle/>
          <a:p>
            <a:r>
              <a:rPr lang="en-US" dirty="0" smtClean="0"/>
              <a:t>Mon</a:t>
            </a:r>
          </a:p>
          <a:p>
            <a:pPr lvl="1"/>
            <a:r>
              <a:rPr lang="en-US" dirty="0"/>
              <a:t>Review of </a:t>
            </a:r>
            <a:r>
              <a:rPr lang="en-US" dirty="0" smtClean="0"/>
              <a:t>minutes</a:t>
            </a:r>
          </a:p>
          <a:p>
            <a:pPr lvl="2"/>
            <a:r>
              <a:rPr lang="en-US" dirty="0">
                <a:hlinkClick r:id="rId2"/>
              </a:rPr>
              <a:t>https://mentor.ieee.org/omniran/dcn/17/omniran-17-0070-00-00TG-september-2017-f2f-meeting-minutes.docx</a:t>
            </a:r>
            <a:endParaRPr lang="en-US" dirty="0"/>
          </a:p>
          <a:p>
            <a:pPr lvl="2"/>
            <a:r>
              <a:rPr lang="en-US" dirty="0">
                <a:hlinkClick r:id="rId3"/>
              </a:rPr>
              <a:t>https://mentor.ieee.org/omniran/dcn/17/omniran-17-0077-00-00TG-sep-26th-confcall-minutes.docx</a:t>
            </a:r>
            <a:endParaRPr lang="en-US" dirty="0"/>
          </a:p>
          <a:p>
            <a:pPr lvl="2"/>
            <a:r>
              <a:rPr lang="en-US" dirty="0">
                <a:hlinkClick r:id="rId4"/>
              </a:rPr>
              <a:t>https://</a:t>
            </a:r>
            <a:r>
              <a:rPr lang="en-US" dirty="0" smtClean="0">
                <a:hlinkClick r:id="rId4"/>
              </a:rPr>
              <a:t>mentor.ieee.org/omniran/dcn/17/omniran-17-0083-00-00TG-oct-10th-confcall-minutes.docx</a:t>
            </a:r>
            <a:endParaRPr lang="en-US" dirty="0"/>
          </a:p>
          <a:p>
            <a:pPr lvl="1"/>
            <a:r>
              <a:rPr lang="en-US" dirty="0"/>
              <a:t>Reports</a:t>
            </a:r>
          </a:p>
          <a:p>
            <a:pPr lvl="1"/>
            <a:r>
              <a:rPr lang="en-US" dirty="0"/>
              <a:t>Potential input to 802.1 Industry </a:t>
            </a:r>
            <a:r>
              <a:rPr lang="en-US" dirty="0" smtClean="0"/>
              <a:t>Connections</a:t>
            </a:r>
          </a:p>
          <a:p>
            <a:pPr lvl="2"/>
            <a:r>
              <a:rPr lang="en-US" dirty="0">
                <a:hlinkClick r:id="rId5"/>
              </a:rPr>
              <a:t>https://mentor.ieee.org/omniran/dcn/17/omniran-17-0087-01-00ic-examples-of-radio-environment-in-the-factories.pdf</a:t>
            </a:r>
            <a:endParaRPr lang="en-US" dirty="0"/>
          </a:p>
          <a:p>
            <a:pPr lvl="2"/>
            <a:r>
              <a:rPr lang="en-US" dirty="0">
                <a:hlinkClick r:id="rId6"/>
              </a:rPr>
              <a:t>https://</a:t>
            </a:r>
            <a:r>
              <a:rPr lang="en-US" dirty="0" smtClean="0">
                <a:hlinkClick r:id="rId6"/>
              </a:rPr>
              <a:t>mentor.ieee.org/omniran/dcn/17/omniran-17-0088-00-00ic-wired-wireless-convergence-for-factory-iot.pdf</a:t>
            </a:r>
            <a:endParaRPr lang="en-US" dirty="0"/>
          </a:p>
          <a:p>
            <a:pPr lvl="1"/>
            <a:r>
              <a:rPr lang="en-US" dirty="0"/>
              <a:t>Motions to 802.1 mid-week plenary</a:t>
            </a:r>
          </a:p>
          <a:p>
            <a:r>
              <a:rPr lang="en-US" dirty="0" smtClean="0"/>
              <a:t>Tue</a:t>
            </a:r>
          </a:p>
          <a:p>
            <a:pPr lvl="1"/>
            <a:r>
              <a:rPr lang="en-US" dirty="0"/>
              <a:t>Information model for Access network and User </a:t>
            </a:r>
            <a:r>
              <a:rPr lang="en-US" dirty="0" smtClean="0"/>
              <a:t>service</a:t>
            </a:r>
          </a:p>
          <a:p>
            <a:pPr lvl="2"/>
            <a:r>
              <a:rPr lang="en-US" dirty="0">
                <a:hlinkClick r:id="rId7"/>
              </a:rPr>
              <a:t>https://</a:t>
            </a:r>
            <a:r>
              <a:rPr lang="en-US" dirty="0" smtClean="0">
                <a:hlinkClick r:id="rId7"/>
              </a:rPr>
              <a:t>mentor.ieee.org/omniran/dcn/17/omniran-17-0081-03-CF00-user-service-information-model.pptx</a:t>
            </a:r>
            <a:endParaRPr lang="en-US" dirty="0" smtClean="0"/>
          </a:p>
          <a:p>
            <a:pPr lvl="2"/>
            <a:r>
              <a:rPr lang="en-US" dirty="0">
                <a:hlinkClick r:id="rId8"/>
              </a:rPr>
              <a:t>https://</a:t>
            </a:r>
            <a:r>
              <a:rPr lang="en-US" dirty="0" smtClean="0">
                <a:hlinkClick r:id="rId8"/>
              </a:rPr>
              <a:t>mentor.ieee.org/omniran/dcn/17/omniran-17-0079-01-CF00-chap-8-1-information-model.docx</a:t>
            </a:r>
            <a:endParaRPr lang="en-US" dirty="0" smtClean="0"/>
          </a:p>
          <a:p>
            <a:pPr lvl="2"/>
            <a:r>
              <a:rPr lang="en-US" dirty="0">
                <a:hlinkClick r:id="rId9"/>
              </a:rPr>
              <a:t>https://</a:t>
            </a:r>
            <a:r>
              <a:rPr lang="en-US" dirty="0" smtClean="0">
                <a:hlinkClick r:id="rId9"/>
              </a:rPr>
              <a:t>mentor.ieee.org/omniran/dcn/17/omniran-17-0082-02-CF00-information-model-structure.pptx</a:t>
            </a:r>
            <a:endParaRPr lang="en-US" dirty="0"/>
          </a:p>
          <a:p>
            <a:r>
              <a:rPr lang="en-US" dirty="0" smtClean="0"/>
              <a:t>Wed</a:t>
            </a:r>
          </a:p>
          <a:p>
            <a:pPr lvl="1"/>
            <a:r>
              <a:rPr lang="en-US" dirty="0"/>
              <a:t>Information model for Access network and User </a:t>
            </a:r>
            <a:r>
              <a:rPr lang="en-US" dirty="0" smtClean="0"/>
              <a:t>service</a:t>
            </a:r>
          </a:p>
          <a:p>
            <a:pPr lvl="2"/>
            <a:r>
              <a:rPr lang="en-US" dirty="0">
                <a:hlinkClick r:id="rId10"/>
              </a:rPr>
              <a:t>https://</a:t>
            </a:r>
            <a:r>
              <a:rPr lang="en-US" dirty="0" smtClean="0">
                <a:hlinkClick r:id="rId10"/>
              </a:rPr>
              <a:t>mentor.ieee.org/omniran/dcn/17/omniran-17-0081-04-CF00-user-service-information-model.pptx</a:t>
            </a:r>
            <a:endParaRPr lang="en-US" dirty="0" smtClean="0"/>
          </a:p>
          <a:p>
            <a:pPr lvl="2"/>
            <a:r>
              <a:rPr lang="en-US" dirty="0">
                <a:hlinkClick r:id="rId11"/>
              </a:rPr>
              <a:t>https://</a:t>
            </a:r>
            <a:r>
              <a:rPr lang="en-US" dirty="0" smtClean="0">
                <a:hlinkClick r:id="rId11"/>
              </a:rPr>
              <a:t>mentor.ieee.org/omniran/dcn/17/omniran-17-0079-02-CF00-chap-8-1-information-model.docx</a:t>
            </a:r>
            <a:endParaRPr lang="en-US" dirty="0"/>
          </a:p>
          <a:p>
            <a:r>
              <a:rPr lang="en-US" dirty="0" smtClean="0"/>
              <a:t>Thu</a:t>
            </a:r>
            <a:endParaRPr lang="en-US" dirty="0"/>
          </a:p>
          <a:p>
            <a:pPr lvl="1"/>
            <a:r>
              <a:rPr lang="en-US" dirty="0" smtClean="0"/>
              <a:t>Text </a:t>
            </a:r>
            <a:r>
              <a:rPr lang="en-US" dirty="0"/>
              <a:t>proposal for adoption of TSN in Chap 7.5 &amp; 7.6</a:t>
            </a:r>
          </a:p>
          <a:p>
            <a:pPr lvl="1"/>
            <a:r>
              <a:rPr lang="en-US" dirty="0"/>
              <a:t>Plan for going WG ballot w/ 802.1CF-D0.7 draft</a:t>
            </a:r>
          </a:p>
          <a:p>
            <a:pPr lvl="1"/>
            <a:r>
              <a:rPr lang="en-US" dirty="0"/>
              <a:t>Conference calls until Mar F2F</a:t>
            </a:r>
          </a:p>
          <a:p>
            <a:pPr lvl="1"/>
            <a:r>
              <a:rPr lang="en-US" dirty="0"/>
              <a:t>Motions to 802.1 closing plenary</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Agenda approval</a:t>
            </a:r>
          </a:p>
          <a:p>
            <a:pPr lvl="1"/>
            <a:r>
              <a:rPr lang="en-US" dirty="0" smtClean="0"/>
              <a:t>Agenda approved without objections.</a:t>
            </a:r>
          </a:p>
          <a:p>
            <a:r>
              <a:rPr lang="en-US" dirty="0"/>
              <a:t>Review of </a:t>
            </a:r>
            <a:r>
              <a:rPr lang="en-US" dirty="0" smtClean="0"/>
              <a:t>minutes</a:t>
            </a:r>
          </a:p>
          <a:p>
            <a:pPr lvl="1"/>
            <a:r>
              <a:rPr lang="en-US" dirty="0">
                <a:hlinkClick r:id="rId2"/>
              </a:rPr>
              <a:t>https://</a:t>
            </a:r>
            <a:r>
              <a:rPr lang="en-US" dirty="0" smtClean="0">
                <a:hlinkClick r:id="rId2"/>
              </a:rPr>
              <a:t>mentor.ieee.org/omniran/dcn/17/omniran-17-0070-00-00TG-september-2017-f2f-meeting-minutes.docx</a:t>
            </a:r>
            <a:endParaRPr lang="en-US" dirty="0" smtClean="0"/>
          </a:p>
          <a:p>
            <a:pPr lvl="2"/>
            <a:r>
              <a:rPr lang="en-US" dirty="0" smtClean="0"/>
              <a:t>Briefly introduced by chair. No comments raised.</a:t>
            </a:r>
          </a:p>
          <a:p>
            <a:pPr lvl="1"/>
            <a:r>
              <a:rPr lang="en-US" dirty="0">
                <a:hlinkClick r:id="rId3"/>
              </a:rPr>
              <a:t>https://</a:t>
            </a:r>
            <a:r>
              <a:rPr lang="en-US" dirty="0" smtClean="0">
                <a:hlinkClick r:id="rId3"/>
              </a:rPr>
              <a:t>mentor.ieee.org/omniran/dcn/17/omniran-17-0077-00-00TG-sep-26th-confcall-minutes.docx</a:t>
            </a:r>
            <a:endParaRPr lang="en-US" dirty="0" smtClean="0"/>
          </a:p>
          <a:p>
            <a:pPr lvl="2"/>
            <a:r>
              <a:rPr lang="en-US" dirty="0" smtClean="0"/>
              <a:t>Briefly introduced by chair. No comments raised.</a:t>
            </a:r>
          </a:p>
          <a:p>
            <a:pPr lvl="1"/>
            <a:r>
              <a:rPr lang="en-US" dirty="0">
                <a:hlinkClick r:id="rId4"/>
              </a:rPr>
              <a:t>https://</a:t>
            </a:r>
            <a:r>
              <a:rPr lang="en-US" dirty="0" smtClean="0">
                <a:hlinkClick r:id="rId4"/>
              </a:rPr>
              <a:t>mentor.ieee.org/omniran/dcn/17/omniran-17-0083-00-00TG-oct-10th-confcall-minutes.docx</a:t>
            </a:r>
            <a:endParaRPr lang="en-US" dirty="0" smtClean="0"/>
          </a:p>
          <a:p>
            <a:pPr lvl="2"/>
            <a:r>
              <a:rPr lang="en-US" dirty="0" smtClean="0"/>
              <a:t>Briefly introduced by chair. No comments raised.</a:t>
            </a:r>
            <a:endParaRPr lang="en-US" dirty="0"/>
          </a:p>
          <a:p>
            <a:r>
              <a:rPr lang="en-US" dirty="0" smtClean="0"/>
              <a:t>Reports</a:t>
            </a:r>
          </a:p>
          <a:p>
            <a:pPr lvl="1"/>
            <a:r>
              <a:rPr lang="en-US" dirty="0" smtClean="0"/>
              <a:t>Oct 31</a:t>
            </a:r>
            <a:r>
              <a:rPr lang="en-US" baseline="30000" dirty="0" smtClean="0"/>
              <a:t>st</a:t>
            </a:r>
            <a:r>
              <a:rPr lang="en-US" dirty="0" smtClean="0"/>
              <a:t> technical ad-hoc</a:t>
            </a:r>
          </a:p>
          <a:p>
            <a:pPr lvl="2"/>
            <a:r>
              <a:rPr lang="en-US" dirty="0">
                <a:hlinkClick r:id="rId5"/>
              </a:rPr>
              <a:t>https://</a:t>
            </a:r>
            <a:r>
              <a:rPr lang="en-US" dirty="0" smtClean="0">
                <a:hlinkClick r:id="rId5"/>
              </a:rPr>
              <a:t>mentor.ieee.org/omniran/dcn/17/omniran-17-0086-00-00TG-oct-31st-confcall-notes.docx</a:t>
            </a:r>
            <a:endParaRPr lang="en-US" dirty="0" smtClean="0"/>
          </a:p>
          <a:p>
            <a:pPr lvl="2"/>
            <a:r>
              <a:rPr lang="en-US" dirty="0" smtClean="0"/>
              <a:t>Chair explained that Oct 31</a:t>
            </a:r>
            <a:r>
              <a:rPr lang="en-US" baseline="30000" dirty="0" smtClean="0"/>
              <a:t>st</a:t>
            </a:r>
            <a:r>
              <a:rPr lang="en-US" dirty="0" smtClean="0"/>
              <a:t> </a:t>
            </a:r>
            <a:r>
              <a:rPr lang="en-US" dirty="0" err="1" smtClean="0"/>
              <a:t>telecon</a:t>
            </a:r>
            <a:r>
              <a:rPr lang="en-US" dirty="0" smtClean="0"/>
              <a:t> became technical ad-hoc due to low participation and </a:t>
            </a:r>
            <a:r>
              <a:rPr lang="en-US" dirty="0" err="1" smtClean="0"/>
              <a:t>mis</a:t>
            </a:r>
            <a:r>
              <a:rPr lang="en-US" dirty="0" smtClean="0"/>
              <a:t>-schedule.</a:t>
            </a:r>
          </a:p>
          <a:p>
            <a:pPr lvl="1"/>
            <a:r>
              <a:rPr lang="en-US" dirty="0" smtClean="0"/>
              <a:t>Requirements for sub-group minutes</a:t>
            </a:r>
          </a:p>
          <a:p>
            <a:pPr lvl="2"/>
            <a:r>
              <a:rPr lang="en-US" dirty="0">
                <a:hlinkClick r:id="rId6"/>
              </a:rPr>
              <a:t>https://</a:t>
            </a:r>
            <a:r>
              <a:rPr lang="en-US" dirty="0" smtClean="0">
                <a:hlinkClick r:id="rId6"/>
              </a:rPr>
              <a:t>mentor.ieee.org/802-ec/dcn/17/ec-17-0199-00-00EC-november-2017-rule-meeting.pdf</a:t>
            </a:r>
            <a:endParaRPr lang="en-US" dirty="0" smtClean="0"/>
          </a:p>
          <a:p>
            <a:pPr lvl="2"/>
            <a:r>
              <a:rPr lang="en-US" dirty="0" smtClean="0"/>
              <a:t>Chair showed refined requirements for meeting minutes in IEEE 802</a:t>
            </a:r>
          </a:p>
          <a:p>
            <a:pPr lvl="1"/>
            <a:r>
              <a:rPr lang="en-US" dirty="0" smtClean="0"/>
              <a:t>New 802.1 plenary meetings arrangement</a:t>
            </a:r>
          </a:p>
          <a:p>
            <a:pPr lvl="2"/>
            <a:r>
              <a:rPr lang="en-US" dirty="0">
                <a:hlinkClick r:id="rId7"/>
              </a:rPr>
              <a:t>https://</a:t>
            </a:r>
            <a:r>
              <a:rPr lang="en-US" dirty="0" smtClean="0">
                <a:hlinkClick r:id="rId7"/>
              </a:rPr>
              <a:t>mentor.ieee.org/802-ec/dcn/17/ec-17-0170-00-00EC-802-1-opening-report.pdf</a:t>
            </a:r>
            <a:endParaRPr lang="en-US" dirty="0" smtClean="0"/>
          </a:p>
          <a:p>
            <a:pPr lvl="2"/>
            <a:r>
              <a:rPr lang="en-US" dirty="0" smtClean="0"/>
              <a:t>Chair explained about new plenary meeting arrangement. For trialing now until March 2018.</a:t>
            </a:r>
          </a:p>
          <a:p>
            <a:pPr lvl="2"/>
            <a:r>
              <a:rPr lang="en-US" dirty="0" smtClean="0"/>
              <a:t>Pointed out that </a:t>
            </a:r>
            <a:r>
              <a:rPr lang="en-US" dirty="0" err="1" smtClean="0"/>
              <a:t>OmniRAN</a:t>
            </a:r>
            <a:r>
              <a:rPr lang="en-US" dirty="0" smtClean="0"/>
              <a:t> would meet at the IEEE 802.1 interim in Geneva in January 2018.</a:t>
            </a:r>
          </a:p>
          <a:p>
            <a:endParaRPr lang="en-US" dirty="0"/>
          </a:p>
        </p:txBody>
      </p:sp>
    </p:spTree>
    <p:extLst>
      <p:ext uri="{BB962C8B-B14F-4D97-AF65-F5344CB8AC3E}">
        <p14:creationId xmlns:p14="http://schemas.microsoft.com/office/powerpoint/2010/main" val="558272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normAutofit fontScale="77500" lnSpcReduction="20000"/>
          </a:bodyPr>
          <a:lstStyle/>
          <a:p>
            <a:r>
              <a:rPr lang="en-US" dirty="0"/>
              <a:t>Potential input to 802.1 Industry </a:t>
            </a:r>
            <a:r>
              <a:rPr lang="en-US" dirty="0" smtClean="0"/>
              <a:t>Connections</a:t>
            </a:r>
          </a:p>
          <a:p>
            <a:pPr lvl="1"/>
            <a:r>
              <a:rPr lang="en-US" dirty="0">
                <a:hlinkClick r:id="rId2"/>
              </a:rPr>
              <a:t>https://</a:t>
            </a:r>
            <a:r>
              <a:rPr lang="en-US" dirty="0" smtClean="0">
                <a:hlinkClick r:id="rId2"/>
              </a:rPr>
              <a:t>mentor.ieee.org/omniran/dcn/17/omniran-17-0087-01-00ic-examples-of-radio-environment-in-the-factories.pdf</a:t>
            </a:r>
            <a:endParaRPr lang="en-US" dirty="0" smtClean="0"/>
          </a:p>
          <a:p>
            <a:pPr lvl="2"/>
            <a:r>
              <a:rPr lang="en-US" dirty="0" smtClean="0"/>
              <a:t>Slides reviewed and a number of hints provided for enhancements to the slides.</a:t>
            </a:r>
          </a:p>
          <a:p>
            <a:pPr lvl="1"/>
            <a:r>
              <a:rPr lang="en-US" dirty="0">
                <a:hlinkClick r:id="rId3"/>
              </a:rPr>
              <a:t>https://</a:t>
            </a:r>
            <a:r>
              <a:rPr lang="en-US" dirty="0" smtClean="0">
                <a:hlinkClick r:id="rId3"/>
              </a:rPr>
              <a:t>mentor.ieee.org/omniran/dcn/17/omniran-17-0088-00-00ic-wired-wireless-convergence-for-factory-iot.pdf</a:t>
            </a:r>
            <a:endParaRPr lang="en-US" dirty="0" smtClean="0"/>
          </a:p>
          <a:p>
            <a:pPr lvl="2"/>
            <a:r>
              <a:rPr lang="en-US" dirty="0" smtClean="0"/>
              <a:t>Discussion about motivation and clarity of presentation. Several hints provided for modifications to enhance clarity of message of slides.</a:t>
            </a:r>
            <a:endParaRPr lang="en-US" dirty="0"/>
          </a:p>
          <a:p>
            <a:r>
              <a:rPr lang="en-US" dirty="0"/>
              <a:t>Motions to 802.1 mid-week </a:t>
            </a:r>
            <a:r>
              <a:rPr lang="en-US" dirty="0" smtClean="0"/>
              <a:t>plenary</a:t>
            </a:r>
          </a:p>
          <a:p>
            <a:pPr lvl="1"/>
            <a:r>
              <a:rPr lang="de-DE" dirty="0" err="1" smtClean="0"/>
              <a:t>Nothing</a:t>
            </a:r>
            <a:r>
              <a:rPr lang="de-DE" dirty="0" smtClean="0"/>
              <a:t> </a:t>
            </a:r>
            <a:r>
              <a:rPr lang="de-DE" dirty="0" err="1" smtClean="0"/>
              <a:t>to</a:t>
            </a:r>
            <a:r>
              <a:rPr lang="de-DE" dirty="0" smtClean="0"/>
              <a:t> </a:t>
            </a:r>
            <a:r>
              <a:rPr lang="de-DE" dirty="0" err="1" smtClean="0"/>
              <a:t>be</a:t>
            </a:r>
            <a:r>
              <a:rPr lang="de-DE" dirty="0" smtClean="0"/>
              <a:t> </a:t>
            </a:r>
            <a:r>
              <a:rPr lang="de-DE" dirty="0" err="1" smtClean="0"/>
              <a:t>brought</a:t>
            </a:r>
            <a:r>
              <a:rPr lang="de-DE" dirty="0" smtClean="0"/>
              <a:t> </a:t>
            </a:r>
            <a:r>
              <a:rPr lang="de-DE" dirty="0" err="1" smtClean="0"/>
              <a:t>for</a:t>
            </a:r>
            <a:r>
              <a:rPr lang="de-DE" dirty="0" smtClean="0"/>
              <a:t> </a:t>
            </a:r>
            <a:r>
              <a:rPr lang="de-DE" dirty="0" err="1" smtClean="0"/>
              <a:t>decision</a:t>
            </a:r>
            <a:r>
              <a:rPr lang="de-DE" dirty="0" smtClean="0"/>
              <a:t>.</a:t>
            </a:r>
          </a:p>
          <a:p>
            <a:pPr marL="0" indent="0">
              <a:buNone/>
            </a:pPr>
            <a:endParaRPr lang="de-DE" sz="1500" dirty="0" smtClean="0"/>
          </a:p>
          <a:p>
            <a:pPr marL="0" indent="0">
              <a:buNone/>
            </a:pPr>
            <a:r>
              <a:rPr lang="de-DE" sz="1500" dirty="0" smtClean="0"/>
              <a:t>Meeting </a:t>
            </a:r>
            <a:r>
              <a:rPr lang="de-DE" sz="1500" dirty="0" err="1" smtClean="0"/>
              <a:t>recessed</a:t>
            </a:r>
            <a:r>
              <a:rPr lang="de-DE" sz="1500" dirty="0" smtClean="0"/>
              <a:t> </a:t>
            </a:r>
            <a:r>
              <a:rPr lang="de-DE" sz="1500" dirty="0" err="1" smtClean="0"/>
              <a:t>by</a:t>
            </a:r>
            <a:r>
              <a:rPr lang="de-DE" sz="1500" dirty="0" smtClean="0"/>
              <a:t> </a:t>
            </a:r>
            <a:r>
              <a:rPr lang="de-DE" sz="1500" dirty="0" err="1" smtClean="0"/>
              <a:t>chair</a:t>
            </a:r>
            <a:r>
              <a:rPr lang="de-DE" sz="1500" dirty="0" smtClean="0"/>
              <a:t> at 17:56</a:t>
            </a:r>
            <a:endParaRPr lang="en-US" sz="1500" dirty="0"/>
          </a:p>
        </p:txBody>
      </p:sp>
    </p:spTree>
    <p:extLst>
      <p:ext uri="{BB962C8B-B14F-4D97-AF65-F5344CB8AC3E}">
        <p14:creationId xmlns:p14="http://schemas.microsoft.com/office/powerpoint/2010/main" val="4128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endParaRPr lang="en-US" dirty="0"/>
          </a:p>
        </p:txBody>
      </p:sp>
      <p:sp>
        <p:nvSpPr>
          <p:cNvPr id="3" name="Content Placeholder 2"/>
          <p:cNvSpPr>
            <a:spLocks noGrp="1"/>
          </p:cNvSpPr>
          <p:nvPr>
            <p:ph idx="1"/>
          </p:nvPr>
        </p:nvSpPr>
        <p:spPr>
          <a:xfrm>
            <a:off x="457200" y="1219200"/>
            <a:ext cx="8229600" cy="5181600"/>
          </a:xfrm>
        </p:spPr>
        <p:txBody>
          <a:bodyPr>
            <a:normAutofit fontScale="62500" lnSpcReduction="20000"/>
          </a:bodyPr>
          <a:lstStyle/>
          <a:p>
            <a:pPr marL="0" lvl="1" indent="0">
              <a:buNone/>
            </a:pPr>
            <a:r>
              <a:rPr lang="en-US" sz="1200" dirty="0" smtClean="0"/>
              <a:t>Meeting reconvened by chair at 16:00</a:t>
            </a:r>
          </a:p>
          <a:p>
            <a:pPr marL="342900" lvl="1" indent="-342900">
              <a:buFontTx/>
              <a:buChar char="•"/>
            </a:pPr>
            <a:r>
              <a:rPr lang="en-US" dirty="0" smtClean="0"/>
              <a:t>Information model for Access network and User service</a:t>
            </a:r>
          </a:p>
          <a:p>
            <a:pPr lvl="1"/>
            <a:r>
              <a:rPr lang="en-US" dirty="0" smtClean="0">
                <a:hlinkClick r:id="rId2"/>
              </a:rPr>
              <a:t>https://</a:t>
            </a:r>
            <a:r>
              <a:rPr lang="en-US" dirty="0" smtClean="0">
                <a:hlinkClick r:id="rId2"/>
              </a:rPr>
              <a:t>mentor.ieee.org/omniran/dcn/17/omniran-17-0081-03-CF00-user-service-information-model.pptx</a:t>
            </a:r>
            <a:endParaRPr lang="en-US" dirty="0" smtClean="0"/>
          </a:p>
          <a:p>
            <a:pPr lvl="2"/>
            <a:r>
              <a:rPr lang="en-US" dirty="0" smtClean="0"/>
              <a:t>Max presented his work on the service information model and walked through all the 6 components.</a:t>
            </a:r>
          </a:p>
          <a:p>
            <a:pPr lvl="2"/>
            <a:r>
              <a:rPr lang="en-US" dirty="0" smtClean="0"/>
              <a:t>A number of comments were made for review and adoption including the addition of Beacon and </a:t>
            </a:r>
            <a:r>
              <a:rPr lang="en-US" dirty="0" err="1" smtClean="0"/>
              <a:t>ProbeRequest</a:t>
            </a:r>
            <a:r>
              <a:rPr lang="en-US" dirty="0" smtClean="0"/>
              <a:t>, terminal triggered 802.1X authentication procedure, and a number of naming and description issues. May offered to adopt the comments to a new revision also following the recommendation to show all components starting from the root.</a:t>
            </a:r>
            <a:endParaRPr lang="en-US" dirty="0" smtClean="0"/>
          </a:p>
          <a:p>
            <a:pPr lvl="1"/>
            <a:r>
              <a:rPr lang="en-US" dirty="0" smtClean="0">
                <a:hlinkClick r:id="rId3"/>
              </a:rPr>
              <a:t>https://</a:t>
            </a:r>
            <a:r>
              <a:rPr lang="en-US" dirty="0" smtClean="0">
                <a:hlinkClick r:id="rId3"/>
              </a:rPr>
              <a:t>mentor.ieee.org/omniran/dcn/17/omniran-17-0079-01-CF00-chap-8-1-information-model.docx</a:t>
            </a:r>
            <a:endParaRPr lang="en-US" dirty="0" smtClean="0"/>
          </a:p>
          <a:p>
            <a:pPr lvl="2"/>
            <a:r>
              <a:rPr lang="en-US" dirty="0" smtClean="0"/>
              <a:t>Max shortly presented the outline of the section 8.1.1 aimed for representation of the service information model. Max offered to upload a version exposing the figures for the following session.</a:t>
            </a:r>
            <a:endParaRPr lang="en-US" dirty="0" smtClean="0"/>
          </a:p>
          <a:p>
            <a:pPr lvl="1"/>
            <a:r>
              <a:rPr lang="en-US" dirty="0">
                <a:hlinkClick r:id="rId4"/>
              </a:rPr>
              <a:t>https://</a:t>
            </a:r>
            <a:r>
              <a:rPr lang="en-US" dirty="0" smtClean="0">
                <a:hlinkClick r:id="rId4"/>
              </a:rPr>
              <a:t>mentor.ieee.org/omniran/dcn/17/omniran-17-0082-02-CF00-information-model-structure.pptx</a:t>
            </a:r>
            <a:endParaRPr lang="en-US" dirty="0" smtClean="0"/>
          </a:p>
          <a:p>
            <a:pPr lvl="2"/>
            <a:r>
              <a:rPr lang="en-US" dirty="0" err="1" smtClean="0"/>
              <a:t>Hao</a:t>
            </a:r>
            <a:r>
              <a:rPr lang="en-US" dirty="0" smtClean="0"/>
              <a:t> provided a short introduction into his approach for the configuration and management model. He adopted the principal approach from the 802.1X information model and showed a first draft for the network setup procedures.</a:t>
            </a:r>
          </a:p>
          <a:p>
            <a:pPr lvl="2"/>
            <a:r>
              <a:rPr lang="en-US" dirty="0" smtClean="0"/>
              <a:t>Max recommended to focus on the configuration and the management aspects, which are described in chapter 7.1 and 7.8 respectively.</a:t>
            </a:r>
            <a:endParaRPr lang="en-US" dirty="0" smtClean="0"/>
          </a:p>
          <a:p>
            <a:pPr marL="0" indent="0">
              <a:buNone/>
            </a:pPr>
            <a:r>
              <a:rPr lang="en-US" sz="2200" dirty="0" smtClean="0"/>
              <a:t>Meeting recessed by chair at 18:14</a:t>
            </a:r>
            <a:endParaRPr lang="en-US" sz="2200" dirty="0"/>
          </a:p>
        </p:txBody>
      </p:sp>
    </p:spTree>
    <p:extLst>
      <p:ext uri="{BB962C8B-B14F-4D97-AF65-F5344CB8AC3E}">
        <p14:creationId xmlns:p14="http://schemas.microsoft.com/office/powerpoint/2010/main" val="18074362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#5</a:t>
            </a:r>
            <a:endParaRPr lang="en-US" dirty="0"/>
          </a:p>
        </p:txBody>
      </p:sp>
      <p:sp>
        <p:nvSpPr>
          <p:cNvPr id="3" name="Content Placeholder 2"/>
          <p:cNvSpPr>
            <a:spLocks noGrp="1"/>
          </p:cNvSpPr>
          <p:nvPr>
            <p:ph idx="1"/>
          </p:nvPr>
        </p:nvSpPr>
        <p:spPr/>
        <p:txBody>
          <a:bodyPr/>
          <a:lstStyle/>
          <a:p>
            <a:pPr marL="0" lvl="1" indent="0">
              <a:buNone/>
            </a:pPr>
            <a:r>
              <a:rPr lang="en-US" sz="1200" dirty="0"/>
              <a:t>Meeting reconvened by chair at 16:00</a:t>
            </a:r>
          </a:p>
          <a:p>
            <a:pPr marL="342900" lvl="1" indent="-342900">
              <a:buFontTx/>
              <a:buChar char="•"/>
            </a:pPr>
            <a:r>
              <a:rPr lang="en-US" dirty="0"/>
              <a:t>Information model for Access network and User service</a:t>
            </a:r>
          </a:p>
          <a:p>
            <a:pPr lvl="1"/>
            <a:r>
              <a:rPr lang="en-US" dirty="0">
                <a:hlinkClick r:id="rId2"/>
              </a:rPr>
              <a:t>https://mentor.ieee.org/omniran/dcn/17/omniran-17-0081-04-CF00-user-service-information-model.pptx</a:t>
            </a:r>
            <a:endParaRPr lang="en-US" dirty="0"/>
          </a:p>
          <a:p>
            <a:pPr lvl="1"/>
            <a:r>
              <a:rPr lang="en-US" dirty="0">
                <a:hlinkClick r:id="rId3"/>
              </a:rPr>
              <a:t>https://mentor.ieee.org/omniran/dcn/17/omniran-17-0079-02-CF00-chap-8-1-information-model.docx</a:t>
            </a:r>
            <a:endParaRPr lang="en-US" dirty="0"/>
          </a:p>
          <a:p>
            <a:pPr lvl="1"/>
            <a:endParaRPr lang="en-US" dirty="0"/>
          </a:p>
        </p:txBody>
      </p:sp>
    </p:spTree>
    <p:extLst>
      <p:ext uri="{BB962C8B-B14F-4D97-AF65-F5344CB8AC3E}">
        <p14:creationId xmlns:p14="http://schemas.microsoft.com/office/powerpoint/2010/main" val="497386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t>
            </a:r>
            <a:r>
              <a:rPr lang="en-US" dirty="0" smtClean="0"/>
              <a:t>#6</a:t>
            </a:r>
            <a:endParaRPr lang="en-US" dirty="0"/>
          </a:p>
        </p:txBody>
      </p:sp>
      <p:sp>
        <p:nvSpPr>
          <p:cNvPr id="3" name="Content Placeholder 2"/>
          <p:cNvSpPr>
            <a:spLocks noGrp="1"/>
          </p:cNvSpPr>
          <p:nvPr>
            <p:ph idx="1"/>
          </p:nvPr>
        </p:nvSpPr>
        <p:spPr/>
        <p:txBody>
          <a:bodyPr>
            <a:normAutofit/>
          </a:bodyPr>
          <a:lstStyle/>
          <a:p>
            <a:r>
              <a:rPr lang="en-US" dirty="0"/>
              <a:t>Text proposal for adoption of TSN in Chap 7.5 &amp; </a:t>
            </a:r>
            <a:r>
              <a:rPr lang="en-US" dirty="0" smtClean="0"/>
              <a:t>7.6</a:t>
            </a:r>
          </a:p>
          <a:p>
            <a:pPr lvl="1"/>
            <a:r>
              <a:rPr lang="en-US" dirty="0" smtClean="0"/>
              <a:t>..</a:t>
            </a:r>
            <a:endParaRPr lang="en-US" dirty="0"/>
          </a:p>
          <a:p>
            <a:r>
              <a:rPr lang="en-US" dirty="0"/>
              <a:t>Plan for going WG ballot w/ 802.1CF-D0.7 </a:t>
            </a:r>
            <a:r>
              <a:rPr lang="en-US" dirty="0" smtClean="0"/>
              <a:t>draft</a:t>
            </a:r>
          </a:p>
          <a:p>
            <a:pPr lvl="1"/>
            <a:r>
              <a:rPr lang="en-US" dirty="0" smtClean="0"/>
              <a:t>..</a:t>
            </a:r>
            <a:endParaRPr lang="en-US" dirty="0"/>
          </a:p>
          <a:p>
            <a:r>
              <a:rPr lang="en-US" dirty="0"/>
              <a:t>Conference calls until Mar </a:t>
            </a:r>
            <a:r>
              <a:rPr lang="en-US" dirty="0" smtClean="0"/>
              <a:t>F2F</a:t>
            </a:r>
          </a:p>
          <a:p>
            <a:pPr lvl="1"/>
            <a:r>
              <a:rPr lang="en-US" dirty="0" smtClean="0"/>
              <a:t>..</a:t>
            </a:r>
            <a:endParaRPr lang="en-US" dirty="0"/>
          </a:p>
        </p:txBody>
      </p:sp>
    </p:spTree>
    <p:extLst>
      <p:ext uri="{BB962C8B-B14F-4D97-AF65-F5344CB8AC3E}">
        <p14:creationId xmlns:p14="http://schemas.microsoft.com/office/powerpoint/2010/main" val="1984136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2017 F2F Meeting</a:t>
            </a:r>
          </a:p>
        </p:txBody>
      </p:sp>
      <p:sp>
        <p:nvSpPr>
          <p:cNvPr id="3" name="Content Placeholder 2"/>
          <p:cNvSpPr>
            <a:spLocks noGrp="1"/>
          </p:cNvSpPr>
          <p:nvPr>
            <p:ph idx="1"/>
          </p:nvPr>
        </p:nvSpPr>
        <p:spPr>
          <a:xfrm>
            <a:off x="457200" y="1417638"/>
            <a:ext cx="8229600" cy="4983162"/>
          </a:xfrm>
        </p:spPr>
        <p:txBody>
          <a:bodyPr>
            <a:normAutofit fontScale="70000" lnSpcReduction="20000"/>
          </a:bodyPr>
          <a:lstStyle/>
          <a:p>
            <a:r>
              <a:rPr lang="en-US" dirty="0"/>
              <a:t>Venue:</a:t>
            </a:r>
          </a:p>
          <a:p>
            <a:pPr lvl="1"/>
            <a:r>
              <a:rPr lang="en-US" b="1" dirty="0"/>
              <a:t>CARIBE ROYALE ORLANDO</a:t>
            </a:r>
          </a:p>
          <a:p>
            <a:pPr marL="857250" lvl="2" indent="0">
              <a:buNone/>
            </a:pPr>
            <a:r>
              <a:rPr lang="en-US" dirty="0"/>
              <a:t>8101 World Center Drive</a:t>
            </a:r>
          </a:p>
          <a:p>
            <a:pPr marL="857250" lvl="2" indent="0">
              <a:buNone/>
            </a:pPr>
            <a:r>
              <a:rPr lang="en-US" dirty="0"/>
              <a:t>Orlando, FL 32821</a:t>
            </a:r>
          </a:p>
          <a:p>
            <a:pPr marL="857250" lvl="2" indent="0">
              <a:buNone/>
            </a:pPr>
            <a:r>
              <a:rPr lang="en-US" dirty="0"/>
              <a:t>USA</a:t>
            </a:r>
          </a:p>
          <a:p>
            <a:pPr marL="857250" lvl="2" indent="0">
              <a:buNone/>
            </a:pPr>
            <a:endParaRPr lang="en-US" dirty="0"/>
          </a:p>
          <a:p>
            <a:r>
              <a:rPr lang="en-US" dirty="0"/>
              <a:t>OmniRAN TG sessions:</a:t>
            </a:r>
          </a:p>
          <a:p>
            <a:pPr lvl="1"/>
            <a:r>
              <a:rPr lang="en-US" dirty="0"/>
              <a:t>Mon, 	Nov 6</a:t>
            </a:r>
            <a:r>
              <a:rPr lang="en-US" baseline="30000" dirty="0"/>
              <a:t>th</a:t>
            </a:r>
            <a:r>
              <a:rPr lang="en-US" dirty="0"/>
              <a:t>,		16:00-18:00</a:t>
            </a:r>
          </a:p>
          <a:p>
            <a:pPr lvl="2"/>
            <a:r>
              <a:rPr lang="en-US" dirty="0"/>
              <a:t>Meeting room: Boca III</a:t>
            </a:r>
          </a:p>
          <a:p>
            <a:pPr lvl="1"/>
            <a:r>
              <a:rPr lang="en-US" dirty="0"/>
              <a:t>Tue, 	Nov 7</a:t>
            </a:r>
            <a:r>
              <a:rPr lang="en-US" baseline="30000" dirty="0"/>
              <a:t>th</a:t>
            </a:r>
            <a:r>
              <a:rPr lang="en-US" dirty="0"/>
              <a:t>, 	16:00-18:00</a:t>
            </a:r>
          </a:p>
          <a:p>
            <a:pPr lvl="2"/>
            <a:r>
              <a:rPr lang="en-US" dirty="0"/>
              <a:t>Meeting room: Boca III</a:t>
            </a:r>
          </a:p>
          <a:p>
            <a:pPr lvl="1"/>
            <a:r>
              <a:rPr lang="en-US" dirty="0"/>
              <a:t>Wed,	Nov 8</a:t>
            </a:r>
            <a:r>
              <a:rPr lang="en-US" baseline="30000" dirty="0"/>
              <a:t>th</a:t>
            </a:r>
            <a:r>
              <a:rPr lang="en-US" dirty="0"/>
              <a:t>,		16:00-18:00</a:t>
            </a:r>
          </a:p>
          <a:p>
            <a:pPr lvl="2"/>
            <a:r>
              <a:rPr lang="en-US" dirty="0"/>
              <a:t>Meeting room: Boca II</a:t>
            </a:r>
          </a:p>
          <a:p>
            <a:pPr lvl="1"/>
            <a:r>
              <a:rPr lang="en-US" dirty="0"/>
              <a:t>Thu, 	Nov 9</a:t>
            </a:r>
            <a:r>
              <a:rPr lang="en-US" baseline="30000" dirty="0"/>
              <a:t>th</a:t>
            </a:r>
            <a:r>
              <a:rPr lang="en-US" dirty="0"/>
              <a:t> ,	10:30-12:30</a:t>
            </a:r>
          </a:p>
          <a:p>
            <a:pPr lvl="2"/>
            <a:r>
              <a:rPr lang="en-US" dirty="0"/>
              <a:t>Meeting room: Boca III</a:t>
            </a:r>
          </a:p>
          <a:p>
            <a:pPr lvl="1"/>
            <a:r>
              <a:rPr lang="en-US" dirty="0"/>
              <a:t>Thu, 	Nov 9</a:t>
            </a:r>
            <a:r>
              <a:rPr lang="en-US" baseline="30000" dirty="0"/>
              <a:t>th</a:t>
            </a:r>
            <a:r>
              <a:rPr lang="en-US" dirty="0"/>
              <a:t> ,	13:30-15:30</a:t>
            </a:r>
          </a:p>
          <a:p>
            <a:pPr lvl="2"/>
            <a:r>
              <a:rPr lang="en-US" dirty="0"/>
              <a:t>Meeting room: Boca III</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t>
            </a:r>
            <a:r>
              <a:rPr lang="en-US" dirty="0" smtClean="0"/>
              <a:t>#7</a:t>
            </a:r>
            <a:endParaRPr lang="en-US" dirty="0"/>
          </a:p>
        </p:txBody>
      </p:sp>
      <p:sp>
        <p:nvSpPr>
          <p:cNvPr id="3" name="Content Placeholder 2"/>
          <p:cNvSpPr>
            <a:spLocks noGrp="1"/>
          </p:cNvSpPr>
          <p:nvPr>
            <p:ph idx="1"/>
          </p:nvPr>
        </p:nvSpPr>
        <p:spPr/>
        <p:txBody>
          <a:bodyPr/>
          <a:lstStyle/>
          <a:p>
            <a:r>
              <a:rPr lang="en-US" dirty="0"/>
              <a:t>Motions to 802.1 closing plenary</a:t>
            </a:r>
          </a:p>
          <a:p>
            <a:r>
              <a:rPr lang="en-US" dirty="0"/>
              <a:t>Status report to IEEE 802 </a:t>
            </a:r>
            <a:r>
              <a:rPr lang="en-US" dirty="0" smtClean="0"/>
              <a:t>WGs</a:t>
            </a:r>
          </a:p>
          <a:p>
            <a:r>
              <a:rPr lang="en-US" dirty="0" smtClean="0"/>
              <a:t>Next meeting</a:t>
            </a:r>
            <a:endParaRPr lang="en-US" dirty="0"/>
          </a:p>
          <a:p>
            <a:r>
              <a:rPr lang="en-US" dirty="0"/>
              <a:t>AOB</a:t>
            </a:r>
          </a:p>
          <a:p>
            <a:endParaRPr lang="en-US" dirty="0"/>
          </a:p>
        </p:txBody>
      </p:sp>
    </p:spTree>
    <p:extLst>
      <p:ext uri="{BB962C8B-B14F-4D97-AF65-F5344CB8AC3E}">
        <p14:creationId xmlns:p14="http://schemas.microsoft.com/office/powerpoint/2010/main" val="15694188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November 2017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Potential input to 802.1 Industry Connections</a:t>
            </a:r>
          </a:p>
          <a:p>
            <a:r>
              <a:rPr lang="en-US" dirty="0"/>
              <a:t>Motions to 802.1 mid-week plenary</a:t>
            </a:r>
          </a:p>
          <a:p>
            <a:r>
              <a:rPr lang="en-US" dirty="0"/>
              <a:t>Information model for Access network and User service</a:t>
            </a:r>
          </a:p>
          <a:p>
            <a:pPr lvl="0"/>
            <a:r>
              <a:rPr lang="en-US" dirty="0"/>
              <a:t>Text proposal for adoption of TSN in Chap 7.5 &amp; 7.6</a:t>
            </a:r>
          </a:p>
          <a:p>
            <a:r>
              <a:rPr lang="en-US" dirty="0"/>
              <a:t>Plan for going WG ballot w/ 802.1CF-D0.7 draft</a:t>
            </a:r>
          </a:p>
          <a:p>
            <a:r>
              <a:rPr lang="en-US" dirty="0"/>
              <a:t>Conference calls until Mar F2F</a:t>
            </a:r>
          </a:p>
          <a:p>
            <a:r>
              <a:rPr lang="en-US" dirty="0"/>
              <a:t>Motions to 802.1 closing plenary</a:t>
            </a:r>
          </a:p>
          <a:p>
            <a:r>
              <a:rPr lang="en-US" dirty="0"/>
              <a:t>Status report to IEEE 802 WGs</a:t>
            </a:r>
          </a:p>
          <a:p>
            <a:r>
              <a:rPr lang="en-US" dirty="0"/>
              <a:t>AOB</a:t>
            </a:r>
          </a:p>
        </p:txBody>
      </p:sp>
    </p:spTree>
    <p:extLst>
      <p:ext uri="{BB962C8B-B14F-4D97-AF65-F5344CB8AC3E}">
        <p14:creationId xmlns:p14="http://schemas.microsoft.com/office/powerpoint/2010/main" val="2252597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Nov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921358355"/>
              </p:ext>
            </p:extLst>
          </p:nvPr>
        </p:nvGraphicFramePr>
        <p:xfrm>
          <a:off x="381000" y="1014102"/>
          <a:ext cx="8305800" cy="545449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xmlns="" val="20000"/>
                    </a:ext>
                  </a:extLst>
                </a:gridCol>
                <a:gridCol w="1531031">
                  <a:extLst>
                    <a:ext uri="{9D8B030D-6E8A-4147-A177-3AD203B41FA5}">
                      <a16:colId xmlns:a16="http://schemas.microsoft.com/office/drawing/2014/main" xmlns="" val="20001"/>
                    </a:ext>
                  </a:extLst>
                </a:gridCol>
                <a:gridCol w="1531031">
                  <a:extLst>
                    <a:ext uri="{9D8B030D-6E8A-4147-A177-3AD203B41FA5}">
                      <a16:colId xmlns:a16="http://schemas.microsoft.com/office/drawing/2014/main" xmlns="" val="20002"/>
                    </a:ext>
                  </a:extLst>
                </a:gridCol>
                <a:gridCol w="1531031">
                  <a:extLst>
                    <a:ext uri="{9D8B030D-6E8A-4147-A177-3AD203B41FA5}">
                      <a16:colId xmlns:a16="http://schemas.microsoft.com/office/drawing/2014/main" xmlns="" val="20003"/>
                    </a:ext>
                  </a:extLst>
                </a:gridCol>
                <a:gridCol w="1531031">
                  <a:extLst>
                    <a:ext uri="{9D8B030D-6E8A-4147-A177-3AD203B41FA5}">
                      <a16:colId xmlns:a16="http://schemas.microsoft.com/office/drawing/2014/main" xmlns="" val="20004"/>
                    </a:ext>
                  </a:extLst>
                </a:gridCol>
                <a:gridCol w="1531031">
                  <a:extLst>
                    <a:ext uri="{9D8B030D-6E8A-4147-A177-3AD203B41FA5}">
                      <a16:colId xmlns:a16="http://schemas.microsoft.com/office/drawing/2014/main" xmlns=""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11/06</a:t>
                      </a:r>
                    </a:p>
                  </a:txBody>
                  <a:tcPr marL="0" marR="0" marT="0" marB="0">
                    <a:solidFill>
                      <a:schemeClr val="bg1"/>
                    </a:solidFill>
                  </a:tcPr>
                </a:tc>
                <a:tc>
                  <a:txBody>
                    <a:bodyPr/>
                    <a:lstStyle/>
                    <a:p>
                      <a:pPr algn="ctr"/>
                      <a:r>
                        <a:rPr lang="en-US" sz="1800" dirty="0">
                          <a:solidFill>
                            <a:schemeClr val="tx2"/>
                          </a:solidFill>
                        </a:rPr>
                        <a:t>Tue 11/07</a:t>
                      </a:r>
                    </a:p>
                  </a:txBody>
                  <a:tcPr marL="0" marR="0" marT="0" marB="0">
                    <a:solidFill>
                      <a:schemeClr val="bg1"/>
                    </a:solidFill>
                  </a:tcPr>
                </a:tc>
                <a:tc>
                  <a:txBody>
                    <a:bodyPr/>
                    <a:lstStyle/>
                    <a:p>
                      <a:pPr algn="ctr"/>
                      <a:r>
                        <a:rPr lang="en-US" sz="1800" dirty="0">
                          <a:solidFill>
                            <a:schemeClr val="tx2"/>
                          </a:solidFill>
                        </a:rPr>
                        <a:t>Wed 11/08</a:t>
                      </a:r>
                    </a:p>
                  </a:txBody>
                  <a:tcPr marL="0" marR="0" marT="0" marB="0">
                    <a:solidFill>
                      <a:schemeClr val="bg1"/>
                    </a:solidFill>
                  </a:tcPr>
                </a:tc>
                <a:tc>
                  <a:txBody>
                    <a:bodyPr/>
                    <a:lstStyle/>
                    <a:p>
                      <a:pPr algn="ctr"/>
                      <a:r>
                        <a:rPr lang="en-US" sz="1800" dirty="0">
                          <a:solidFill>
                            <a:schemeClr val="tx2"/>
                          </a:solidFill>
                        </a:rPr>
                        <a:t>Wed 11/09</a:t>
                      </a:r>
                    </a:p>
                  </a:txBody>
                  <a:tcPr marL="0" marR="0" marT="0" marB="0">
                    <a:solidFill>
                      <a:schemeClr val="bg1"/>
                    </a:solidFill>
                  </a:tcPr>
                </a:tc>
                <a:tc>
                  <a:txBody>
                    <a:bodyPr/>
                    <a:lstStyle/>
                    <a:p>
                      <a:pPr algn="ctr"/>
                      <a:r>
                        <a:rPr lang="en-US" sz="1800" dirty="0">
                          <a:solidFill>
                            <a:schemeClr val="tx2"/>
                          </a:solidFill>
                        </a:rPr>
                        <a:t>Fri 11/10</a:t>
                      </a:r>
                    </a:p>
                  </a:txBody>
                  <a:tcPr marL="0" marR="0" marT="0" marB="0">
                    <a:solidFill>
                      <a:schemeClr val="bg1"/>
                    </a:solidFill>
                  </a:tcPr>
                </a:tc>
                <a:extLst>
                  <a:ext uri="{0D108BD9-81ED-4DB2-BD59-A6C34878D82A}">
                    <a16:rowId xmlns:a16="http://schemas.microsoft.com/office/drawing/2014/main" xmlns=""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solidFill>
                      <a:schemeClr val="bg1">
                        <a:lumMod val="75000"/>
                      </a:schemeClr>
                    </a:solidFill>
                  </a:tcPr>
                </a:tc>
                <a:tc>
                  <a:txBody>
                    <a:bodyPr/>
                    <a:lstStyle/>
                    <a:p>
                      <a:r>
                        <a:rPr lang="en-US" sz="1100" dirty="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bg1"/>
                    </a:solidFill>
                  </a:tcPr>
                </a:tc>
                <a:tc rowSpan="2">
                  <a:txBody>
                    <a:bodyPr/>
                    <a:lstStyle/>
                    <a:p>
                      <a:pPr marL="85725" indent="-85725">
                        <a:buFont typeface="Arial" panose="020B0604020202020204" pitchFamily="34" charset="0"/>
                        <a:buNone/>
                      </a:pPr>
                      <a:r>
                        <a:rPr lang="de-DE" sz="1100" dirty="0"/>
                        <a:t>802.11</a:t>
                      </a:r>
                      <a:r>
                        <a:rPr lang="de-DE" sz="1100" baseline="0" dirty="0"/>
                        <a:t> </a:t>
                      </a:r>
                      <a:r>
                        <a:rPr lang="de-DE" sz="1100" baseline="0" dirty="0" err="1"/>
                        <a:t>Closing</a:t>
                      </a:r>
                      <a:r>
                        <a:rPr lang="de-DE" sz="1100" baseline="0" dirty="0"/>
                        <a:t> </a:t>
                      </a:r>
                      <a:r>
                        <a:rPr lang="de-DE" sz="1100" baseline="0" dirty="0" err="1"/>
                        <a:t>Plenary</a:t>
                      </a:r>
                      <a:endParaRPr lang="en-US" sz="1100" dirty="0"/>
                    </a:p>
                  </a:txBody>
                  <a:tcPr marL="36000" marR="36000" marT="36000" marB="36000">
                    <a:solidFill>
                      <a:schemeClr val="bg1">
                        <a:lumMod val="85000"/>
                      </a:schemeClr>
                    </a:solidFill>
                  </a:tcPr>
                </a:tc>
                <a:extLst>
                  <a:ext uri="{0D108BD9-81ED-4DB2-BD59-A6C34878D82A}">
                    <a16:rowId xmlns:a16="http://schemas.microsoft.com/office/drawing/2014/main" xmlns="" val="10001"/>
                  </a:ext>
                </a:extLst>
              </a:tr>
              <a:tr h="0">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xmlns="" val="10002"/>
                  </a:ext>
                </a:extLst>
              </a:tr>
              <a:tr h="472962">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 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marR="0" lvl="0" indent="-82550" algn="l" defTabSz="457200" rtl="0" eaLnBrk="1" fontAlgn="auto" latinLnBrk="0" hangingPunct="1">
                        <a:lnSpc>
                          <a:spcPct val="100000"/>
                        </a:lnSpc>
                        <a:spcBef>
                          <a:spcPts val="0"/>
                        </a:spcBef>
                        <a:spcAft>
                          <a:spcPts val="0"/>
                        </a:spcAft>
                        <a:buClrTx/>
                        <a:buSzTx/>
                        <a:buFont typeface="Arial" pitchFamily="34" charset="0"/>
                        <a:buNone/>
                        <a:tabLst/>
                        <a:defRPr/>
                      </a:pPr>
                      <a:r>
                        <a:rPr lang="de-DE" sz="1100" dirty="0"/>
                        <a:t>802.11</a:t>
                      </a:r>
                      <a:r>
                        <a:rPr lang="de-DE" sz="1100" baseline="0" dirty="0"/>
                        <a:t> ARC</a:t>
                      </a:r>
                      <a:endParaRPr lang="en-US" sz="1100" dirty="0"/>
                    </a:p>
                    <a:p>
                      <a:pPr marL="82550" indent="-82550">
                        <a:buFont typeface="Arial" pitchFamily="34" charset="0"/>
                        <a:buNone/>
                      </a:pPr>
                      <a:endParaRPr lang="en-US" sz="1100" dirty="0"/>
                    </a:p>
                  </a:txBody>
                  <a:tcPr marL="36000" marR="36000" marT="36000" marB="36000">
                    <a:solidFill>
                      <a:schemeClr val="bg1">
                        <a:lumMod val="85000"/>
                      </a:schemeClr>
                    </a:solidFill>
                  </a:tcPr>
                </a:tc>
                <a:tc>
                  <a:txBody>
                    <a:bodyPr/>
                    <a:lstStyle/>
                    <a:p>
                      <a:r>
                        <a:rPr lang="en-US" sz="1200" dirty="0"/>
                        <a:t>802.11/802.15 </a:t>
                      </a:r>
                      <a:br>
                        <a:rPr lang="en-US" sz="1200" dirty="0"/>
                      </a:br>
                      <a:r>
                        <a:rPr lang="en-US" sz="1200" dirty="0"/>
                        <a:t>Mid-week Plenaries</a:t>
                      </a:r>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400" dirty="0"/>
                        <a:t>802.1 Closing Plenary</a:t>
                      </a:r>
                    </a:p>
                  </a:txBody>
                  <a:tcPr marL="36000" marR="36000" marT="36000" marB="36000">
                    <a:solidFill>
                      <a:schemeClr val="accent1">
                        <a:lumMod val="60000"/>
                        <a:lumOff val="40000"/>
                      </a:schemeClr>
                    </a:solidFill>
                  </a:tcPr>
                </a:tc>
                <a:extLst>
                  <a:ext uri="{0D108BD9-81ED-4DB2-BD59-A6C34878D82A}">
                    <a16:rowId xmlns:a16="http://schemas.microsoft.com/office/drawing/2014/main" xmlns="" val="10003"/>
                  </a:ext>
                </a:extLst>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802.1 TF chairs meeting</a:t>
                      </a:r>
                      <a:endParaRPr lang="en-US" sz="1200" dirty="0"/>
                    </a:p>
                  </a:txBody>
                  <a:tcPr marL="36000" marR="36000" marT="36000" marB="36000">
                    <a:solidFill>
                      <a:schemeClr val="accent1">
                        <a:lumMod val="20000"/>
                        <a:lumOff val="8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xmlns=""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rowSpan="5">
                  <a:txBody>
                    <a:bodyPr/>
                    <a:lstStyle/>
                    <a:p>
                      <a:r>
                        <a:rPr lang="en-US" sz="1200" dirty="0"/>
                        <a:t>802 EC Closing</a:t>
                      </a:r>
                    </a:p>
                  </a:txBody>
                  <a:tcPr marL="36000" marR="36000" marT="36000" marB="36000">
                    <a:solidFill>
                      <a:schemeClr val="bg1">
                        <a:lumMod val="75000"/>
                      </a:schemeClr>
                    </a:solidFill>
                  </a:tcPr>
                </a:tc>
                <a:extLst>
                  <a:ext uri="{0D108BD9-81ED-4DB2-BD59-A6C34878D82A}">
                    <a16:rowId xmlns:a16="http://schemas.microsoft.com/office/drawing/2014/main" xmlns="" val="10005"/>
                  </a:ext>
                </a:extLst>
              </a:tr>
              <a:tr h="228600">
                <a:tc rowSpan="2">
                  <a:txBody>
                    <a:bodyPr/>
                    <a:lstStyle/>
                    <a:p>
                      <a:pPr algn="r"/>
                      <a:r>
                        <a:rPr lang="en-US" sz="1500" dirty="0"/>
                        <a:t>13:30</a:t>
                      </a:r>
                    </a:p>
                    <a:p>
                      <a:pPr algn="r"/>
                      <a:r>
                        <a:rPr lang="en-US" sz="900" dirty="0"/>
                        <a:t/>
                      </a: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3">
                  <a:txBody>
                    <a:bodyPr/>
                    <a:lstStyle/>
                    <a:p>
                      <a:r>
                        <a:rPr lang="en-US" sz="1400" dirty="0"/>
                        <a:t>802.1 Midweek Plenary</a:t>
                      </a:r>
                    </a:p>
                  </a:txBody>
                  <a:tcPr marL="36000" marR="36000" marT="36000" marB="36000">
                    <a:solidFill>
                      <a:schemeClr val="accent1">
                        <a:lumMod val="60000"/>
                        <a:lumOff val="40000"/>
                      </a:schemeClr>
                    </a:solidFill>
                  </a:tcPr>
                </a:tc>
                <a:tc rowSpan="2">
                  <a:txBody>
                    <a:bodyPr/>
                    <a:lstStyle/>
                    <a:p>
                      <a:r>
                        <a:rPr lang="en-US" sz="1400" dirty="0"/>
                        <a:t>OmniRAN closing</a:t>
                      </a:r>
                    </a:p>
                  </a:txBody>
                  <a:tcPr marL="36000" marR="36000" marT="36000" marB="36000">
                    <a:solidFill>
                      <a:schemeClr val="tx2">
                        <a:lumMod val="60000"/>
                        <a:lumOff val="40000"/>
                      </a:schemeClr>
                    </a:solidFill>
                  </a:tcPr>
                </a:tc>
                <a:tc vMerge="1">
                  <a:txBody>
                    <a:bodyPr/>
                    <a:lstStyle/>
                    <a:p>
                      <a:endParaRPr lang="en-US"/>
                    </a:p>
                  </a:txBody>
                  <a:tcPr/>
                </a:tc>
                <a:extLst>
                  <a:ext uri="{0D108BD9-81ED-4DB2-BD59-A6C34878D82A}">
                    <a16:rowId xmlns:a16="http://schemas.microsoft.com/office/drawing/2014/main" xmlns="" val="10006"/>
                  </a:ext>
                </a:extLst>
              </a:tr>
              <a:tr h="51308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vMerge="1">
                  <a:txBody>
                    <a:bodyPr/>
                    <a:lstStyle/>
                    <a:p>
                      <a:endParaRPr lang="en-US"/>
                    </a:p>
                  </a:txBody>
                  <a:tcPr/>
                </a:tc>
                <a:extLst>
                  <a:ext uri="{0D108BD9-81ED-4DB2-BD59-A6C34878D82A}">
                    <a16:rowId xmlns:a16="http://schemas.microsoft.com/office/drawing/2014/main" xmlns="" val="10007"/>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xmlns="" val="10008"/>
                  </a:ext>
                </a:extLst>
              </a:tr>
              <a:tr h="675640">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r>
                        <a:rPr lang="de-DE" sz="1400" dirty="0" err="1"/>
                        <a:t>OmniRAN</a:t>
                      </a:r>
                      <a:r>
                        <a:rPr lang="de-DE" sz="1400" dirty="0"/>
                        <a:t> </a:t>
                      </a:r>
                      <a:r>
                        <a:rPr lang="de-DE" sz="1400" dirty="0" err="1"/>
                        <a:t>opening</a:t>
                      </a:r>
                      <a:endParaRPr lang="en-US" sz="14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xmlns="" val="10009"/>
                  </a:ext>
                </a:extLst>
              </a:tr>
              <a:tr h="204273">
                <a:tc rowSpan="2">
                  <a:txBody>
                    <a:bodyPr/>
                    <a:lstStyle/>
                    <a:p>
                      <a:pPr algn="ctr"/>
                      <a:endParaRPr lang="en-US" sz="1500" dirty="0"/>
                    </a:p>
                  </a:txBody>
                  <a:tcPr marL="0" marR="0" marT="0" marB="0">
                    <a:solidFill>
                      <a:schemeClr val="bg1"/>
                    </a:solidFill>
                  </a:tcPr>
                </a:tc>
                <a:tc>
                  <a:txBody>
                    <a:bodyPr/>
                    <a:lstStyle/>
                    <a:p>
                      <a:r>
                        <a:rPr lang="en-US" sz="1600" dirty="0"/>
                        <a:t>Tutorials</a:t>
                      </a:r>
                    </a:p>
                  </a:txBody>
                  <a:tcPr marL="36000" marR="36000" marT="36000" marB="36000">
                    <a:solidFill>
                      <a:schemeClr val="accent1">
                        <a:lumMod val="40000"/>
                        <a:lumOff val="60000"/>
                      </a:schemeClr>
                    </a:solidFill>
                  </a:tcPr>
                </a:tc>
                <a:tc>
                  <a:txBody>
                    <a:bodyPr/>
                    <a:lstStyle/>
                    <a:p>
                      <a:r>
                        <a:rPr lang="en-US" sz="1200" dirty="0"/>
                        <a:t>Joint 802.1/802.15</a:t>
                      </a:r>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xmlns=""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r>
                        <a:rPr lang="en-US" sz="1600" dirty="0"/>
                        <a:t>ICA</a:t>
                      </a:r>
                      <a:r>
                        <a:rPr lang="en-US" sz="1600" baseline="0" dirty="0"/>
                        <a:t> NEND</a:t>
                      </a:r>
                      <a:endParaRPr lang="en-US" sz="1600" dirty="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dirty="0"/>
                    </a:p>
                  </a:txBody>
                  <a:tcPr/>
                </a:tc>
                <a:tc>
                  <a:txBody>
                    <a:bodyPr/>
                    <a:lstStyle/>
                    <a:p>
                      <a:endParaRPr lang="en-US" sz="1200" dirty="0"/>
                    </a:p>
                  </a:txBody>
                  <a:tcPr marL="36000" marR="36000" marT="36000" marB="36000">
                    <a:noFill/>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829398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1101</TotalTime>
  <Words>1719</Words>
  <Application>Microsoft Macintosh PowerPoint</Application>
  <PresentationFormat>On-screen Show (4:3)</PresentationFormat>
  <Paragraphs>279</Paragraphs>
  <Slides>20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Helvetica</vt:lpstr>
      <vt:lpstr>Monotype Sorts</vt:lpstr>
      <vt:lpstr>ＭＳ Ｐゴシック</vt:lpstr>
      <vt:lpstr>Times</vt:lpstr>
      <vt:lpstr>Times New Roman</vt:lpstr>
      <vt:lpstr>Arial</vt:lpstr>
      <vt:lpstr>Template</vt:lpstr>
      <vt:lpstr>IEEE 802.1 OmniRAN TG November 2017 F2F Meeting Orlando, FL, USA</vt:lpstr>
      <vt:lpstr>November 2017 F2F Meeting</vt:lpstr>
      <vt:lpstr>Agenda proposal for November 2017 F2F</vt:lpstr>
      <vt:lpstr>Nov 2017 Agenda Graphics</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 #1</vt:lpstr>
      <vt:lpstr>Call for Potentially Essential Patents</vt:lpstr>
      <vt:lpstr>Agenda for November 2017 F2F</vt:lpstr>
      <vt:lpstr>Schedules</vt:lpstr>
      <vt:lpstr>Business #2</vt:lpstr>
      <vt:lpstr>Business #3</vt:lpstr>
      <vt:lpstr>Business #4</vt:lpstr>
      <vt:lpstr>Business #5</vt:lpstr>
      <vt:lpstr>Business #6</vt:lpstr>
      <vt:lpstr>Business #7</vt:lpstr>
    </vt:vector>
  </TitlesOfParts>
  <Company>NIST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306</cp:revision>
  <cp:lastPrinted>1998-02-10T13:28:06Z</cp:lastPrinted>
  <dcterms:created xsi:type="dcterms:W3CDTF">2011-12-30T17:06:23Z</dcterms:created>
  <dcterms:modified xsi:type="dcterms:W3CDTF">2017-11-08T19:22:28Z</dcterms:modified>
</cp:coreProperties>
</file>