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98" r:id="rId3"/>
    <p:sldId id="329" r:id="rId4"/>
    <p:sldId id="328" r:id="rId5"/>
    <p:sldId id="290" r:id="rId6"/>
    <p:sldId id="291" r:id="rId7"/>
    <p:sldId id="292" r:id="rId8"/>
    <p:sldId id="320" r:id="rId9"/>
    <p:sldId id="293" r:id="rId10"/>
    <p:sldId id="271" r:id="rId11"/>
    <p:sldId id="331" r:id="rId12"/>
    <p:sldId id="299" r:id="rId13"/>
    <p:sldId id="330" r:id="rId14"/>
    <p:sldId id="309" r:id="rId15"/>
    <p:sldId id="332" r:id="rId16"/>
    <p:sldId id="333" r:id="rId17"/>
    <p:sldId id="334" r:id="rId18"/>
    <p:sldId id="335" r:id="rId19"/>
    <p:sldId id="3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92" autoAdjust="0"/>
    <p:restoredTop sz="95989" autoAdjust="0"/>
  </p:normalViewPr>
  <p:slideViewPr>
    <p:cSldViewPr>
      <p:cViewPr varScale="1">
        <p:scale>
          <a:sx n="121" d="100"/>
          <a:sy n="121" d="100"/>
        </p:scale>
        <p:origin x="64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7"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omniran-17-0084-01-00TG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4" Type="http://schemas.openxmlformats.org/officeDocument/2006/relationships/hyperlink" Target="https://mentor.ieee.org/omniran/dcn/17/omniran-17-0083-00-00TG-oct-10th-confcall-minutes.docx" TargetMode="External"/><Relationship Id="rId5" Type="http://schemas.openxmlformats.org/officeDocument/2006/relationships/hyperlink" Target="https://mentor.ieee.org/omniran/dcn/17/omniran-17-0087-01-00ic-examples-of-radio-environment-in-the-factories.pdf" TargetMode="External"/><Relationship Id="rId6" Type="http://schemas.openxmlformats.org/officeDocument/2006/relationships/hyperlink" Target="https://mentor.ieee.org/omniran/dcn/17/omniran-17-0088-00-00ic-wired-wireless-convergence-for-factory-iot.pdf" TargetMode="External"/><Relationship Id="rId7" Type="http://schemas.openxmlformats.org/officeDocument/2006/relationships/hyperlink" Target="https://mentor.ieee.org/omniran/dcn/17/omniran-17-0081-02-CF00-user-service-information-model.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70-00-00TG-september-2017-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4" Type="http://schemas.openxmlformats.org/officeDocument/2006/relationships/hyperlink" Target="https://mentor.ieee.org/omniran/dcn/17/omniran-17-0083-00-00TG-oct-10th-confcall-minutes.docx" TargetMode="External"/><Relationship Id="rId5" Type="http://schemas.openxmlformats.org/officeDocument/2006/relationships/hyperlink" Target="https://mentor.ieee.org/omniran/dcn/17/omniran-17-0086-00-00TG-oct-31st-confcall-notes.docx" TargetMode="External"/><Relationship Id="rId6" Type="http://schemas.openxmlformats.org/officeDocument/2006/relationships/hyperlink" Target="https://mentor.ieee.org/802-ec/dcn/17/ec-17-0199-00-00EC-november-2017-rule-meeting.pdf" TargetMode="External"/><Relationship Id="rId7" Type="http://schemas.openxmlformats.org/officeDocument/2006/relationships/hyperlink" Target="https://mentor.ieee.org/802-ec/dcn/17/ec-17-0170-00-00EC-802-1-opening-report.pdf"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70-00-00TG-september-2017-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87-01-00ic-examples-of-radio-environment-in-the-factories.pdf" TargetMode="External"/><Relationship Id="rId3" Type="http://schemas.openxmlformats.org/officeDocument/2006/relationships/hyperlink" Target="https://mentor.ieee.org/omniran/dcn/17/omniran-17-0088-00-00ic-wired-wireless-convergence-for-factory-io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81-02-CF00-user-service-information-model.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2017 F2F Meeting</a:t>
            </a:r>
            <a:br>
              <a:rPr lang="en-US" dirty="0"/>
            </a:br>
            <a:r>
              <a:rPr lang="en-US" dirty="0"/>
              <a:t>Orlando, FL, USA</a:t>
            </a:r>
          </a:p>
        </p:txBody>
      </p:sp>
      <p:sp>
        <p:nvSpPr>
          <p:cNvPr id="3" name="Subtitle 2"/>
          <p:cNvSpPr>
            <a:spLocks noGrp="1"/>
          </p:cNvSpPr>
          <p:nvPr>
            <p:ph type="subTitle" idx="1"/>
          </p:nvPr>
        </p:nvSpPr>
        <p:spPr/>
        <p:txBody>
          <a:bodyPr/>
          <a:lstStyle/>
          <a:p>
            <a:r>
              <a:rPr lang="en-US" dirty="0" smtClean="0"/>
              <a:t>2017-11-06</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81345969"/>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 xmlns:a16="http://schemas.microsoft.com/office/drawing/2014/main" val="20000"/>
                    </a:ext>
                  </a:extLst>
                </a:gridCol>
                <a:gridCol w="1822824">
                  <a:extLst>
                    <a:ext uri="{9D8B030D-6E8A-4147-A177-3AD203B41FA5}">
                      <a16:colId xmlns="" xmlns:a16="http://schemas.microsoft.com/office/drawing/2014/main" val="20001"/>
                    </a:ext>
                  </a:extLst>
                </a:gridCol>
                <a:gridCol w="239059">
                  <a:extLst>
                    <a:ext uri="{9D8B030D-6E8A-4147-A177-3AD203B41FA5}">
                      <a16:colId xmlns="" xmlns:a16="http://schemas.microsoft.com/office/drawing/2014/main" val="20002"/>
                    </a:ext>
                  </a:extLst>
                </a:gridCol>
                <a:gridCol w="1867647">
                  <a:extLst>
                    <a:ext uri="{9D8B030D-6E8A-4147-A177-3AD203B41FA5}">
                      <a16:colId xmlns="" xmlns:a16="http://schemas.microsoft.com/office/drawing/2014/main" val="20003"/>
                    </a:ext>
                  </a:extLst>
                </a:gridCol>
                <a:gridCol w="1867647">
                  <a:extLst>
                    <a:ext uri="{9D8B030D-6E8A-4147-A177-3AD203B41FA5}">
                      <a16:colId xmlns=""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extLst>
                  <a:ext uri="{0D108BD9-81ED-4DB2-BD59-A6C34878D82A}">
                    <a16:rowId xmlns="" xmlns:a16="http://schemas.microsoft.com/office/drawing/2014/main" val="10001"/>
                  </a:ext>
                </a:extLst>
              </a:tr>
              <a:tr h="292100">
                <a:tc>
                  <a:txBody>
                    <a:bodyPr/>
                    <a:lstStyle/>
                    <a:p>
                      <a:pPr algn="just">
                        <a:spcAft>
                          <a:spcPts val="300"/>
                        </a:spcAft>
                      </a:pPr>
                      <a:r>
                        <a:rPr lang="en-US" sz="1400" dirty="0" err="1">
                          <a:solidFill>
                            <a:schemeClr val="accent1">
                              <a:lumMod val="20000"/>
                              <a:lumOff val="80000"/>
                            </a:schemeClr>
                          </a:solidFill>
                          <a:effectLst/>
                          <a:latin typeface="+mn-lt"/>
                        </a:rPr>
                        <a:t>Hao</a:t>
                      </a:r>
                      <a:r>
                        <a:rPr lang="en-US" sz="1400" dirty="0">
                          <a:solidFill>
                            <a:schemeClr val="accent1">
                              <a:lumMod val="20000"/>
                              <a:lumOff val="80000"/>
                            </a:schemeClr>
                          </a:solidFill>
                          <a:effectLst/>
                          <a:latin typeface="+mn-lt"/>
                        </a:rPr>
                        <a:t> Wang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Yonggang Fang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ZTE TX</a:t>
                      </a:r>
                    </a:p>
                  </a:txBody>
                  <a:tcPr marL="73025" marR="73025" marT="0" marB="0" anchor="ctr"/>
                </a:tc>
                <a:extLst>
                  <a:ext uri="{0D108BD9-81ED-4DB2-BD59-A6C34878D82A}">
                    <a16:rowId xmlns="" xmlns:a16="http://schemas.microsoft.com/office/drawing/2014/main" val="10002"/>
                  </a:ext>
                </a:extLst>
              </a:tr>
              <a:tr h="292100">
                <a:tc>
                  <a:txBody>
                    <a:bodyPr/>
                    <a:lstStyle/>
                    <a:p>
                      <a:pPr algn="just">
                        <a:spcAft>
                          <a:spcPts val="300"/>
                        </a:spcAft>
                      </a:pPr>
                      <a:r>
                        <a:rPr lang="en-US" sz="1400">
                          <a:solidFill>
                            <a:schemeClr val="accent1">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Xiaojing Fan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extLst>
                  <a:ext uri="{0D108BD9-81ED-4DB2-BD59-A6C34878D82A}">
                    <a16:rowId xmlns="" xmlns:a16="http://schemas.microsoft.com/office/drawing/2014/main" val="10003"/>
                  </a:ext>
                </a:extLst>
              </a:tr>
              <a:tr h="292100">
                <a:tc>
                  <a:txBody>
                    <a:bodyPr/>
                    <a:lstStyle/>
                    <a:p>
                      <a:pPr algn="just">
                        <a:spcAft>
                          <a:spcPts val="300"/>
                        </a:spcAft>
                      </a:pPr>
                      <a:r>
                        <a:rPr lang="en-US" sz="1400">
                          <a:solidFill>
                            <a:schemeClr val="accent1">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Hermann Brand</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IEEE</a:t>
                      </a:r>
                    </a:p>
                  </a:txBody>
                  <a:tcPr marL="73025" marR="73025" marT="0" marB="0" anchor="ctr"/>
                </a:tc>
                <a:extLst>
                  <a:ext uri="{0D108BD9-81ED-4DB2-BD59-A6C34878D82A}">
                    <a16:rowId xmlns="" xmlns:a16="http://schemas.microsoft.com/office/drawing/2014/main" val="10004"/>
                  </a:ext>
                </a:extLst>
              </a:tr>
              <a:tr h="292100">
                <a:tc>
                  <a:txBody>
                    <a:bodyPr/>
                    <a:lstStyle/>
                    <a:p>
                      <a:pPr algn="just">
                        <a:spcAft>
                          <a:spcPts val="300"/>
                        </a:spcAft>
                      </a:pPr>
                      <a:r>
                        <a:rPr lang="en-US" sz="1400">
                          <a:solidFill>
                            <a:schemeClr val="accent1">
                              <a:lumMod val="20000"/>
                              <a:lumOff val="80000"/>
                            </a:schemeClr>
                          </a:solidFill>
                          <a:effectLst/>
                          <a:latin typeface="+mn-lt"/>
                        </a:rPr>
                        <a:t>Satoko Itaya</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Walter </a:t>
                      </a:r>
                      <a:r>
                        <a:rPr lang="en-US" sz="1400" dirty="0" err="1">
                          <a:solidFill>
                            <a:schemeClr val="accent1">
                              <a:lumMod val="20000"/>
                              <a:lumOff val="80000"/>
                            </a:schemeClr>
                          </a:solidFill>
                          <a:effectLst/>
                          <a:latin typeface="+mn-lt"/>
                        </a:rPr>
                        <a:t>Pienciak</a:t>
                      </a:r>
                      <a:endParaRPr lang="en-US" sz="1400" dirty="0">
                        <a:solidFill>
                          <a:schemeClr val="accent1">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IEEE</a:t>
                      </a:r>
                    </a:p>
                  </a:txBody>
                  <a:tcPr marL="73025" marR="73025" marT="0" marB="0" anchor="ctr"/>
                </a:tc>
                <a:extLst>
                  <a:ext uri="{0D108BD9-81ED-4DB2-BD59-A6C34878D82A}">
                    <a16:rowId xmlns="" xmlns:a16="http://schemas.microsoft.com/office/drawing/2014/main" val="10005"/>
                  </a:ext>
                </a:extLst>
              </a:tr>
              <a:tr h="292100">
                <a:tc>
                  <a:txBody>
                    <a:bodyPr/>
                    <a:lstStyle/>
                    <a:p>
                      <a:pPr algn="just">
                        <a:spcAft>
                          <a:spcPts val="300"/>
                        </a:spcAft>
                      </a:pPr>
                      <a:r>
                        <a:rPr lang="en-US" sz="1400">
                          <a:solidFill>
                            <a:schemeClr val="accent1">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accent1">
                              <a:lumMod val="20000"/>
                              <a:lumOff val="80000"/>
                            </a:schemeClr>
                          </a:solidFill>
                          <a:latin typeface="+mn-lt"/>
                        </a:rPr>
                        <a:t>Patrick </a:t>
                      </a:r>
                      <a:r>
                        <a:rPr lang="en-US" sz="1400" dirty="0" err="1">
                          <a:solidFill>
                            <a:schemeClr val="accent1">
                              <a:lumMod val="20000"/>
                              <a:lumOff val="80000"/>
                            </a:schemeClr>
                          </a:solidFill>
                          <a:latin typeface="+mn-lt"/>
                        </a:rPr>
                        <a:t>Slaats</a:t>
                      </a:r>
                      <a:endParaRPr lang="en-US" sz="1400" dirty="0">
                        <a:solidFill>
                          <a:schemeClr val="accent1">
                            <a:lumMod val="20000"/>
                            <a:lumOff val="80000"/>
                          </a:schemeClr>
                        </a:solidFill>
                        <a:latin typeface="+mn-lt"/>
                      </a:endParaRPr>
                    </a:p>
                  </a:txBody>
                  <a:tcPr anchor="ctr"/>
                </a:tc>
                <a:tc>
                  <a:txBody>
                    <a:bodyPr/>
                    <a:lstStyle/>
                    <a:p>
                      <a:r>
                        <a:rPr lang="en-US" sz="1400" dirty="0">
                          <a:solidFill>
                            <a:schemeClr val="accent1">
                              <a:lumMod val="20000"/>
                              <a:lumOff val="80000"/>
                            </a:schemeClr>
                          </a:solidFill>
                          <a:latin typeface="+mn-lt"/>
                        </a:rPr>
                        <a:t>IEEE</a:t>
                      </a:r>
                    </a:p>
                  </a:txBody>
                  <a:tcPr anchor="ctr"/>
                </a:tc>
                <a:extLst>
                  <a:ext uri="{0D108BD9-81ED-4DB2-BD59-A6C34878D82A}">
                    <a16:rowId xmlns="" xmlns:a16="http://schemas.microsoft.com/office/drawing/2014/main" val="10006"/>
                  </a:ext>
                </a:extLst>
              </a:tr>
              <a:tr h="292100">
                <a:tc>
                  <a:txBody>
                    <a:bodyPr/>
                    <a:lstStyle/>
                    <a:p>
                      <a:pPr algn="just">
                        <a:spcAft>
                          <a:spcPts val="300"/>
                        </a:spcAft>
                      </a:pPr>
                      <a:r>
                        <a:rPr lang="en-US" sz="1400">
                          <a:solidFill>
                            <a:schemeClr val="accent1">
                              <a:lumMod val="20000"/>
                              <a:lumOff val="80000"/>
                            </a:schemeClr>
                          </a:solidFill>
                          <a:effectLst/>
                          <a:latin typeface="+mn-lt"/>
                        </a:rPr>
                        <a:t>Fumihide Kojima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3950374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47500" lnSpcReduction="20000"/>
          </a:bodyPr>
          <a:lstStyle/>
          <a:p>
            <a:r>
              <a:rPr lang="en-US" dirty="0" smtClean="0"/>
              <a:t>Mon</a:t>
            </a:r>
          </a:p>
          <a:p>
            <a:pPr lvl="1"/>
            <a:r>
              <a:rPr lang="en-US" dirty="0"/>
              <a:t>Review of </a:t>
            </a:r>
            <a:r>
              <a:rPr lang="en-US" dirty="0" smtClean="0"/>
              <a:t>minutes</a:t>
            </a:r>
          </a:p>
          <a:p>
            <a:pPr lvl="2"/>
            <a:r>
              <a:rPr lang="en-US" dirty="0">
                <a:hlinkClick r:id="rId2"/>
              </a:rPr>
              <a:t>https://mentor.ieee.org/omniran/dcn/17/omniran-17-0070-00-00TG-september-2017-f2f-meeting-minutes.docx</a:t>
            </a:r>
            <a:endParaRPr lang="en-US" dirty="0"/>
          </a:p>
          <a:p>
            <a:pPr lvl="2"/>
            <a:r>
              <a:rPr lang="en-US" dirty="0">
                <a:hlinkClick r:id="rId3"/>
              </a:rPr>
              <a:t>https://mentor.ieee.org/omniran/dcn/17/omniran-17-0077-00-00TG-sep-26th-confcall-minutes.docx</a:t>
            </a:r>
            <a:endParaRPr lang="en-US" dirty="0"/>
          </a:p>
          <a:p>
            <a:pPr lvl="2"/>
            <a:r>
              <a:rPr lang="en-US" dirty="0">
                <a:hlinkClick r:id="rId4"/>
              </a:rPr>
              <a:t>https://</a:t>
            </a:r>
            <a:r>
              <a:rPr lang="en-US" dirty="0" smtClean="0">
                <a:hlinkClick r:id="rId4"/>
              </a:rPr>
              <a:t>mentor.ieee.org/omniran/dcn/17/omniran-17-0083-00-00TG-oct-10th-confcall-minutes.docx</a:t>
            </a:r>
            <a:endParaRPr lang="en-US" dirty="0"/>
          </a:p>
          <a:p>
            <a:pPr lvl="1"/>
            <a:r>
              <a:rPr lang="en-US" dirty="0"/>
              <a:t>Reports</a:t>
            </a:r>
          </a:p>
          <a:p>
            <a:pPr lvl="1"/>
            <a:r>
              <a:rPr lang="en-US" dirty="0"/>
              <a:t>Potential input to 802.1 Industry </a:t>
            </a:r>
            <a:r>
              <a:rPr lang="en-US" dirty="0" smtClean="0"/>
              <a:t>Connections</a:t>
            </a:r>
          </a:p>
          <a:p>
            <a:pPr lvl="2"/>
            <a:r>
              <a:rPr lang="en-US" dirty="0">
                <a:hlinkClick r:id="rId5"/>
              </a:rPr>
              <a:t>https://mentor.ieee.org/omniran/dcn/17/omniran-17-0087-01-00ic-examples-of-radio-environment-in-the-factories.pdf</a:t>
            </a:r>
            <a:endParaRPr lang="en-US" dirty="0"/>
          </a:p>
          <a:p>
            <a:pPr lvl="2"/>
            <a:r>
              <a:rPr lang="en-US" dirty="0">
                <a:hlinkClick r:id="rId6"/>
              </a:rPr>
              <a:t>https://</a:t>
            </a:r>
            <a:r>
              <a:rPr lang="en-US" dirty="0" smtClean="0">
                <a:hlinkClick r:id="rId6"/>
              </a:rPr>
              <a:t>mentor.ieee.org/omniran/dcn/17/omniran-17-0088-00-00ic-wired-wireless-convergence-for-factory-iot.pdf</a:t>
            </a:r>
            <a:endParaRPr lang="en-US" dirty="0"/>
          </a:p>
          <a:p>
            <a:pPr lvl="1"/>
            <a:r>
              <a:rPr lang="en-US" dirty="0"/>
              <a:t>Motions to 802.1 mid-week plenary</a:t>
            </a:r>
          </a:p>
          <a:p>
            <a:pPr lvl="1"/>
            <a:r>
              <a:rPr lang="en-US" dirty="0"/>
              <a:t>Information model for Access network and User </a:t>
            </a:r>
            <a:r>
              <a:rPr lang="en-US" dirty="0" smtClean="0"/>
              <a:t>service</a:t>
            </a:r>
          </a:p>
          <a:p>
            <a:pPr lvl="2"/>
            <a:r>
              <a:rPr lang="en-US" dirty="0">
                <a:hlinkClick r:id="rId7"/>
              </a:rPr>
              <a:t>https://</a:t>
            </a:r>
            <a:r>
              <a:rPr lang="en-US" dirty="0" smtClean="0">
                <a:hlinkClick r:id="rId7"/>
              </a:rPr>
              <a:t>mentor.ieee.org/omniran/dcn/17/omniran-17-0081-02-CF00-user-service-information-model.pptx</a:t>
            </a:r>
            <a:endParaRPr lang="en-US" dirty="0"/>
          </a:p>
          <a:p>
            <a:r>
              <a:rPr lang="en-US" dirty="0" smtClean="0"/>
              <a:t>Tue</a:t>
            </a:r>
          </a:p>
          <a:p>
            <a:pPr lvl="1"/>
            <a:r>
              <a:rPr lang="en-US" dirty="0"/>
              <a:t>Information model for Access network and User </a:t>
            </a:r>
            <a:r>
              <a:rPr lang="en-US" dirty="0" smtClean="0"/>
              <a:t>service</a:t>
            </a:r>
            <a:endParaRPr lang="en-US" dirty="0"/>
          </a:p>
          <a:p>
            <a:r>
              <a:rPr lang="en-US" dirty="0" smtClean="0"/>
              <a:t>Wed</a:t>
            </a:r>
          </a:p>
          <a:p>
            <a:pPr lvl="1"/>
            <a:r>
              <a:rPr lang="en-US" dirty="0"/>
              <a:t>Information model for Access network and User service</a:t>
            </a:r>
          </a:p>
          <a:p>
            <a:pPr lvl="1"/>
            <a:r>
              <a:rPr lang="en-US" dirty="0"/>
              <a:t>Text proposal for adoption of TSN in Chap 7.5 &amp; </a:t>
            </a:r>
            <a:r>
              <a:rPr lang="en-US" dirty="0" smtClean="0"/>
              <a:t>7.6</a:t>
            </a:r>
            <a:endParaRPr lang="en-US" dirty="0"/>
          </a:p>
          <a:p>
            <a:r>
              <a:rPr lang="en-US" dirty="0"/>
              <a:t>Thu</a:t>
            </a:r>
          </a:p>
          <a:p>
            <a:pPr lvl="1"/>
            <a:r>
              <a:rPr lang="en-US" dirty="0" smtClean="0"/>
              <a:t>Text </a:t>
            </a:r>
            <a:r>
              <a:rPr lang="en-US" dirty="0"/>
              <a:t>proposal for adoption of TSN in Chap 7.5 &amp; 7.6</a:t>
            </a:r>
          </a:p>
          <a:p>
            <a:pPr lvl="1"/>
            <a:r>
              <a:rPr lang="en-US" dirty="0"/>
              <a:t>Plan for going WG ballot w/ 802.1CF-D0.7 draft</a:t>
            </a:r>
          </a:p>
          <a:p>
            <a:pPr lvl="1"/>
            <a:r>
              <a:rPr lang="en-US" dirty="0"/>
              <a:t>Conference calls until Mar F2F</a:t>
            </a:r>
          </a:p>
          <a:p>
            <a:pPr lvl="1"/>
            <a:r>
              <a:rPr lang="en-US" dirty="0"/>
              <a:t>Motions to 802.1 closing plenary</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Agenda approval</a:t>
            </a:r>
          </a:p>
          <a:p>
            <a:r>
              <a:rPr lang="en-US" dirty="0"/>
              <a:t>Review of </a:t>
            </a:r>
            <a:r>
              <a:rPr lang="en-US" dirty="0" smtClean="0"/>
              <a:t>minutes</a:t>
            </a:r>
          </a:p>
          <a:p>
            <a:pPr lvl="1"/>
            <a:r>
              <a:rPr lang="en-US" dirty="0">
                <a:hlinkClick r:id="rId2"/>
              </a:rPr>
              <a:t>https://</a:t>
            </a:r>
            <a:r>
              <a:rPr lang="en-US" dirty="0" smtClean="0">
                <a:hlinkClick r:id="rId2"/>
              </a:rPr>
              <a:t>mentor.ieee.org/omniran/dcn/17/omniran-17-0070-00-00TG-september-2017-f2f-meeting-minutes.docx</a:t>
            </a:r>
            <a:endParaRPr lang="en-US" dirty="0" smtClean="0"/>
          </a:p>
          <a:p>
            <a:pPr lvl="1"/>
            <a:r>
              <a:rPr lang="en-US" dirty="0">
                <a:hlinkClick r:id="rId3"/>
              </a:rPr>
              <a:t>https://</a:t>
            </a:r>
            <a:r>
              <a:rPr lang="en-US" dirty="0" smtClean="0">
                <a:hlinkClick r:id="rId3"/>
              </a:rPr>
              <a:t>mentor.ieee.org/omniran/dcn/17/omniran-17-0077-00-00TG-sep-26th-confcall-minutes.docx</a:t>
            </a:r>
            <a:endParaRPr lang="en-US" dirty="0" smtClean="0"/>
          </a:p>
          <a:p>
            <a:pPr lvl="1"/>
            <a:r>
              <a:rPr lang="en-US" dirty="0">
                <a:hlinkClick r:id="rId4"/>
              </a:rPr>
              <a:t>https://</a:t>
            </a:r>
            <a:r>
              <a:rPr lang="en-US" dirty="0" smtClean="0">
                <a:hlinkClick r:id="rId4"/>
              </a:rPr>
              <a:t>mentor.ieee.org/omniran/dcn/17/omniran-17-0083-00-00TG-oct-10th-confcall-minutes.docx</a:t>
            </a:r>
            <a:endParaRPr lang="en-US" dirty="0"/>
          </a:p>
          <a:p>
            <a:r>
              <a:rPr lang="en-US" dirty="0" smtClean="0"/>
              <a:t>Reports</a:t>
            </a:r>
          </a:p>
          <a:p>
            <a:pPr lvl="1"/>
            <a:r>
              <a:rPr lang="en-US" dirty="0" smtClean="0"/>
              <a:t>Oct 31</a:t>
            </a:r>
            <a:r>
              <a:rPr lang="en-US" baseline="30000" dirty="0" smtClean="0"/>
              <a:t>st</a:t>
            </a:r>
            <a:r>
              <a:rPr lang="en-US" dirty="0" smtClean="0"/>
              <a:t> technical ad-hoc</a:t>
            </a:r>
          </a:p>
          <a:p>
            <a:pPr lvl="2"/>
            <a:r>
              <a:rPr lang="en-US" dirty="0">
                <a:hlinkClick r:id="rId5"/>
              </a:rPr>
              <a:t>https://</a:t>
            </a:r>
            <a:r>
              <a:rPr lang="en-US" dirty="0" smtClean="0">
                <a:hlinkClick r:id="rId5"/>
              </a:rPr>
              <a:t>mentor.ieee.org/omniran/dcn/17/omniran-17-0086-00-00TG-oct-31st-confcall-notes.docx</a:t>
            </a:r>
            <a:endParaRPr lang="en-US" dirty="0" smtClean="0"/>
          </a:p>
          <a:p>
            <a:pPr lvl="1"/>
            <a:r>
              <a:rPr lang="en-US" dirty="0" smtClean="0"/>
              <a:t>Requirements for sub-group minutes</a:t>
            </a:r>
          </a:p>
          <a:p>
            <a:pPr lvl="2"/>
            <a:r>
              <a:rPr lang="en-US" dirty="0">
                <a:hlinkClick r:id="rId6"/>
              </a:rPr>
              <a:t>https://</a:t>
            </a:r>
            <a:r>
              <a:rPr lang="en-US" dirty="0" smtClean="0">
                <a:hlinkClick r:id="rId6"/>
              </a:rPr>
              <a:t>mentor.ieee.org/802-ec/dcn/17/ec-17-0199-00-00EC-november-2017-rule-meeting.pdf</a:t>
            </a:r>
            <a:endParaRPr lang="en-US" dirty="0" smtClean="0"/>
          </a:p>
          <a:p>
            <a:pPr lvl="1"/>
            <a:r>
              <a:rPr lang="en-US" dirty="0" smtClean="0"/>
              <a:t>New 802.1 plenary meetings arrangement</a:t>
            </a:r>
          </a:p>
          <a:p>
            <a:pPr lvl="2"/>
            <a:r>
              <a:rPr lang="en-US" dirty="0">
                <a:hlinkClick r:id="rId7"/>
              </a:rPr>
              <a:t>https://</a:t>
            </a:r>
            <a:r>
              <a:rPr lang="en-US" dirty="0" smtClean="0">
                <a:hlinkClick r:id="rId7"/>
              </a:rPr>
              <a:t>mentor.ieee.org/802-ec/dcn/17/ec-17-0170-00-00EC-802-1-opening-report.pdf</a:t>
            </a:r>
            <a:endParaRPr lang="en-US" dirty="0"/>
          </a:p>
          <a:p>
            <a:pPr lvl="1"/>
            <a:r>
              <a:rPr lang="mr-IN" dirty="0" smtClean="0"/>
              <a:t>…</a:t>
            </a:r>
            <a:endParaRPr lang="en-US" dirty="0" smtClean="0"/>
          </a:p>
          <a:p>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lnSpcReduction="10000"/>
          </a:bodyPr>
          <a:lstStyle/>
          <a:p>
            <a:r>
              <a:rPr lang="en-US" dirty="0"/>
              <a:t>Potential input to 802.1 Industry </a:t>
            </a:r>
            <a:r>
              <a:rPr lang="en-US" dirty="0" smtClean="0"/>
              <a:t>Connections</a:t>
            </a:r>
          </a:p>
          <a:p>
            <a:pPr lvl="1"/>
            <a:r>
              <a:rPr lang="en-US" dirty="0">
                <a:hlinkClick r:id="rId2"/>
              </a:rPr>
              <a:t>https://</a:t>
            </a:r>
            <a:r>
              <a:rPr lang="en-US" dirty="0" smtClean="0">
                <a:hlinkClick r:id="rId2"/>
              </a:rPr>
              <a:t>mentor.ieee.org/omniran/dcn/17/omniran-17-0087-01-00ic-examples-of-radio-environment-in-the-factories.pdf</a:t>
            </a:r>
            <a:endParaRPr lang="en-US" dirty="0" smtClean="0"/>
          </a:p>
          <a:p>
            <a:pPr lvl="1"/>
            <a:r>
              <a:rPr lang="en-US" dirty="0">
                <a:hlinkClick r:id="rId3"/>
              </a:rPr>
              <a:t>https://</a:t>
            </a:r>
            <a:r>
              <a:rPr lang="en-US" dirty="0" smtClean="0">
                <a:hlinkClick r:id="rId3"/>
              </a:rPr>
              <a:t>mentor.ieee.org/omniran/dcn/17/omniran-17-0088-00-00ic-wired-wireless-convergence-for-factory-iot.pdf</a:t>
            </a:r>
            <a:endParaRPr lang="en-US" dirty="0"/>
          </a:p>
          <a:p>
            <a:r>
              <a:rPr lang="en-US" dirty="0"/>
              <a:t>Motions to 802.1 mid-week </a:t>
            </a:r>
            <a:r>
              <a:rPr lang="en-US" dirty="0" smtClean="0"/>
              <a:t>plenary</a:t>
            </a:r>
          </a:p>
          <a:p>
            <a:pPr lvl="1"/>
            <a:r>
              <a:rPr lang="de-DE" dirty="0" smtClean="0"/>
              <a:t>..</a:t>
            </a:r>
            <a:endParaRPr lang="en-US" dirty="0"/>
          </a:p>
        </p:txBody>
      </p:sp>
    </p:spTree>
    <p:extLst>
      <p:ext uri="{BB962C8B-B14F-4D97-AF65-F5344CB8AC3E}">
        <p14:creationId xmlns:p14="http://schemas.microsoft.com/office/powerpoint/2010/main" val="412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pPr marL="342900" lvl="1" indent="-342900">
              <a:buFontTx/>
              <a:buChar char="•"/>
            </a:pPr>
            <a:r>
              <a:rPr lang="en-US" dirty="0"/>
              <a:t>Information model for Access network and User </a:t>
            </a:r>
            <a:r>
              <a:rPr lang="en-US" dirty="0" smtClean="0"/>
              <a:t>service</a:t>
            </a:r>
          </a:p>
          <a:p>
            <a:pPr marL="685800" lvl="2" indent="-342900"/>
            <a:r>
              <a:rPr lang="en-US" dirty="0">
                <a:hlinkClick r:id="rId2"/>
              </a:rPr>
              <a:t>https://</a:t>
            </a:r>
            <a:r>
              <a:rPr lang="en-US" dirty="0" smtClean="0">
                <a:hlinkClick r:id="rId2"/>
              </a:rPr>
              <a:t>mentor.ieee.org/omniran/dcn/17/omniran-17-0081-02-CF00-user-service-information-model.pptx</a:t>
            </a:r>
            <a:endParaRPr lang="en-US" dirty="0" smtClean="0"/>
          </a:p>
          <a:p>
            <a:pPr marL="685800" lvl="2" indent="-342900"/>
            <a:r>
              <a:rPr lang="en-US" dirty="0" smtClean="0"/>
              <a:t>..</a:t>
            </a:r>
            <a:endParaRPr lang="en-US" dirty="0"/>
          </a:p>
          <a:p>
            <a:pPr lvl="1"/>
            <a:endParaRPr lang="en-US" dirty="0"/>
          </a:p>
        </p:txBody>
      </p:sp>
    </p:spTree>
    <p:extLst>
      <p:ext uri="{BB962C8B-B14F-4D97-AF65-F5344CB8AC3E}">
        <p14:creationId xmlns:p14="http://schemas.microsoft.com/office/powerpoint/2010/main" val="1807436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a:bodyPr>
          <a:lstStyle/>
          <a:p>
            <a:r>
              <a:rPr lang="en-US" dirty="0"/>
              <a:t>Text proposal for adoption of TSN in Chap 7.5 &amp; </a:t>
            </a:r>
            <a:r>
              <a:rPr lang="en-US" dirty="0" smtClean="0"/>
              <a:t>7.6</a:t>
            </a:r>
          </a:p>
          <a:p>
            <a:pPr lvl="1"/>
            <a:r>
              <a:rPr lang="en-US" dirty="0" smtClean="0"/>
              <a:t>..</a:t>
            </a:r>
            <a:endParaRPr lang="en-US" dirty="0"/>
          </a:p>
          <a:p>
            <a:r>
              <a:rPr lang="en-US" dirty="0"/>
              <a:t>Plan for going WG ballot w/ 802.1CF-D0.7 </a:t>
            </a:r>
            <a:r>
              <a:rPr lang="en-US" dirty="0" smtClean="0"/>
              <a:t>draft</a:t>
            </a:r>
          </a:p>
          <a:p>
            <a:pPr lvl="1"/>
            <a:r>
              <a:rPr lang="en-US" dirty="0" smtClean="0"/>
              <a:t>..</a:t>
            </a:r>
            <a:endParaRPr lang="en-US" dirty="0"/>
          </a:p>
          <a:p>
            <a:r>
              <a:rPr lang="en-US" dirty="0"/>
              <a:t>Conference calls until Mar </a:t>
            </a:r>
            <a:r>
              <a:rPr lang="en-US" dirty="0" smtClean="0"/>
              <a:t>F2F</a:t>
            </a:r>
          </a:p>
          <a:p>
            <a:pPr lvl="1"/>
            <a:r>
              <a:rPr lang="en-US" dirty="0" smtClean="0"/>
              <a:t>..</a:t>
            </a:r>
            <a:endParaRPr lang="en-US" dirty="0"/>
          </a:p>
        </p:txBody>
      </p:sp>
    </p:spTree>
    <p:extLst>
      <p:ext uri="{BB962C8B-B14F-4D97-AF65-F5344CB8AC3E}">
        <p14:creationId xmlns:p14="http://schemas.microsoft.com/office/powerpoint/2010/main" val="198413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p:txBody>
          <a:bodyPr/>
          <a:lstStyle/>
          <a:p>
            <a:r>
              <a:rPr lang="en-US" dirty="0"/>
              <a:t>Motions to 802.1 closing plenary</a:t>
            </a:r>
          </a:p>
          <a:p>
            <a:r>
              <a:rPr lang="en-US" dirty="0"/>
              <a:t>Status report to IEEE 802 </a:t>
            </a:r>
            <a:r>
              <a:rPr lang="en-US" dirty="0" smtClean="0"/>
              <a:t>WGs</a:t>
            </a:r>
          </a:p>
          <a:p>
            <a:r>
              <a:rPr lang="en-US" dirty="0" smtClean="0"/>
              <a:t>Next meeting</a:t>
            </a:r>
            <a:endParaRPr lang="en-US" dirty="0"/>
          </a:p>
          <a:p>
            <a:r>
              <a:rPr lang="en-US" dirty="0"/>
              <a:t>AOB</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2017 F2F Meeting</a:t>
            </a:r>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r>
              <a:rPr lang="en-US" dirty="0"/>
              <a:t>Venue:</a:t>
            </a:r>
          </a:p>
          <a:p>
            <a:pPr lvl="1"/>
            <a:r>
              <a:rPr lang="en-US" b="1" dirty="0"/>
              <a:t>CARIBE ROYALE ORLANDO</a:t>
            </a:r>
          </a:p>
          <a:p>
            <a:pPr marL="857250" lvl="2" indent="0">
              <a:buNone/>
            </a:pPr>
            <a:r>
              <a:rPr lang="en-US" dirty="0"/>
              <a:t>8101 World Center Drive</a:t>
            </a:r>
          </a:p>
          <a:p>
            <a:pPr marL="857250" lvl="2" indent="0">
              <a:buNone/>
            </a:pPr>
            <a:r>
              <a:rPr lang="en-US" dirty="0"/>
              <a:t>Orlando, FL 32821</a:t>
            </a:r>
          </a:p>
          <a:p>
            <a:pPr marL="857250" lvl="2" indent="0">
              <a:buNone/>
            </a:pPr>
            <a:r>
              <a:rPr lang="en-US" dirty="0"/>
              <a:t>USA</a:t>
            </a:r>
          </a:p>
          <a:p>
            <a:pPr marL="857250" lvl="2" indent="0">
              <a:buNone/>
            </a:pPr>
            <a:endParaRPr lang="en-US" dirty="0"/>
          </a:p>
          <a:p>
            <a:r>
              <a:rPr lang="en-US" dirty="0"/>
              <a:t>OmniRAN TG sessions:</a:t>
            </a:r>
          </a:p>
          <a:p>
            <a:pPr lvl="1"/>
            <a:r>
              <a:rPr lang="en-US" dirty="0"/>
              <a:t>Mon, 	Nov 6</a:t>
            </a:r>
            <a:r>
              <a:rPr lang="en-US" baseline="30000" dirty="0"/>
              <a:t>th</a:t>
            </a:r>
            <a:r>
              <a:rPr lang="en-US" dirty="0"/>
              <a:t>,		16:00-18:00</a:t>
            </a:r>
          </a:p>
          <a:p>
            <a:pPr lvl="2"/>
            <a:r>
              <a:rPr lang="en-US" dirty="0"/>
              <a:t>Meeting room: Boca III</a:t>
            </a:r>
          </a:p>
          <a:p>
            <a:pPr lvl="1"/>
            <a:r>
              <a:rPr lang="en-US" dirty="0"/>
              <a:t>Tue, 	Nov 7</a:t>
            </a:r>
            <a:r>
              <a:rPr lang="en-US" baseline="30000" dirty="0"/>
              <a:t>th</a:t>
            </a:r>
            <a:r>
              <a:rPr lang="en-US" dirty="0"/>
              <a:t>, 	16:00-18:00</a:t>
            </a:r>
          </a:p>
          <a:p>
            <a:pPr lvl="2"/>
            <a:r>
              <a:rPr lang="en-US" dirty="0"/>
              <a:t>Meeting room: Boca III</a:t>
            </a:r>
          </a:p>
          <a:p>
            <a:pPr lvl="1"/>
            <a:r>
              <a:rPr lang="en-US" dirty="0"/>
              <a:t>Wed,	Nov 8</a:t>
            </a:r>
            <a:r>
              <a:rPr lang="en-US" baseline="30000" dirty="0"/>
              <a:t>th</a:t>
            </a:r>
            <a:r>
              <a:rPr lang="en-US" dirty="0"/>
              <a:t>,		16:00-18:00</a:t>
            </a:r>
          </a:p>
          <a:p>
            <a:pPr lvl="2"/>
            <a:r>
              <a:rPr lang="en-US" dirty="0"/>
              <a:t>Meeting room: Boca II</a:t>
            </a:r>
          </a:p>
          <a:p>
            <a:pPr lvl="1"/>
            <a:r>
              <a:rPr lang="en-US" dirty="0"/>
              <a:t>Thu, 	Nov 9</a:t>
            </a:r>
            <a:r>
              <a:rPr lang="en-US" baseline="30000" dirty="0"/>
              <a:t>th</a:t>
            </a:r>
            <a:r>
              <a:rPr lang="en-US" dirty="0"/>
              <a:t> ,	10:30-12:30</a:t>
            </a:r>
          </a:p>
          <a:p>
            <a:pPr lvl="2"/>
            <a:r>
              <a:rPr lang="en-US" dirty="0"/>
              <a:t>Meeting room: Boca III</a:t>
            </a:r>
          </a:p>
          <a:p>
            <a:pPr lvl="1"/>
            <a:r>
              <a:rPr lang="en-US" dirty="0"/>
              <a:t>Thu, 	Nov 9</a:t>
            </a:r>
            <a:r>
              <a:rPr lang="en-US" baseline="30000" dirty="0"/>
              <a:t>th</a:t>
            </a:r>
            <a:r>
              <a:rPr lang="en-US" dirty="0"/>
              <a:t> ,	13:30-15:30</a:t>
            </a:r>
          </a:p>
          <a:p>
            <a:pPr lvl="2"/>
            <a:r>
              <a:rPr lang="en-US" dirty="0"/>
              <a:t>Meeting room: Boca III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2252597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921358355"/>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 xmlns:a16="http://schemas.microsoft.com/office/drawing/2014/main" val="20000"/>
                    </a:ext>
                  </a:extLst>
                </a:gridCol>
                <a:gridCol w="1531031">
                  <a:extLst>
                    <a:ext uri="{9D8B030D-6E8A-4147-A177-3AD203B41FA5}">
                      <a16:colId xmlns="" xmlns:a16="http://schemas.microsoft.com/office/drawing/2014/main" val="20001"/>
                    </a:ext>
                  </a:extLst>
                </a:gridCol>
                <a:gridCol w="1531031">
                  <a:extLst>
                    <a:ext uri="{9D8B030D-6E8A-4147-A177-3AD203B41FA5}">
                      <a16:colId xmlns="" xmlns:a16="http://schemas.microsoft.com/office/drawing/2014/main" val="20002"/>
                    </a:ext>
                  </a:extLst>
                </a:gridCol>
                <a:gridCol w="1531031">
                  <a:extLst>
                    <a:ext uri="{9D8B030D-6E8A-4147-A177-3AD203B41FA5}">
                      <a16:colId xmlns="" xmlns:a16="http://schemas.microsoft.com/office/drawing/2014/main" val="20003"/>
                    </a:ext>
                  </a:extLst>
                </a:gridCol>
                <a:gridCol w="1531031">
                  <a:extLst>
                    <a:ext uri="{9D8B030D-6E8A-4147-A177-3AD203B41FA5}">
                      <a16:colId xmlns="" xmlns:a16="http://schemas.microsoft.com/office/drawing/2014/main" val="20004"/>
                    </a:ext>
                  </a:extLst>
                </a:gridCol>
                <a:gridCol w="1531031">
                  <a:extLst>
                    <a:ext uri="{9D8B030D-6E8A-4147-A177-3AD203B41FA5}">
                      <a16:colId xmlns=""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802.1 TF chairs meeting</a:t>
                      </a:r>
                      <a:endParaRPr lang="en-US" sz="1200" dirty="0"/>
                    </a:p>
                  </a:txBody>
                  <a:tcPr marL="36000" marR="36000" marT="36000" marB="36000">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 xmlns:a16="http://schemas.microsoft.com/office/drawing/2014/main" val="10005"/>
                  </a:ext>
                </a:extLst>
              </a:tr>
              <a:tr h="228600">
                <a:tc rowSpan="2">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 xmlns:a16="http://schemas.microsoft.com/office/drawing/2014/main"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82939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933</TotalTime>
  <Words>1373</Words>
  <Application>Microsoft Macintosh PowerPoint</Application>
  <PresentationFormat>On-screen Show (4:3)</PresentationFormat>
  <Paragraphs>247</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Helvetica</vt:lpstr>
      <vt:lpstr>Monotype Sorts</vt:lpstr>
      <vt:lpstr>ＭＳ Ｐゴシック</vt:lpstr>
      <vt:lpstr>Times</vt:lpstr>
      <vt:lpstr>Times New Roman</vt:lpstr>
      <vt:lpstr>Arial</vt:lpstr>
      <vt:lpstr>Template</vt:lpstr>
      <vt:lpstr>IEEE 802.1 OmniRAN TG November 2017 F2F Meeting Orlando, FL, USA</vt:lpstr>
      <vt:lpstr>November 2017 F2F Meeting</vt:lpstr>
      <vt:lpstr>Agenda proposal for November 2017 F2F</vt:lpstr>
      <vt:lpstr>Nov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November 2017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294</cp:revision>
  <cp:lastPrinted>1998-02-10T13:28:06Z</cp:lastPrinted>
  <dcterms:created xsi:type="dcterms:W3CDTF">2011-12-30T17:06:23Z</dcterms:created>
  <dcterms:modified xsi:type="dcterms:W3CDTF">2017-11-06T20:11:01Z</dcterms:modified>
</cp:coreProperties>
</file>