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4" r:id="rId2"/>
    <p:sldId id="262" r:id="rId3"/>
    <p:sldId id="267" r:id="rId4"/>
    <p:sldId id="294" r:id="rId5"/>
    <p:sldId id="278" r:id="rId6"/>
    <p:sldId id="288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291" r:id="rId20"/>
    <p:sldId id="292" r:id="rId21"/>
    <p:sldId id="311" r:id="rId22"/>
    <p:sldId id="310" r:id="rId23"/>
    <p:sldId id="283" r:id="rId24"/>
    <p:sldId id="284" r:id="rId25"/>
    <p:sldId id="285" r:id="rId26"/>
    <p:sldId id="286" r:id="rId27"/>
    <p:sldId id="279" r:id="rId28"/>
    <p:sldId id="282" r:id="rId29"/>
    <p:sldId id="266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54" autoAdjust="0"/>
    <p:restoredTop sz="93165" autoAdjust="0"/>
  </p:normalViewPr>
  <p:slideViewPr>
    <p:cSldViewPr>
      <p:cViewPr varScale="1">
        <p:scale>
          <a:sx n="73" d="100"/>
          <a:sy n="73" d="100"/>
        </p:scale>
        <p:origin x="-73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omniran-17-0082-05-CF00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81-01-CF00-user-service-information-model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2870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Structure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2017-12-03]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provides further thoughts on the 802.1CF information model structure.</a:t>
            </a:r>
          </a:p>
          <a:p>
            <a:r>
              <a:rPr lang="en-US" sz="1600" dirty="0" smtClean="0">
                <a:latin typeface="+mn-lt"/>
              </a:rPr>
              <a:t>Complete network model is proposed based on consensus reached in previous meetings</a:t>
            </a:r>
            <a:r>
              <a:rPr lang="en-US" sz="1600" dirty="0" smtClean="0">
                <a:latin typeface="+mn-lt"/>
              </a:rPr>
              <a:t>.</a:t>
            </a:r>
          </a:p>
          <a:p>
            <a:r>
              <a:rPr lang="en-US" sz="1600" dirty="0" smtClean="0">
                <a:latin typeface="+mn-lt"/>
              </a:rPr>
              <a:t>Contribution is updated based on the discussions on Nov. 28</a:t>
            </a:r>
            <a:r>
              <a:rPr lang="en-US" sz="1600" baseline="30000" dirty="0" smtClean="0">
                <a:latin typeface="+mn-lt"/>
              </a:rPr>
              <a:t>th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confcall</a:t>
            </a:r>
            <a:r>
              <a:rPr lang="en-US" sz="1600" dirty="0" smtClean="0">
                <a:latin typeface="+mn-lt"/>
              </a:rPr>
              <a:t>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7.3 Association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8054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trike="sngStrike" dirty="0" err="1" smtClean="0">
                <a:latin typeface="+mn-lt"/>
              </a:rPr>
              <a:t>protocolConfiguration</a:t>
            </a:r>
            <a:endParaRPr lang="en-US" strike="sngStrike" dirty="0" smtClean="0">
              <a:latin typeface="+mn-lt"/>
            </a:endParaRPr>
          </a:p>
          <a:p>
            <a:r>
              <a:rPr lang="en-US" strike="sngStrike" dirty="0" err="1" smtClean="0">
                <a:latin typeface="+mn-lt"/>
              </a:rPr>
              <a:t>SpecialServicesSupport</a:t>
            </a:r>
            <a:endParaRPr lang="en-US" strike="sngStrik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271530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56954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2703176"/>
            <a:ext cx="441959" cy="1084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56954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2738916"/>
            <a:ext cx="3783560" cy="4075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3266139"/>
            <a:ext cx="378356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r>
              <a:rPr lang="en-US" dirty="0" smtClean="0">
                <a:latin typeface="+mn-lt"/>
              </a:rPr>
              <a:t>{</a:t>
            </a:r>
            <a:r>
              <a:rPr lang="en-US" dirty="0" smtClean="0">
                <a:latin typeface="+mn-lt"/>
              </a:rPr>
              <a:t>1} NA </a:t>
            </a:r>
            <a:r>
              <a:rPr lang="en-US" dirty="0" smtClean="0">
                <a:latin typeface="+mn-lt"/>
              </a:rPr>
              <a:t>capability: link, security and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capability of NA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PreferredLinkProfile</a:t>
            </a:r>
            <a:r>
              <a:rPr lang="en-US" dirty="0" smtClean="0">
                <a:latin typeface="+mn-lt"/>
              </a:rPr>
              <a:t>: preferred link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PreferredSecurityProfile</a:t>
            </a:r>
            <a:r>
              <a:rPr lang="en-US" dirty="0" smtClean="0">
                <a:latin typeface="+mn-lt"/>
              </a:rPr>
              <a:t>: preferred security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PreferredQosProfile</a:t>
            </a:r>
            <a:r>
              <a:rPr lang="en-US" dirty="0" smtClean="0">
                <a:latin typeface="+mn-lt"/>
              </a:rPr>
              <a:t>: preferred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ProtocolConfig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802 protocol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{0}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SpecialServicesSupport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emergency support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endParaRPr lang="en-US" dirty="0" smtClean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00798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351090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2483768" y="5114355"/>
            <a:ext cx="3240360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AssociationStatistics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Association-ID: unique asso</a:t>
            </a:r>
            <a:r>
              <a:rPr lang="en-US" dirty="0" smtClean="0">
                <a:latin typeface="+mn-lt"/>
              </a:rPr>
              <a:t>ciation </a:t>
            </a:r>
            <a:r>
              <a:rPr lang="en-US" dirty="0" smtClean="0">
                <a:latin typeface="+mn-lt"/>
              </a:rPr>
              <a:t>ID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TE-ID: unique TE ID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LinkProfile</a:t>
            </a:r>
            <a:r>
              <a:rPr lang="en-US" dirty="0" smtClean="0">
                <a:latin typeface="+mn-lt"/>
              </a:rPr>
              <a:t>: allowed link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SecurityProfile</a:t>
            </a:r>
            <a:r>
              <a:rPr lang="en-US" dirty="0" smtClean="0">
                <a:latin typeface="+mn-lt"/>
              </a:rPr>
              <a:t>: allowed security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QoSProfile</a:t>
            </a:r>
            <a:r>
              <a:rPr lang="en-US" dirty="0" smtClean="0">
                <a:latin typeface="+mn-lt"/>
              </a:rPr>
              <a:t>: allowed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ResultCodes</a:t>
            </a:r>
            <a:r>
              <a:rPr lang="en-US" dirty="0" smtClean="0">
                <a:latin typeface="+mn-lt"/>
              </a:rPr>
              <a:t>: association results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2190691" y="5085270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0691" y="535157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2114491" y="4940343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8144" y="5022404"/>
            <a:ext cx="2986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move attributes from ANC to 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move association statistics from ANC to NA, showing the ‘decision point’ is on NA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7.4 Authentication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1565846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95536" y="5381600"/>
            <a:ext cx="1121336" cy="12877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Forward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Supp.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method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139952" y="1567333"/>
            <a:ext cx="4896544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Functions of ANC</a:t>
            </a:r>
          </a:p>
          <a:p>
            <a:pPr lvl="1"/>
            <a:r>
              <a:rPr lang="en-US" sz="1600" kern="0" dirty="0" smtClean="0"/>
              <a:t>Forwarding point: forward subscription to SS</a:t>
            </a:r>
          </a:p>
          <a:p>
            <a:r>
              <a:rPr lang="en-US" sz="2000" kern="0" dirty="0" smtClean="0"/>
              <a:t>Attributes of ANC</a:t>
            </a:r>
          </a:p>
          <a:p>
            <a:pPr lvl="1"/>
            <a:r>
              <a:rPr lang="en-US" sz="1600" kern="0" dirty="0" smtClean="0"/>
              <a:t>Supported authentication method</a:t>
            </a:r>
          </a:p>
          <a:p>
            <a:pPr lvl="1"/>
            <a:r>
              <a:rPr lang="en-US" sz="1600" kern="0" dirty="0" smtClean="0"/>
              <a:t>supported encryption method</a:t>
            </a:r>
          </a:p>
          <a:p>
            <a:pPr lvl="1"/>
            <a:r>
              <a:rPr lang="en-US" sz="1600" kern="0" dirty="0" smtClean="0"/>
              <a:t>credential</a:t>
            </a:r>
            <a:endParaRPr lang="en-US" sz="1600" kern="0" dirty="0"/>
          </a:p>
          <a:p>
            <a:r>
              <a:rPr lang="en-US" sz="2000" kern="0" dirty="0" smtClean="0"/>
              <a:t>Attributes of TE</a:t>
            </a:r>
          </a:p>
          <a:p>
            <a:pPr lvl="1"/>
            <a:r>
              <a:rPr lang="en-US" sz="1600" kern="0" dirty="0"/>
              <a:t>Supported authentication method</a:t>
            </a:r>
          </a:p>
          <a:p>
            <a:pPr lvl="1"/>
            <a:r>
              <a:rPr lang="en-US" sz="1600" kern="0" dirty="0"/>
              <a:t>supported encryption method</a:t>
            </a:r>
          </a:p>
          <a:p>
            <a:pPr lvl="1"/>
            <a:r>
              <a:rPr lang="en-US" sz="1600" kern="0" dirty="0"/>
              <a:t>credential</a:t>
            </a:r>
          </a:p>
          <a:p>
            <a:pPr lvl="1"/>
            <a:endParaRPr lang="en-US" sz="1600" kern="0" dirty="0" smtClean="0"/>
          </a:p>
        </p:txBody>
      </p:sp>
      <p:sp>
        <p:nvSpPr>
          <p:cNvPr id="49" name="矩形 48"/>
          <p:cNvSpPr/>
          <p:nvPr/>
        </p:nvSpPr>
        <p:spPr bwMode="auto">
          <a:xfrm>
            <a:off x="395536" y="3216451"/>
            <a:ext cx="125151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43684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>
            <a:off x="1547664" y="558924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5094218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 </a:t>
            </a:r>
            <a:r>
              <a:rPr lang="en-US" dirty="0" err="1" smtClean="0"/>
              <a:t>requst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475656" y="60323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EAP</a:t>
            </a:r>
            <a:endParaRPr lang="en-US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3996" y="2751311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request</a:t>
            </a:r>
          </a:p>
          <a:p>
            <a:r>
              <a:rPr lang="en-US" dirty="0" smtClean="0"/>
              <a:t>Access response</a:t>
            </a:r>
            <a:endParaRPr lang="en-US" dirty="0"/>
          </a:p>
        </p:txBody>
      </p:sp>
      <p:sp>
        <p:nvSpPr>
          <p:cNvPr id="30" name="矩形 29"/>
          <p:cNvSpPr/>
          <p:nvPr/>
        </p:nvSpPr>
        <p:spPr bwMode="auto">
          <a:xfrm>
            <a:off x="467544" y="5968537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supp. </a:t>
            </a:r>
            <a:r>
              <a:rPr lang="en-US" dirty="0" err="1" smtClean="0">
                <a:latin typeface="Times New Roman" charset="0"/>
              </a:rPr>
              <a:t>encry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接箭头连接符 31"/>
          <p:cNvCxnSpPr/>
          <p:nvPr/>
        </p:nvCxnSpPr>
        <p:spPr bwMode="auto">
          <a:xfrm flipH="1">
            <a:off x="1547664" y="63897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5656" y="6392361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2446718" y="371703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Supp.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method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2442046" y="407707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credential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467544" y="5661248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supp. </a:t>
            </a:r>
            <a:r>
              <a:rPr lang="en-US" dirty="0" err="1" smtClean="0">
                <a:latin typeface="Times New Roman" charset="0"/>
              </a:rPr>
              <a:t>auth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467544" y="6273987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credential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左右箭头 4"/>
          <p:cNvSpPr/>
          <p:nvPr/>
        </p:nvSpPr>
        <p:spPr bwMode="auto">
          <a:xfrm>
            <a:off x="1583752" y="5786926"/>
            <a:ext cx="719912" cy="245395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68820" y="3537683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Decision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84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7.4 Authentication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ANCredential</a:t>
            </a:r>
            <a:r>
              <a:rPr lang="en-US" dirty="0" smtClean="0">
                <a:latin typeface="+mn-lt"/>
              </a:rPr>
              <a:t>: authenticator credential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SupportedEncryptionModes</a:t>
            </a:r>
            <a:r>
              <a:rPr lang="en-US" dirty="0" smtClean="0">
                <a:latin typeface="+mn-lt"/>
              </a:rPr>
              <a:t>: possible encryption modes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PreferredEncryptionMode</a:t>
            </a:r>
            <a:r>
              <a:rPr lang="en-US" dirty="0" smtClean="0">
                <a:latin typeface="+mn-lt"/>
              </a:rPr>
              <a:t>: preferred encryption mode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4" y="3098956"/>
            <a:ext cx="2801035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AuthenticationStatistics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Subscription-ID: NAI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TE-ID: terminal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User-ID: username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SessionKey</a:t>
            </a:r>
            <a:r>
              <a:rPr lang="en-US" dirty="0" smtClean="0">
                <a:latin typeface="+mn-lt"/>
              </a:rPr>
              <a:t>: session credential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EncryptionMode</a:t>
            </a:r>
            <a:r>
              <a:rPr lang="en-US" dirty="0" smtClean="0">
                <a:latin typeface="+mn-lt"/>
              </a:rPr>
              <a:t>: encryption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ResultCodes</a:t>
            </a:r>
            <a:r>
              <a:rPr lang="en-US" dirty="0" smtClean="0">
                <a:latin typeface="+mn-lt"/>
              </a:rPr>
              <a:t>: authentication result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892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7.5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NA &amp; BH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395536" y="2725808"/>
            <a:ext cx="1251516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Datapath</a:t>
            </a:r>
            <a:r>
              <a:rPr lang="en-US" dirty="0" smtClean="0"/>
              <a:t> </a:t>
            </a:r>
            <a:r>
              <a:rPr lang="en-US" dirty="0" err="1" smtClean="0"/>
              <a:t>ind.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Auth. accept w/ </a:t>
            </a:r>
          </a:p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468820" y="3047041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AR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 smtClean="0"/>
              <a:t>Open questions</a:t>
            </a:r>
          </a:p>
          <a:p>
            <a:r>
              <a:rPr lang="en-US" sz="2000" kern="0" dirty="0" smtClean="0"/>
              <a:t>‘Subscriber’ vs. ‘User’?</a:t>
            </a:r>
          </a:p>
          <a:p>
            <a:r>
              <a:rPr lang="en-US" sz="2000" kern="0" dirty="0" smtClean="0"/>
              <a:t>‘user-specific</a:t>
            </a:r>
            <a:r>
              <a:rPr lang="en-US" sz="2000" kern="0" dirty="0"/>
              <a:t>’ vs. </a:t>
            </a:r>
            <a:r>
              <a:rPr lang="en-US" sz="2000" kern="0" dirty="0" smtClean="0"/>
              <a:t>‘subscriber-specific’ vs. ‘session-specific’ vs. ‘service-specific’?</a:t>
            </a:r>
          </a:p>
          <a:p>
            <a:r>
              <a:rPr lang="en-US" sz="2000" kern="0" dirty="0" err="1" smtClean="0"/>
              <a:t>Datapath</a:t>
            </a:r>
            <a:r>
              <a:rPr lang="en-US" sz="2000" kern="0" dirty="0"/>
              <a:t> </a:t>
            </a:r>
            <a:r>
              <a:rPr lang="en-US" sz="2000" kern="0" dirty="0" smtClean="0"/>
              <a:t>can be shared by terminals? </a:t>
            </a:r>
          </a:p>
          <a:p>
            <a:pPr lvl="1"/>
            <a:r>
              <a:rPr lang="en-US" sz="1200" kern="0" dirty="0" smtClean="0"/>
              <a:t>L2236</a:t>
            </a:r>
            <a:r>
              <a:rPr lang="en-US" sz="1200" kern="0" dirty="0"/>
              <a:t>: The </a:t>
            </a:r>
            <a:r>
              <a:rPr lang="en-US" sz="1200" kern="0" dirty="0" err="1"/>
              <a:t>datapath</a:t>
            </a:r>
            <a:r>
              <a:rPr lang="en-US" sz="1200" kern="0" dirty="0"/>
              <a:t> is either pre-established during access network setup and/or dynamically configured when terminal connects to access network</a:t>
            </a:r>
            <a:r>
              <a:rPr lang="en-US" sz="1200" kern="0" dirty="0" smtClean="0"/>
              <a:t>.</a:t>
            </a:r>
          </a:p>
          <a:p>
            <a:pPr lvl="1"/>
            <a:r>
              <a:rPr lang="en-US" sz="1200" kern="0" dirty="0" smtClean="0"/>
              <a:t>L2185</a:t>
            </a:r>
            <a:r>
              <a:rPr lang="en-US" sz="1200" kern="0" dirty="0"/>
              <a:t>: The </a:t>
            </a:r>
            <a:r>
              <a:rPr lang="en-US" sz="1200" kern="0" dirty="0" err="1"/>
              <a:t>datapath</a:t>
            </a:r>
            <a:r>
              <a:rPr lang="en-US" sz="1200" kern="0" dirty="0"/>
              <a:t> is usually preconfigured during access network setup when being shared for multiple user sessions, and may be dynamically established just for the lifetime of a user </a:t>
            </a:r>
            <a:r>
              <a:rPr lang="en-US" sz="1200" kern="0" dirty="0" smtClean="0"/>
              <a:t>session</a:t>
            </a:r>
          </a:p>
          <a:p>
            <a:r>
              <a:rPr lang="en-US" sz="2000" kern="0" dirty="0"/>
              <a:t>Detach vs. Disassociation?</a:t>
            </a:r>
          </a:p>
          <a:p>
            <a:r>
              <a:rPr lang="en-US" sz="2000" kern="0" dirty="0" err="1"/>
              <a:t>Datapath</a:t>
            </a:r>
            <a:r>
              <a:rPr lang="en-US" sz="2000" kern="0" dirty="0"/>
              <a:t> relocation vs. session relocation with fast transition?</a:t>
            </a:r>
          </a:p>
        </p:txBody>
      </p:sp>
      <p:sp>
        <p:nvSpPr>
          <p:cNvPr id="47" name="矩形 46"/>
          <p:cNvSpPr/>
          <p:nvPr/>
        </p:nvSpPr>
        <p:spPr bwMode="auto">
          <a:xfrm>
            <a:off x="467544" y="3352988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Authorization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395536" y="4071513"/>
            <a:ext cx="1251516" cy="653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468820" y="4392746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R3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1645799" y="443711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H="1">
            <a:off x="1645799" y="4221088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R3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9" name="直接箭头连接符 58"/>
          <p:cNvCxnSpPr/>
          <p:nvPr/>
        </p:nvCxnSpPr>
        <p:spPr bwMode="auto">
          <a:xfrm>
            <a:off x="956204" y="3658437"/>
            <a:ext cx="0" cy="351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 flipH="1">
            <a:off x="3132608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46896" y="4725144"/>
            <a:ext cx="830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flipH="1">
            <a:off x="368301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683014" y="4725144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BH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71559" y="3695764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R1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340946" y="5658266"/>
            <a:ext cx="1091361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R1 negotiation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2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7.5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9781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 </a:t>
            </a:r>
            <a:endParaRPr lang="en-US" dirty="0" smtClean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R3Config: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datapath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R3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R6Config: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datapath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R6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BridgeConfig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bridges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321839"/>
            <a:ext cx="2989240" cy="14302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R1Config: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datapath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R1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R6Config: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datapath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R6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BridgeConfig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bridges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4" y="3098956"/>
            <a:ext cx="2801035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TE-ID: terminal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AR-ID: access router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-ID: unique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DatapathConfig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ResultCodes</a:t>
            </a:r>
            <a:r>
              <a:rPr lang="en-US" dirty="0" smtClean="0">
                <a:latin typeface="+mn-lt"/>
              </a:rPr>
              <a:t>: states of the </a:t>
            </a:r>
            <a:r>
              <a:rPr lang="en-US" dirty="0" err="1" smtClean="0">
                <a:latin typeface="+mn-lt"/>
              </a:rPr>
              <a:t>datapath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541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7.6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 New Roman" charset="0"/>
              </a:rPr>
              <a:t>SF </a:t>
            </a:r>
            <a:r>
              <a:rPr lang="en-US" dirty="0" err="1">
                <a:latin typeface="Times New Roman" charset="0"/>
              </a:rPr>
              <a:t>config</a:t>
            </a:r>
            <a:endParaRPr lang="en-US" dirty="0"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24140" y="2725808"/>
            <a:ext cx="1251516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1305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add.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Authorization w/ </a:t>
            </a:r>
          </a:p>
          <a:p>
            <a:r>
              <a:rPr lang="en-US" dirty="0" err="1" smtClean="0"/>
              <a:t>QoS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97424" y="3047041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QoS</a:t>
            </a:r>
            <a:r>
              <a:rPr lang="en-US" dirty="0" smtClean="0">
                <a:latin typeface="Times New Roman" charset="0"/>
              </a:rPr>
              <a:t> repository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Service flow attached to DP</a:t>
            </a:r>
          </a:p>
          <a:p>
            <a:r>
              <a:rPr lang="en-US" sz="2000" kern="0" dirty="0" smtClean="0"/>
              <a:t>Service flow negotiation happens both inside and outside AN</a:t>
            </a:r>
          </a:p>
          <a:p>
            <a:r>
              <a:rPr lang="en-US" sz="2000" kern="0" dirty="0" smtClean="0"/>
              <a:t>Either TE, AR, or SS can initialize, change and delete the SF?</a:t>
            </a:r>
          </a:p>
          <a:p>
            <a:pPr lvl="1"/>
            <a:r>
              <a:rPr lang="en-US" sz="1600" kern="0" dirty="0" smtClean="0"/>
              <a:t>part of the cases are covered</a:t>
            </a:r>
          </a:p>
          <a:p>
            <a:r>
              <a:rPr lang="en-US" sz="2000" kern="0" dirty="0" smtClean="0"/>
              <a:t>SF </a:t>
            </a:r>
            <a:r>
              <a:rPr lang="en-US" sz="2000" kern="0" dirty="0"/>
              <a:t>(admission) </a:t>
            </a:r>
            <a:r>
              <a:rPr lang="en-US" sz="2000" kern="0" dirty="0" smtClean="0"/>
              <a:t>control is based on </a:t>
            </a:r>
            <a:r>
              <a:rPr lang="en-US" sz="2000" kern="0" dirty="0" err="1" smtClean="0"/>
              <a:t>QoS</a:t>
            </a:r>
            <a:r>
              <a:rPr lang="en-US" sz="2000" kern="0" dirty="0" smtClean="0"/>
              <a:t> policy provided and changed by SS</a:t>
            </a:r>
          </a:p>
          <a:p>
            <a:r>
              <a:rPr lang="en-US" sz="2000" kern="0" dirty="0" smtClean="0"/>
              <a:t>SF has operational states: provisioned, permitted, and active</a:t>
            </a:r>
          </a:p>
          <a:p>
            <a:endParaRPr lang="en-US" sz="2000" kern="0" dirty="0"/>
          </a:p>
        </p:txBody>
      </p:sp>
      <p:sp>
        <p:nvSpPr>
          <p:cNvPr id="47" name="矩形 46"/>
          <p:cNvSpPr/>
          <p:nvPr/>
        </p:nvSpPr>
        <p:spPr bwMode="auto">
          <a:xfrm>
            <a:off x="296148" y="3352988"/>
            <a:ext cx="1114933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pre-prov. SF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>
                <a:latin typeface="Times New Roman" charset="0"/>
              </a:rPr>
              <a:t>QoS</a:t>
            </a:r>
            <a:r>
              <a:rPr lang="en-US" dirty="0">
                <a:latin typeface="Times New Roman" charset="0"/>
              </a:rPr>
              <a:t> decision</a:t>
            </a: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286542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699792" y="4725144"/>
            <a:ext cx="1260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 reg. </a:t>
            </a:r>
            <a:r>
              <a:rPr lang="en-US" dirty="0" err="1" smtClean="0"/>
              <a:t>req</a:t>
            </a:r>
            <a:r>
              <a:rPr lang="en-US" dirty="0" smtClean="0"/>
              <a:t> &amp; res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Policy decision ctrl</a:t>
            </a:r>
            <a:endParaRPr lang="en-US" dirty="0">
              <a:latin typeface="Times New Roman" charset="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340946" y="5658266"/>
            <a:ext cx="1091361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preferred </a:t>
            </a:r>
            <a:r>
              <a:rPr lang="en-US" dirty="0" err="1" smtClean="0">
                <a:latin typeface="Times New Roman" charset="0"/>
              </a:rPr>
              <a:t>QoS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1583753" y="573325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H="1" flipV="1">
            <a:off x="3017824" y="4518423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3627512" y="4518425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H="1" flipV="1">
            <a:off x="3779912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矩形 44"/>
          <p:cNvSpPr/>
          <p:nvPr/>
        </p:nvSpPr>
        <p:spPr bwMode="auto">
          <a:xfrm>
            <a:off x="2451329" y="4077072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Admission ctrl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48" name="直接箭头连接符 47"/>
          <p:cNvCxnSpPr/>
          <p:nvPr/>
        </p:nvCxnSpPr>
        <p:spPr bwMode="auto">
          <a:xfrm flipH="1">
            <a:off x="1591738" y="594089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899592" y="6093296"/>
            <a:ext cx="1519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change.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cxnSp>
        <p:nvCxnSpPr>
          <p:cNvPr id="54" name="直接箭头连接符 53"/>
          <p:cNvCxnSpPr/>
          <p:nvPr/>
        </p:nvCxnSpPr>
        <p:spPr bwMode="auto">
          <a:xfrm>
            <a:off x="1591739" y="609329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H="1">
            <a:off x="1591738" y="6383977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1187624" y="6536377"/>
            <a:ext cx="1452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SF delete. </a:t>
            </a:r>
            <a:r>
              <a:rPr lang="en-US" dirty="0" err="1" smtClean="0"/>
              <a:t>req</a:t>
            </a:r>
            <a:r>
              <a:rPr lang="en-US" dirty="0" smtClean="0"/>
              <a:t> &amp; res.</a:t>
            </a:r>
            <a:endParaRPr lang="en-US" dirty="0"/>
          </a:p>
        </p:txBody>
      </p:sp>
      <p:cxnSp>
        <p:nvCxnSpPr>
          <p:cNvPr id="67" name="直接箭头连接符 66"/>
          <p:cNvCxnSpPr/>
          <p:nvPr/>
        </p:nvCxnSpPr>
        <p:spPr bwMode="auto">
          <a:xfrm>
            <a:off x="1591739" y="6536377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H="1">
            <a:off x="1591738" y="3359641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55576" y="3656057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Authorization change</a:t>
            </a:r>
          </a:p>
          <a:p>
            <a:r>
              <a:rPr lang="en-US" dirty="0" smtClean="0"/>
              <a:t>request</a:t>
            </a:r>
            <a:endParaRPr lang="en-US" dirty="0"/>
          </a:p>
        </p:txBody>
      </p:sp>
      <p:cxnSp>
        <p:nvCxnSpPr>
          <p:cNvPr id="70" name="直接箭头连接符 69"/>
          <p:cNvCxnSpPr/>
          <p:nvPr/>
        </p:nvCxnSpPr>
        <p:spPr bwMode="auto">
          <a:xfrm>
            <a:off x="1591739" y="3512041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矩形 70"/>
          <p:cNvSpPr/>
          <p:nvPr/>
        </p:nvSpPr>
        <p:spPr bwMode="auto">
          <a:xfrm>
            <a:off x="2448058" y="5747969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SF para.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3499910" y="5750674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SF para.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2465526" y="6093296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filter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3511550" y="6093295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filter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45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7.6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{1+} </a:t>
            </a:r>
            <a:r>
              <a:rPr lang="en-US" dirty="0" err="1" smtClean="0">
                <a:latin typeface="+mn-lt"/>
              </a:rPr>
              <a:t>QoSPolicy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policy rules for service flow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 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{0+}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SFParameters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service flow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{0+}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FilterRules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for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QoS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enforcement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5636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</a:t>
            </a:r>
            <a:r>
              <a:rPr lang="en-US" dirty="0">
                <a:solidFill>
                  <a:prstClr val="black"/>
                </a:solidFill>
                <a:latin typeface="Arial"/>
              </a:rPr>
              <a:t>0+}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SFParameters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service flow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config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FilterRules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for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QoS</a:t>
            </a:r>
            <a:r>
              <a:rPr lang="en-US" dirty="0">
                <a:solidFill>
                  <a:prstClr val="black"/>
                </a:solidFill>
                <a:latin typeface="Arial"/>
              </a:rPr>
              <a:t> enforcement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4" y="3098956"/>
            <a:ext cx="2801035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DatapathStatistics</a:t>
            </a:r>
            <a:endParaRPr lang="en-US" b="1" dirty="0">
              <a:latin typeface="+mn-lt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dirty="0">
                <a:solidFill>
                  <a:prstClr val="black"/>
                </a:solidFill>
                <a:latin typeface="Arial"/>
              </a:rPr>
              <a:t>-ID: unique identifier</a:t>
            </a: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41"/>
          <p:cNvSpPr/>
          <p:nvPr/>
        </p:nvSpPr>
        <p:spPr bwMode="auto">
          <a:xfrm>
            <a:off x="6112794" y="4086510"/>
            <a:ext cx="2345405" cy="15541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ServiceFlowStatistics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SF-ID: unique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SFConfig</a:t>
            </a:r>
            <a:r>
              <a:rPr lang="en-US" dirty="0" smtClean="0">
                <a:latin typeface="+mn-lt"/>
              </a:rPr>
              <a:t>: service flow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State: service flow operational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state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819717" y="405742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19717" y="432372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4" name="Diamond 25"/>
          <p:cNvSpPr/>
          <p:nvPr/>
        </p:nvSpPr>
        <p:spPr bwMode="auto">
          <a:xfrm>
            <a:off x="5743517" y="391249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7221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7.7 Accounting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224016" y="5381600"/>
            <a:ext cx="1292856" cy="6396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047220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908720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472311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333811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mon. ctrl </a:t>
            </a:r>
            <a:r>
              <a:rPr lang="en-US" dirty="0" err="1" smtClean="0">
                <a:latin typeface="Times New Roman" charset="0"/>
              </a:rPr>
              <a:t>pt</a:t>
            </a:r>
            <a:endParaRPr lang="en-US" dirty="0">
              <a:latin typeface="Times New Roman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16792" y="2725808"/>
            <a:ext cx="1258864" cy="9326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1647052" y="2996952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H="1">
            <a:off x="1583752" y="5580856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179638" y="5038965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session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5599" y="2319263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session-specific </a:t>
            </a:r>
          </a:p>
          <a:p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97424" y="3047041"/>
            <a:ext cx="1114933" cy="46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session mon. </a:t>
            </a:r>
            <a:r>
              <a:rPr lang="en-US" dirty="0" err="1" smtClean="0">
                <a:latin typeface="Times New Roman" charset="0"/>
              </a:rPr>
              <a:t>config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4499992" y="1351309"/>
            <a:ext cx="4464496" cy="488600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kern="0" dirty="0" smtClean="0"/>
              <a:t>SS provides the mon. </a:t>
            </a:r>
            <a:r>
              <a:rPr lang="en-US" sz="2000" kern="0" dirty="0" err="1" smtClean="0"/>
              <a:t>config</a:t>
            </a:r>
            <a:r>
              <a:rPr lang="en-US" sz="2000" kern="0" dirty="0" smtClean="0"/>
              <a:t> as</a:t>
            </a:r>
          </a:p>
          <a:p>
            <a:pPr lvl="1"/>
            <a:r>
              <a:rPr lang="en-US" sz="1600" kern="0" dirty="0" smtClean="0"/>
              <a:t>user specific</a:t>
            </a:r>
          </a:p>
          <a:p>
            <a:pPr lvl="1"/>
            <a:r>
              <a:rPr lang="en-US" sz="1600" kern="0" dirty="0" smtClean="0"/>
              <a:t>session specific</a:t>
            </a:r>
          </a:p>
          <a:p>
            <a:r>
              <a:rPr lang="en-US" sz="2000" kern="0" dirty="0" smtClean="0"/>
              <a:t>ANC controls mon. on sub NEs</a:t>
            </a:r>
          </a:p>
          <a:p>
            <a:r>
              <a:rPr lang="en-US" sz="2000" kern="0" dirty="0" smtClean="0"/>
              <a:t>NEs perform the mon. tasks and report the records</a:t>
            </a:r>
          </a:p>
          <a:p>
            <a:r>
              <a:rPr lang="en-US" sz="2000" kern="0" dirty="0" smtClean="0"/>
              <a:t>Mon. records are processed and forwarded to SS for accounting</a:t>
            </a:r>
          </a:p>
        </p:txBody>
      </p:sp>
      <p:sp>
        <p:nvSpPr>
          <p:cNvPr id="58" name="矩形 57"/>
          <p:cNvSpPr/>
          <p:nvPr/>
        </p:nvSpPr>
        <p:spPr bwMode="auto">
          <a:xfrm>
            <a:off x="2450020" y="339730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collection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2865424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699792" y="4725144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Monitoring </a:t>
            </a:r>
            <a:r>
              <a:rPr lang="en-US" dirty="0" err="1" smtClean="0"/>
              <a:t>req</a:t>
            </a:r>
            <a:r>
              <a:rPr lang="en-US" dirty="0" smtClean="0"/>
              <a:t> &amp; </a:t>
            </a:r>
            <a:r>
              <a:rPr lang="en-US" dirty="0" err="1" smtClean="0"/>
              <a:t>rsp</a:t>
            </a:r>
            <a:endParaRPr lang="en-US" dirty="0"/>
          </a:p>
        </p:txBody>
      </p:sp>
      <p:sp>
        <p:nvSpPr>
          <p:cNvPr id="60" name="矩形 59"/>
          <p:cNvSpPr/>
          <p:nvPr/>
        </p:nvSpPr>
        <p:spPr bwMode="auto">
          <a:xfrm>
            <a:off x="3413271" y="5377407"/>
            <a:ext cx="908609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2451329" y="3758735"/>
            <a:ext cx="1417556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 New Roman" charset="0"/>
              </a:rPr>
              <a:t>mediation</a:t>
            </a:r>
            <a:endParaRPr lang="en-US" dirty="0"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1583753" y="5733256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H="1" flipV="1">
            <a:off x="3017824" y="4518423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3627512" y="4518425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H="1" flipV="1">
            <a:off x="3779912" y="4518424"/>
            <a:ext cx="0" cy="71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H="1">
            <a:off x="1591738" y="3359641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55576" y="3656057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account </a:t>
            </a:r>
            <a:r>
              <a:rPr lang="en-US" dirty="0" err="1" smtClean="0"/>
              <a:t>req</a:t>
            </a:r>
            <a:r>
              <a:rPr lang="en-US" dirty="0" smtClean="0"/>
              <a:t> &amp; </a:t>
            </a:r>
            <a:r>
              <a:rPr lang="en-US" dirty="0" err="1" smtClean="0"/>
              <a:t>rsp</a:t>
            </a:r>
            <a:endParaRPr lang="en-US" dirty="0"/>
          </a:p>
        </p:txBody>
      </p:sp>
      <p:cxnSp>
        <p:nvCxnSpPr>
          <p:cNvPr id="70" name="直接箭头连接符 69"/>
          <p:cNvCxnSpPr/>
          <p:nvPr/>
        </p:nvCxnSpPr>
        <p:spPr bwMode="auto">
          <a:xfrm>
            <a:off x="1591739" y="3512041"/>
            <a:ext cx="755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矩形 70"/>
          <p:cNvSpPr/>
          <p:nvPr/>
        </p:nvSpPr>
        <p:spPr bwMode="auto">
          <a:xfrm>
            <a:off x="2448058" y="5747969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mon. </a:t>
            </a:r>
            <a:r>
              <a:rPr lang="en-US" dirty="0" err="1" smtClean="0">
                <a:latin typeface="Times New Roman" charset="0"/>
              </a:rPr>
              <a:t>pt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3499910" y="5750674"/>
            <a:ext cx="71205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mon. </a:t>
            </a:r>
            <a:r>
              <a:rPr lang="en-US" dirty="0" err="1" smtClean="0">
                <a:latin typeface="Times New Roman" charset="0"/>
              </a:rPr>
              <a:t>pt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46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7.7 Accounting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</a:t>
            </a:r>
            <a:r>
              <a:rPr lang="en-US" b="1" dirty="0" smtClean="0">
                <a:latin typeface="+mn-lt"/>
              </a:rPr>
              <a:t>Service</a:t>
            </a:r>
          </a:p>
          <a:p>
            <a:pPr lvl="0"/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>
              <a:solidFill>
                <a:prstClr val="black"/>
              </a:solidFill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MonitorConfig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 parameter set for monitoring tasks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CollectionConfig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 parameter set for collection procedure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MediationConfig</a:t>
            </a:r>
            <a:r>
              <a:rPr lang="en-US" dirty="0" smtClean="0">
                <a:latin typeface="+mn-lt"/>
              </a:rPr>
              <a:t>: parameter set for mediation procedure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149079"/>
            <a:ext cx="2989240" cy="86409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</a:t>
            </a:r>
            <a:r>
              <a:rPr lang="en-US" b="1" dirty="0" smtClean="0">
                <a:latin typeface="+mn-lt"/>
              </a:rPr>
              <a:t>Attachment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4" y="3098956"/>
            <a:ext cx="2801035" cy="19142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MonitoringStatistics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Monitor-ID: unique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User-ID: username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TE-ID: terminal identifier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Session-ID: session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MonitorParameter</a:t>
            </a:r>
            <a:r>
              <a:rPr lang="en-US" dirty="0" smtClean="0">
                <a:latin typeface="+mn-lt"/>
              </a:rPr>
              <a:t>: monitor </a:t>
            </a:r>
            <a:r>
              <a:rPr lang="en-US" dirty="0" err="1" smtClean="0">
                <a:latin typeface="+mn-lt"/>
              </a:rPr>
              <a:t>config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ResultCodes</a:t>
            </a:r>
            <a:r>
              <a:rPr lang="en-US" dirty="0" smtClean="0">
                <a:latin typeface="+mn-lt"/>
              </a:rPr>
              <a:t>: operational state of the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monitoring task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MonitorRecords</a:t>
            </a:r>
            <a:r>
              <a:rPr lang="en-US" dirty="0" smtClean="0">
                <a:latin typeface="+mn-lt"/>
              </a:rPr>
              <a:t>: monitoring statistics</a:t>
            </a:r>
            <a:endParaRPr lang="en-US" dirty="0" smtClean="0">
              <a:latin typeface="+mn-lt"/>
            </a:endParaRPr>
          </a:p>
        </p:txBody>
      </p:sp>
      <p:sp>
        <p:nvSpPr>
          <p:cNvPr id="18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33617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sp>
        <p:nvSpPr>
          <p:cNvPr id="20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2561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7.8 FDM</a:t>
            </a:r>
            <a:endParaRPr 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Summary of detail procedures</a:t>
            </a:r>
            <a:endParaRPr lang="en-US" sz="2400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74561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90330" y="5373216"/>
            <a:ext cx="120580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288054" y="4545724"/>
            <a:ext cx="1502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FDM_capability_NA</a:t>
            </a:r>
            <a:endParaRPr lang="en-US" dirty="0"/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309266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04339" y="3068108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FDM_capability_ANC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916831" y="4957599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363589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 rot="16200000">
            <a:off x="2992479" y="3068960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3995936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4067944" y="3068108"/>
            <a:ext cx="1931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FDM_aggregation_statistics</a:t>
            </a:r>
            <a:endParaRPr lang="en-US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 rot="16200000">
            <a:off x="3439575" y="492323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33913" y="492682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4139952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 rot="16200000">
            <a:off x="3381214" y="49277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monitoring</a:t>
            </a:r>
            <a:endParaRPr lang="en-US" dirty="0"/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4283968" y="4713133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 rot="16200000">
            <a:off x="4230935" y="4925225"/>
            <a:ext cx="439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467544" y="5360181"/>
            <a:ext cx="1008112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475656" y="5456269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359469" y="5145221"/>
            <a:ext cx="1470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FDM_capability_</a:t>
            </a:r>
            <a:r>
              <a:rPr lang="en-US" altLang="zh-CN" dirty="0" err="1" smtClean="0"/>
              <a:t>TE</a:t>
            </a:r>
            <a:endParaRPr lang="en-US" dirty="0"/>
          </a:p>
        </p:txBody>
      </p:sp>
      <p:cxnSp>
        <p:nvCxnSpPr>
          <p:cNvPr id="51" name="直接箭头连接符 50"/>
          <p:cNvCxnSpPr/>
          <p:nvPr/>
        </p:nvCxnSpPr>
        <p:spPr bwMode="auto">
          <a:xfrm flipH="1">
            <a:off x="1475656" y="569842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366476" y="5421421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FDM_config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475656" y="5949280"/>
            <a:ext cx="12699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403648" y="5710240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Alarm/Event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9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200" dirty="0"/>
              <a:t>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2017-12-03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/>
              <a:t>IM for </a:t>
            </a:r>
            <a:r>
              <a:rPr lang="en-US" dirty="0" smtClean="0"/>
              <a:t>7.8 </a:t>
            </a:r>
            <a:r>
              <a:rPr lang="en-US" dirty="0"/>
              <a:t>Accounting</a:t>
            </a:r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43528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lang="fr-FR" dirty="0">
                <a:solidFill>
                  <a:prstClr val="black"/>
                </a:solidFill>
                <a:latin typeface="Arial"/>
              </a:rPr>
              <a:t>{1} NMS-ID: Unique NMS identifier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FDM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Rules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policy rules for FDM</a:t>
            </a: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3739037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n-lt"/>
              </a:rPr>
              <a:t>{1} </a:t>
            </a:r>
            <a:r>
              <a:rPr lang="en-US" altLang="zh-CN" dirty="0" err="1" smtClean="0">
                <a:latin typeface="+mn-lt"/>
              </a:rPr>
              <a:t>FDMCapability</a:t>
            </a:r>
            <a:r>
              <a:rPr lang="en-US" altLang="zh-CN" dirty="0" smtClean="0">
                <a:latin typeface="+mn-lt"/>
              </a:rPr>
              <a:t>: FDM capability of ANC</a:t>
            </a:r>
            <a:endParaRPr lang="en-US" altLang="zh-CN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FDMAggregationConfig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config</a:t>
            </a:r>
            <a:r>
              <a:rPr lang="en-US" dirty="0" smtClean="0">
                <a:latin typeface="+mn-lt"/>
              </a:rPr>
              <a:t> for aggregations</a:t>
            </a:r>
            <a:endParaRPr lang="en-US" dirty="0" smtClean="0"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11357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r>
              <a:rPr lang="en-US" dirty="0">
                <a:solidFill>
                  <a:prstClr val="black"/>
                </a:solidFill>
                <a:latin typeface="Arial"/>
              </a:rPr>
              <a:t>{1} BH-ID: Unique BH identifier </a:t>
            </a: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FDMCapability</a:t>
            </a:r>
            <a:r>
              <a:rPr lang="en-US" dirty="0" smtClean="0">
                <a:latin typeface="+mn-lt"/>
              </a:rPr>
              <a:t>: FDM capability for BH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FDMConfig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config</a:t>
            </a:r>
            <a:r>
              <a:rPr lang="en-US" dirty="0" smtClean="0">
                <a:latin typeface="+mn-lt"/>
              </a:rPr>
              <a:t> for FDM</a:t>
            </a:r>
            <a:endParaRPr lang="en-US" dirty="0" smtClean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460338"/>
            <a:ext cx="2989240" cy="12917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NA-ID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Unique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NA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identifier 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FDMCapability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FDM capability for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NA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FDMConfig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>
                <a:solidFill>
                  <a:prstClr val="black"/>
                </a:solidFill>
                <a:latin typeface="Arial"/>
              </a:rPr>
              <a:t> for FDM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6204734" y="1650333"/>
            <a:ext cx="2687746" cy="13319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AlarmList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Alarm-ID: unique identifier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AlarmParameter</a:t>
            </a:r>
            <a:r>
              <a:rPr lang="en-US" dirty="0" smtClean="0">
                <a:latin typeface="+mn-lt"/>
              </a:rPr>
              <a:t>: alarm parameters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ProbCause</a:t>
            </a:r>
            <a:r>
              <a:rPr lang="en-US" dirty="0" smtClean="0">
                <a:latin typeface="+mn-lt"/>
              </a:rPr>
              <a:t>: probable cause of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the alarm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Events: events caused the alarm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State: state of the alarm</a:t>
            </a:r>
            <a:endParaRPr lang="en-US" dirty="0" smtClean="0"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6204732" y="3029119"/>
            <a:ext cx="2687747" cy="13611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LinkMonitoringStatistics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LM-ID: unique identifier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Host-ID: identifier of network entity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State: state of the LM task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NBinfo</a:t>
            </a:r>
            <a:r>
              <a:rPr lang="en-US" dirty="0" smtClean="0">
                <a:latin typeface="+mn-lt"/>
              </a:rPr>
              <a:t>: neighbor information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EnInfo</a:t>
            </a:r>
            <a:r>
              <a:rPr lang="en-US" dirty="0" smtClean="0">
                <a:latin typeface="+mn-lt"/>
              </a:rPr>
              <a:t>: environmental information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Events: events of link monitoring</a:t>
            </a:r>
            <a:endParaRPr lang="en-US" dirty="0" smtClean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5446" y="451463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1" name="Diamond 25"/>
          <p:cNvSpPr/>
          <p:nvPr/>
        </p:nvSpPr>
        <p:spPr bwMode="auto">
          <a:xfrm>
            <a:off x="4932552" y="1831666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4932552" y="2060848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06945" y="292275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25" name="Rectangle 41"/>
          <p:cNvSpPr/>
          <p:nvPr/>
        </p:nvSpPr>
        <p:spPr bwMode="auto">
          <a:xfrm>
            <a:off x="6204733" y="4446365"/>
            <a:ext cx="268774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TestStatistics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Test-ID: unique 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TestConfig</a:t>
            </a:r>
            <a:r>
              <a:rPr lang="en-US" dirty="0" smtClean="0">
                <a:latin typeface="+mn-lt"/>
              </a:rPr>
              <a:t>: parameter of the test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Test Results: results of the test</a:t>
            </a:r>
          </a:p>
        </p:txBody>
      </p:sp>
      <p:sp>
        <p:nvSpPr>
          <p:cNvPr id="27" name="Diamond 25"/>
          <p:cNvSpPr/>
          <p:nvPr/>
        </p:nvSpPr>
        <p:spPr bwMode="auto">
          <a:xfrm>
            <a:off x="4929808" y="234833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00330" y="163935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41"/>
          <p:cNvSpPr/>
          <p:nvPr/>
        </p:nvSpPr>
        <p:spPr bwMode="auto">
          <a:xfrm>
            <a:off x="6193407" y="5301208"/>
            <a:ext cx="2699072" cy="15121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SelfCheckStatistics</a:t>
            </a:r>
            <a:endParaRPr lang="en-US" b="1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SC-ID: unique identifier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Host-ID: identifier of network entity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Hwinfo</a:t>
            </a:r>
            <a:r>
              <a:rPr lang="en-US" dirty="0" smtClean="0">
                <a:latin typeface="+mn-lt"/>
              </a:rPr>
              <a:t>: hardware information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Swinfo</a:t>
            </a:r>
            <a:r>
              <a:rPr lang="en-US" dirty="0" smtClean="0">
                <a:latin typeface="+mn-lt"/>
              </a:rPr>
              <a:t>: software information</a:t>
            </a:r>
            <a:endParaRPr lang="en-US" dirty="0" smtClean="0">
              <a:latin typeface="+mn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MIBinfo</a:t>
            </a:r>
            <a:r>
              <a:rPr lang="en-US" dirty="0" smtClean="0">
                <a:latin typeface="+mn-lt"/>
              </a:rPr>
              <a:t>: local MIB information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Loginfo</a:t>
            </a:r>
            <a:r>
              <a:rPr lang="en-US" dirty="0" smtClean="0">
                <a:latin typeface="+mn-lt"/>
              </a:rPr>
              <a:t>: system log information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Cominfo</a:t>
            </a:r>
            <a:r>
              <a:rPr lang="en-US" dirty="0" smtClean="0">
                <a:latin typeface="+mn-lt"/>
              </a:rPr>
              <a:t>: Communication information</a:t>
            </a:r>
            <a:endParaRPr lang="en-US" dirty="0">
              <a:latin typeface="+mn-lt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4929808" y="2636912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06945" y="57521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cxnSp>
        <p:nvCxnSpPr>
          <p:cNvPr id="34" name="直接连接符 33"/>
          <p:cNvCxnSpPr>
            <a:stCxn id="21" idx="3"/>
          </p:cNvCxnSpPr>
          <p:nvPr/>
        </p:nvCxnSpPr>
        <p:spPr bwMode="auto">
          <a:xfrm flipV="1">
            <a:off x="5084952" y="1913727"/>
            <a:ext cx="1085004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肘形连接符 37"/>
          <p:cNvCxnSpPr>
            <a:stCxn id="23" idx="3"/>
          </p:cNvCxnSpPr>
          <p:nvPr/>
        </p:nvCxnSpPr>
        <p:spPr bwMode="auto">
          <a:xfrm>
            <a:off x="5084952" y="2142910"/>
            <a:ext cx="1108455" cy="110071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肘形连接符 40"/>
          <p:cNvCxnSpPr>
            <a:stCxn id="27" idx="3"/>
            <a:endCxn id="25" idx="1"/>
          </p:cNvCxnSpPr>
          <p:nvPr/>
        </p:nvCxnSpPr>
        <p:spPr bwMode="auto">
          <a:xfrm>
            <a:off x="5082208" y="2430396"/>
            <a:ext cx="1122525" cy="2412013"/>
          </a:xfrm>
          <a:prstGeom prst="bentConnector3">
            <a:avLst>
              <a:gd name="adj1" fmla="val 3961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肘形连接符 43"/>
          <p:cNvCxnSpPr>
            <a:stCxn id="31" idx="3"/>
            <a:endCxn id="29" idx="1"/>
          </p:cNvCxnSpPr>
          <p:nvPr/>
        </p:nvCxnSpPr>
        <p:spPr bwMode="auto">
          <a:xfrm>
            <a:off x="5082208" y="2718974"/>
            <a:ext cx="1111199" cy="3338318"/>
          </a:xfrm>
          <a:prstGeom prst="bentConnector3">
            <a:avLst>
              <a:gd name="adj1" fmla="val 2579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82087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Infrastructure </a:t>
            </a:r>
            <a:r>
              <a:rPr lang="en-US" dirty="0" smtClean="0"/>
              <a:t>Model </a:t>
            </a:r>
            <a:r>
              <a:rPr lang="en-US" dirty="0" smtClean="0"/>
              <a:t>(Complete)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024840" cy="579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2190292" y="2967335"/>
            <a:ext cx="4763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To be modified</a:t>
            </a:r>
            <a:endParaRPr lang="zh-CN" alt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966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reference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52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(1) – 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Symmetric structure &amp; functions</a:t>
            </a:r>
          </a:p>
          <a:p>
            <a:pPr lvl="1"/>
            <a:r>
              <a:rPr lang="en-US" sz="1600" dirty="0" smtClean="0"/>
              <a:t>EAP higher layer</a:t>
            </a:r>
          </a:p>
          <a:p>
            <a:pPr lvl="2"/>
            <a:r>
              <a:rPr lang="en-US" sz="1200" dirty="0" smtClean="0"/>
              <a:t>EAP parser</a:t>
            </a:r>
          </a:p>
          <a:p>
            <a:pPr lvl="1"/>
            <a:r>
              <a:rPr lang="en-US" sz="1600" dirty="0" smtClean="0"/>
              <a:t>PAE logon process</a:t>
            </a:r>
          </a:p>
          <a:p>
            <a:pPr lvl="2"/>
            <a:r>
              <a:rPr lang="en-US" sz="1200" dirty="0" smtClean="0"/>
              <a:t>manage credential, initiate the use of </a:t>
            </a:r>
            <a:r>
              <a:rPr lang="en-US" sz="1200" dirty="0" err="1" smtClean="0"/>
              <a:t>supp</a:t>
            </a:r>
            <a:r>
              <a:rPr lang="en-US" sz="1200" dirty="0" smtClean="0"/>
              <a:t> and </a:t>
            </a:r>
            <a:r>
              <a:rPr lang="en-US" sz="1200" dirty="0" err="1" smtClean="0"/>
              <a:t>authen</a:t>
            </a:r>
            <a:endParaRPr lang="en-US" sz="1200" dirty="0" smtClean="0"/>
          </a:p>
          <a:p>
            <a:pPr lvl="1"/>
            <a:r>
              <a:rPr lang="en-US" sz="1600" dirty="0" smtClean="0"/>
              <a:t>‘X’ PACP</a:t>
            </a:r>
          </a:p>
          <a:p>
            <a:pPr lvl="2"/>
            <a:r>
              <a:rPr lang="en-US" sz="1200" dirty="0" smtClean="0"/>
              <a:t>802.1X control</a:t>
            </a:r>
          </a:p>
          <a:p>
            <a:pPr lvl="1"/>
            <a:r>
              <a:rPr lang="en-US" sz="1600" dirty="0" smtClean="0"/>
              <a:t>PDU </a:t>
            </a:r>
            <a:r>
              <a:rPr lang="en-US" sz="1600" dirty="0" err="1" smtClean="0"/>
              <a:t>tx</a:t>
            </a:r>
            <a:r>
              <a:rPr lang="en-US" sz="1600" dirty="0" smtClean="0"/>
              <a:t> &amp; </a:t>
            </a:r>
            <a:r>
              <a:rPr lang="en-US" sz="1600" dirty="0" err="1" smtClean="0"/>
              <a:t>rx</a:t>
            </a:r>
            <a:endParaRPr lang="en-US" sz="1600" dirty="0" smtClean="0"/>
          </a:p>
          <a:p>
            <a:pPr lvl="2"/>
            <a:r>
              <a:rPr lang="en-US" sz="1200" dirty="0" smtClean="0"/>
              <a:t>process EAPOL messages</a:t>
            </a:r>
          </a:p>
          <a:p>
            <a:r>
              <a:rPr lang="en-US" sz="2000" dirty="0" smtClean="0"/>
              <a:t>‘X’ PAE can be implemented on single physical port</a:t>
            </a:r>
          </a:p>
          <a:p>
            <a:r>
              <a:rPr lang="en-US" sz="2000" dirty="0" smtClean="0"/>
              <a:t>802.1X model describes ‘entities’ inside the dotted box</a:t>
            </a:r>
          </a:p>
          <a:p>
            <a:pPr lvl="1"/>
            <a:r>
              <a:rPr lang="en-US" sz="1600" dirty="0" smtClean="0"/>
              <a:t>essential attributes that need to be ‘set’ (enable) or ‘get’ (state)</a:t>
            </a:r>
          </a:p>
          <a:p>
            <a:pPr lvl="1"/>
            <a:r>
              <a:rPr lang="en-US" sz="1600" dirty="0" smtClean="0"/>
              <a:t>EAPOL Statistics survey the results of EAPOL request-response</a:t>
            </a:r>
          </a:p>
          <a:p>
            <a:endParaRPr 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0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(2) </a:t>
            </a:r>
            <a:r>
              <a:rPr lang="en-US" dirty="0"/>
              <a:t>– Symmetric Function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  <p:sp>
        <p:nvSpPr>
          <p:cNvPr id="31" name="矩形 30"/>
          <p:cNvSpPr/>
          <p:nvPr/>
        </p:nvSpPr>
        <p:spPr bwMode="auto">
          <a:xfrm>
            <a:off x="6148924" y="3277620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5608957" y="4012028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319586" y="3576693"/>
            <a:ext cx="108000" cy="432048"/>
            <a:chOff x="7956376" y="3645024"/>
            <a:chExt cx="108000" cy="432048"/>
          </a:xfrm>
        </p:grpSpPr>
        <p:sp>
          <p:nvSpPr>
            <p:cNvPr id="34" name="菱形 33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5" name="直接箭头连接符 34"/>
            <p:cNvCxnSpPr>
              <a:stCxn id="34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6" name="矩形 35"/>
          <p:cNvSpPr/>
          <p:nvPr/>
        </p:nvSpPr>
        <p:spPr bwMode="auto">
          <a:xfrm>
            <a:off x="5716877" y="4573764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526973" y="3585069"/>
            <a:ext cx="108000" cy="984712"/>
            <a:chOff x="7956376" y="3645024"/>
            <a:chExt cx="108000" cy="984712"/>
          </a:xfrm>
        </p:grpSpPr>
        <p:sp>
          <p:nvSpPr>
            <p:cNvPr id="38" name="菱形 3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9" name="直接箭头连接符 38"/>
            <p:cNvCxnSpPr>
              <a:stCxn id="38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0" name="矩形 39"/>
          <p:cNvSpPr/>
          <p:nvPr/>
        </p:nvSpPr>
        <p:spPr bwMode="auto">
          <a:xfrm>
            <a:off x="7571512" y="399770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LogonProcess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7452320" y="4933804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5408" y="3569393"/>
            <a:ext cx="108000" cy="432048"/>
            <a:chOff x="7956376" y="3645024"/>
            <a:chExt cx="108000" cy="432048"/>
          </a:xfrm>
        </p:grpSpPr>
        <p:sp>
          <p:nvSpPr>
            <p:cNvPr id="43" name="菱形 4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4" name="直接箭头连接符 43"/>
            <p:cNvCxnSpPr>
              <a:stCxn id="4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5" name="组合 44"/>
          <p:cNvGrpSpPr/>
          <p:nvPr/>
        </p:nvGrpSpPr>
        <p:grpSpPr>
          <a:xfrm>
            <a:off x="7949440" y="4281750"/>
            <a:ext cx="108000" cy="646925"/>
            <a:chOff x="7956376" y="3645024"/>
            <a:chExt cx="108000" cy="646925"/>
          </a:xfrm>
        </p:grpSpPr>
        <p:sp>
          <p:nvSpPr>
            <p:cNvPr id="46" name="菱形 4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7" name="直接箭头连接符 46"/>
            <p:cNvCxnSpPr>
              <a:stCxn id="46" idx="2"/>
            </p:cNvCxnSpPr>
            <p:nvPr/>
          </p:nvCxnSpPr>
          <p:spPr bwMode="auto">
            <a:xfrm>
              <a:off x="8010376" y="3789024"/>
              <a:ext cx="0" cy="5029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8" name="矩形 47"/>
          <p:cNvSpPr/>
          <p:nvPr/>
        </p:nvSpPr>
        <p:spPr bwMode="auto">
          <a:xfrm>
            <a:off x="5798666" y="2708920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6363986" y="3002411"/>
            <a:ext cx="108000" cy="288000"/>
            <a:chOff x="7956376" y="3645024"/>
            <a:chExt cx="108000" cy="288000"/>
          </a:xfrm>
        </p:grpSpPr>
        <p:sp>
          <p:nvSpPr>
            <p:cNvPr id="50" name="菱形 4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1" name="直接箭头连接符 50"/>
            <p:cNvCxnSpPr>
              <a:stCxn id="50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6999430" y="55227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5598068" y="1916832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55" name="右箭头 54"/>
          <p:cNvSpPr/>
          <p:nvPr/>
        </p:nvSpPr>
        <p:spPr bwMode="auto">
          <a:xfrm>
            <a:off x="4788024" y="3933056"/>
            <a:ext cx="432048" cy="3670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716877" y="5085184"/>
            <a:ext cx="137540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6840264" y="3596416"/>
            <a:ext cx="108000" cy="1476000"/>
            <a:chOff x="7956376" y="3645024"/>
            <a:chExt cx="108000" cy="1476000"/>
          </a:xfrm>
        </p:grpSpPr>
        <p:sp>
          <p:nvSpPr>
            <p:cNvPr id="58" name="菱形 5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9" name="直接箭头连接符 58"/>
            <p:cNvCxnSpPr>
              <a:stCxn id="58" idx="2"/>
            </p:cNvCxnSpPr>
            <p:nvPr/>
          </p:nvCxnSpPr>
          <p:spPr bwMode="auto">
            <a:xfrm>
              <a:off x="8010376" y="3789024"/>
              <a:ext cx="0" cy="133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76167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802.1X Model </a:t>
            </a:r>
            <a:r>
              <a:rPr lang="en-US" dirty="0" smtClean="0"/>
              <a:t>(3) – Asymmetric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 EAPOL Announcement protocol that allows a PAE to indicate the availability of </a:t>
            </a:r>
            <a:r>
              <a:rPr lang="en-US" sz="2000" dirty="0" smtClean="0"/>
              <a:t>network services</a:t>
            </a:r>
            <a:r>
              <a:rPr lang="en-US" sz="2000" dirty="0"/>
              <a:t>, helping other PAEs to choose appropriate credentials and parameters for authentication </a:t>
            </a:r>
            <a:r>
              <a:rPr lang="en-US" sz="2000" dirty="0" smtClean="0"/>
              <a:t>and network </a:t>
            </a:r>
            <a:r>
              <a:rPr lang="en-US" sz="2000" dirty="0"/>
              <a:t>access (Clause 10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Pair relationship: announcer &amp; listener</a:t>
            </a:r>
          </a:p>
          <a:p>
            <a:pPr lvl="1"/>
            <a:r>
              <a:rPr lang="en-US" sz="1600" dirty="0" smtClean="0"/>
              <a:t>Associated to PAE, but roles are bounded to Authenticator and Supplicant separately</a:t>
            </a:r>
          </a:p>
          <a:p>
            <a:pPr lvl="1"/>
            <a:r>
              <a:rPr lang="en-US" sz="1600" dirty="0" smtClean="0"/>
              <a:t>Implementation flexibility</a:t>
            </a:r>
            <a:endParaRPr lang="en-US" sz="1600" dirty="0"/>
          </a:p>
        </p:txBody>
      </p:sp>
      <p:sp>
        <p:nvSpPr>
          <p:cNvPr id="4" name="矩形 3"/>
          <p:cNvSpPr/>
          <p:nvPr/>
        </p:nvSpPr>
        <p:spPr bwMode="auto">
          <a:xfrm>
            <a:off x="4654450" y="4425758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114483" y="5160166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25112" y="4724831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矩形 8"/>
          <p:cNvSpPr/>
          <p:nvPr/>
        </p:nvSpPr>
        <p:spPr bwMode="auto">
          <a:xfrm>
            <a:off x="4222403" y="572190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032499" y="4733207"/>
            <a:ext cx="108000" cy="984712"/>
            <a:chOff x="7956376" y="3645024"/>
            <a:chExt cx="108000" cy="984712"/>
          </a:xfrm>
        </p:grpSpPr>
        <p:sp>
          <p:nvSpPr>
            <p:cNvPr id="11" name="菱形 10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直接箭头连接符 11"/>
            <p:cNvCxnSpPr>
              <a:stCxn id="11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矩形 12"/>
          <p:cNvSpPr/>
          <p:nvPr/>
        </p:nvSpPr>
        <p:spPr bwMode="auto">
          <a:xfrm>
            <a:off x="4735461" y="630932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533909" y="6289195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Announcement*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51685" y="6005951"/>
            <a:ext cx="108000" cy="288000"/>
            <a:chOff x="7956376" y="3645024"/>
            <a:chExt cx="108000" cy="288000"/>
          </a:xfrm>
        </p:grpSpPr>
        <p:sp>
          <p:nvSpPr>
            <p:cNvPr id="16" name="菱形 1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7" name="直接箭头连接符 16"/>
            <p:cNvCxnSpPr>
              <a:stCxn id="16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8" name="组合 17"/>
          <p:cNvGrpSpPr/>
          <p:nvPr/>
        </p:nvGrpSpPr>
        <p:grpSpPr>
          <a:xfrm>
            <a:off x="5594179" y="5449345"/>
            <a:ext cx="108000" cy="863999"/>
            <a:chOff x="7956376" y="3645024"/>
            <a:chExt cx="108000" cy="863999"/>
          </a:xfrm>
        </p:grpSpPr>
        <p:sp>
          <p:nvSpPr>
            <p:cNvPr id="19" name="菱形 18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19" idx="2"/>
            </p:cNvCxnSpPr>
            <p:nvPr/>
          </p:nvCxnSpPr>
          <p:spPr bwMode="auto">
            <a:xfrm>
              <a:off x="8010376" y="3789023"/>
              <a:ext cx="0" cy="72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4304192" y="3857058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869512" y="4150549"/>
            <a:ext cx="108000" cy="288000"/>
            <a:chOff x="7956376" y="3645024"/>
            <a:chExt cx="108000" cy="288000"/>
          </a:xfrm>
        </p:grpSpPr>
        <p:sp>
          <p:nvSpPr>
            <p:cNvPr id="23" name="菱形 2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4" name="直接箭头连接符 23"/>
            <p:cNvCxnSpPr>
              <a:stCxn id="23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6504600" y="3741363"/>
            <a:ext cx="23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5275613" y="5155440"/>
            <a:ext cx="864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Announcer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986242" y="4720105"/>
            <a:ext cx="108000" cy="432048"/>
            <a:chOff x="7956376" y="3645024"/>
            <a:chExt cx="108000" cy="432048"/>
          </a:xfrm>
        </p:grpSpPr>
        <p:sp>
          <p:nvSpPr>
            <p:cNvPr id="32" name="菱形 3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3" name="直接箭头连接符 32"/>
            <p:cNvCxnSpPr>
              <a:stCxn id="3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4" name="矩形 33"/>
          <p:cNvSpPr/>
          <p:nvPr/>
        </p:nvSpPr>
        <p:spPr bwMode="auto">
          <a:xfrm>
            <a:off x="6103613" y="571717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Listener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193629" y="4728481"/>
            <a:ext cx="108000" cy="984712"/>
            <a:chOff x="7956376" y="3645024"/>
            <a:chExt cx="108000" cy="984712"/>
          </a:xfrm>
        </p:grpSpPr>
        <p:sp>
          <p:nvSpPr>
            <p:cNvPr id="36" name="菱形 3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7" name="直接箭头连接符 36"/>
            <p:cNvCxnSpPr>
              <a:stCxn id="36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7152578" y="5861192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*Announcement statistics</a:t>
            </a:r>
            <a:endParaRPr lang="en-US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36"/>
          <a:stretch/>
        </p:blipFill>
        <p:spPr bwMode="auto">
          <a:xfrm>
            <a:off x="102227" y="4581128"/>
            <a:ext cx="3957008" cy="13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776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4501311" cy="291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Options for Creating Network Operation Model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only</a:t>
            </a:r>
            <a:br>
              <a:rPr lang="en-US" dirty="0" smtClean="0"/>
            </a:br>
            <a:r>
              <a:rPr lang="en-US" sz="2000" dirty="0" smtClean="0"/>
              <a:t>focus on the core of the NRM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whole NRM </a:t>
            </a:r>
            <a:br>
              <a:rPr lang="en-US" dirty="0" smtClean="0"/>
            </a:br>
            <a:r>
              <a:rPr lang="en-US" sz="2000" dirty="0" smtClean="0"/>
              <a:t>make use of the symmetric structure</a:t>
            </a:r>
            <a:endParaRPr lang="en-US" sz="2000" dirty="0"/>
          </a:p>
        </p:txBody>
      </p:sp>
      <p:sp>
        <p:nvSpPr>
          <p:cNvPr id="12" name="角丸四角形吹き出し 1"/>
          <p:cNvSpPr/>
          <p:nvPr/>
        </p:nvSpPr>
        <p:spPr bwMode="gray">
          <a:xfrm>
            <a:off x="755576" y="6129360"/>
            <a:ext cx="1800200" cy="540000"/>
          </a:xfrm>
          <a:prstGeom prst="wedgeRoundRectCallout">
            <a:avLst>
              <a:gd name="adj1" fmla="val 19485"/>
              <a:gd name="adj2" fmla="val -90648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Core of the NRM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79512" y="3015820"/>
            <a:ext cx="4768353" cy="917235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79512" y="4201714"/>
            <a:ext cx="4768353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79512" y="4842958"/>
            <a:ext cx="4768353" cy="709109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4474366" y="332643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4470359" y="4365514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Control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4431087" y="5046320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6512020" y="2804925"/>
            <a:ext cx="101345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300192" y="3544486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182200" y="3103560"/>
            <a:ext cx="108000" cy="432048"/>
            <a:chOff x="7956376" y="3645024"/>
            <a:chExt cx="108000" cy="432048"/>
          </a:xfrm>
        </p:grpSpPr>
        <p:sp>
          <p:nvSpPr>
            <p:cNvPr id="22" name="菱形 2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3" name="直接箭头连接符 22"/>
            <p:cNvCxnSpPr>
              <a:stCxn id="2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7289527" y="326748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7664148" y="400484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CIS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菱形 36"/>
          <p:cNvSpPr/>
          <p:nvPr/>
        </p:nvSpPr>
        <p:spPr bwMode="auto">
          <a:xfrm>
            <a:off x="7376116" y="3828378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肘形连接符 38"/>
          <p:cNvCxnSpPr>
            <a:stCxn id="37" idx="2"/>
          </p:cNvCxnSpPr>
          <p:nvPr/>
        </p:nvCxnSpPr>
        <p:spPr bwMode="auto">
          <a:xfrm rot="16200000" flipH="1">
            <a:off x="7470244" y="3932250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7664148" y="436488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菱形 40"/>
          <p:cNvSpPr/>
          <p:nvPr/>
        </p:nvSpPr>
        <p:spPr bwMode="auto">
          <a:xfrm>
            <a:off x="7250360" y="3840926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肘形连接符 42"/>
          <p:cNvCxnSpPr>
            <a:stCxn id="41" idx="2"/>
            <a:endCxn id="40" idx="1"/>
          </p:cNvCxnSpPr>
          <p:nvPr/>
        </p:nvCxnSpPr>
        <p:spPr bwMode="auto">
          <a:xfrm rot="16200000" flipH="1">
            <a:off x="7222268" y="4067018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165438" y="5089707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菱形 44"/>
          <p:cNvSpPr/>
          <p:nvPr/>
        </p:nvSpPr>
        <p:spPr bwMode="auto">
          <a:xfrm>
            <a:off x="6633787" y="4438017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7" name="肘形连接符 46"/>
          <p:cNvCxnSpPr>
            <a:stCxn id="45" idx="2"/>
            <a:endCxn id="44" idx="1"/>
          </p:cNvCxnSpPr>
          <p:nvPr/>
        </p:nvCxnSpPr>
        <p:spPr bwMode="auto">
          <a:xfrm rot="16200000" flipH="1">
            <a:off x="6600759" y="4669044"/>
            <a:ext cx="651706" cy="4776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矩形 48"/>
          <p:cNvSpPr/>
          <p:nvPr/>
        </p:nvSpPr>
        <p:spPr bwMode="auto">
          <a:xfrm>
            <a:off x="7165438" y="545332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菱形 49"/>
          <p:cNvSpPr/>
          <p:nvPr/>
        </p:nvSpPr>
        <p:spPr bwMode="auto">
          <a:xfrm>
            <a:off x="6492452" y="4461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肘形连接符 51"/>
          <p:cNvCxnSpPr>
            <a:stCxn id="50" idx="2"/>
            <a:endCxn id="49" idx="1"/>
          </p:cNvCxnSpPr>
          <p:nvPr/>
        </p:nvCxnSpPr>
        <p:spPr bwMode="auto">
          <a:xfrm rot="16200000" flipH="1">
            <a:off x="6360157" y="4792056"/>
            <a:ext cx="991577" cy="61898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6362341" y="5934609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NA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菱形 53"/>
          <p:cNvSpPr/>
          <p:nvPr/>
        </p:nvSpPr>
        <p:spPr bwMode="auto">
          <a:xfrm>
            <a:off x="5970657" y="445344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肘形连接符 55"/>
          <p:cNvCxnSpPr>
            <a:endCxn id="53" idx="1"/>
          </p:cNvCxnSpPr>
          <p:nvPr/>
        </p:nvCxnSpPr>
        <p:spPr bwMode="auto">
          <a:xfrm rot="16200000" flipH="1">
            <a:off x="5385314" y="5101598"/>
            <a:ext cx="1616370" cy="33768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6362341" y="630227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BH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菱形 57"/>
          <p:cNvSpPr/>
          <p:nvPr/>
        </p:nvSpPr>
        <p:spPr bwMode="auto">
          <a:xfrm>
            <a:off x="5862657" y="445032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0" name="肘形连接符 59"/>
          <p:cNvCxnSpPr>
            <a:endCxn id="57" idx="1"/>
          </p:cNvCxnSpPr>
          <p:nvPr/>
        </p:nvCxnSpPr>
        <p:spPr bwMode="auto">
          <a:xfrm rot="16200000" flipH="1">
            <a:off x="5149740" y="5233687"/>
            <a:ext cx="1985930" cy="4392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2" name="矩形 81"/>
          <p:cNvSpPr/>
          <p:nvPr/>
        </p:nvSpPr>
        <p:spPr bwMode="auto">
          <a:xfrm>
            <a:off x="5678682" y="4163074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595475" y="3828378"/>
            <a:ext cx="108000" cy="324000"/>
            <a:chOff x="7956376" y="3645024"/>
            <a:chExt cx="108000" cy="324000"/>
          </a:xfrm>
        </p:grpSpPr>
        <p:sp>
          <p:nvSpPr>
            <p:cNvPr id="86" name="菱形 8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7" name="直接箭头连接符 86"/>
            <p:cNvCxnSpPr>
              <a:stCxn id="86" idx="2"/>
            </p:cNvCxnSpPr>
            <p:nvPr/>
          </p:nvCxnSpPr>
          <p:spPr bwMode="auto">
            <a:xfrm>
              <a:off x="8010376" y="3789024"/>
              <a:ext cx="0" cy="1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20632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have been Reached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It </a:t>
            </a:r>
            <a:r>
              <a:rPr lang="en-US" sz="2400" dirty="0"/>
              <a:t>was agreed to keep the attributes as generic as </a:t>
            </a:r>
            <a:r>
              <a:rPr lang="en-US" sz="2400" dirty="0" smtClean="0"/>
              <a:t>possible, examples are shown in the following contribution,</a:t>
            </a: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mentor.ieee.org/omniran/dcn/17/omniran-17-0081-01-CF00-user-service-information-model.pptx</a:t>
            </a:r>
            <a:endParaRPr lang="en-US" sz="20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was agreed not to integrate the FDM functionalities </a:t>
            </a:r>
            <a:r>
              <a:rPr lang="en-US" sz="2400" dirty="0" smtClean="0"/>
              <a:t>at this moment, but </a:t>
            </a:r>
            <a:r>
              <a:rPr lang="en-US" sz="2400" dirty="0"/>
              <a:t>to create a separate FDM model when the main model got shaped.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/>
              <a:t>of the attributes related with FDM functionalities may appear in the main model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Since there are two separate models under discussion, same attributes </a:t>
            </a:r>
            <a:r>
              <a:rPr lang="en-US" sz="2400" dirty="0"/>
              <a:t>may appear in both the user service model and network operation model, but consisted by different classes.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173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n-US" dirty="0" smtClean="0"/>
              <a:t>Reference: 802.1X model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690" y="836712"/>
            <a:ext cx="4036269" cy="59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5-Layer Management Architecture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Every layer suggests certain management </a:t>
            </a:r>
            <a:r>
              <a:rPr lang="en-GB" altLang="en-US" sz="2400" dirty="0" smtClean="0">
                <a:solidFill>
                  <a:srgbClr val="000000"/>
                </a:solidFill>
              </a:rPr>
              <a:t>functionalities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EML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provides management functions for network elements on an individual or group basis. It also supports an abstraction of the functions provided by the </a:t>
            </a:r>
            <a:r>
              <a:rPr lang="en-US" sz="1800" dirty="0" smtClean="0">
                <a:solidFill>
                  <a:srgbClr val="000000"/>
                </a:solidFill>
              </a:rPr>
              <a:t>network element layer.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NML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offers a holistic view of the network, </a:t>
            </a:r>
            <a:r>
              <a:rPr lang="en-US" sz="1800" dirty="0" smtClean="0">
                <a:solidFill>
                  <a:srgbClr val="000000"/>
                </a:solidFill>
              </a:rPr>
              <a:t>independent </a:t>
            </a:r>
            <a:r>
              <a:rPr lang="en-US" sz="1800" dirty="0">
                <a:solidFill>
                  <a:srgbClr val="000000"/>
                </a:solidFill>
              </a:rPr>
              <a:t>of device types and vendors. It manages a network as supported by the element management layer.</a:t>
            </a:r>
          </a:p>
          <a:p>
            <a:r>
              <a:rPr lang="en-US" sz="2400" dirty="0" smtClean="0"/>
              <a:t>FCAPS have different tasks at each layer.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0352"/>
            <a:ext cx="43910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539552" y="5552068"/>
            <a:ext cx="84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029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4816"/>
            <a:ext cx="4165392" cy="203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角丸四角形吹き出し 1"/>
          <p:cNvSpPr/>
          <p:nvPr/>
        </p:nvSpPr>
        <p:spPr bwMode="gray">
          <a:xfrm>
            <a:off x="4644008" y="4149080"/>
            <a:ext cx="1800200" cy="540000"/>
          </a:xfrm>
          <a:prstGeom prst="wedgeRoundRectCallout">
            <a:avLst>
              <a:gd name="adj1" fmla="val -30826"/>
              <a:gd name="adj2" fmla="val 131904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EML-NML interface is the point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Infrastructure Model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7"/>
            <a:ext cx="6408712" cy="569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190292" y="2967335"/>
            <a:ext cx="4763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To be modified</a:t>
            </a:r>
            <a:endParaRPr lang="zh-CN" alt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48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7.1 AN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358082" y="389705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76085" y="334229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11960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1575" y="47752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NA_activated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275886" y="373661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563888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11760" y="3068108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ANC_activated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753324" y="4957599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NA_configuration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421196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73240" y="3068960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AN_configuration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65050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735533" y="306896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AN_operation_status</a:t>
            </a:r>
            <a:endParaRPr lang="en-US" dirty="0"/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590956" y="560700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08959" y="505224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08760" y="544656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52610" y="4775243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NA_operation_status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06286" y="503466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29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7.1 AN Setup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219256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NMS-ID: Unique NMS identifier</a:t>
            </a: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485685" cy="16392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r>
              <a:rPr lang="en-US" dirty="0" smtClean="0">
                <a:latin typeface="+mn-lt"/>
              </a:rPr>
              <a:t>{1</a:t>
            </a:r>
            <a:r>
              <a:rPr lang="en-US" dirty="0">
                <a:latin typeface="+mn-lt"/>
              </a:rPr>
              <a:t>} ANC-ID: </a:t>
            </a:r>
            <a:r>
              <a:rPr lang="en-US" dirty="0" smtClean="0">
                <a:latin typeface="+mn-lt"/>
              </a:rPr>
              <a:t>Unique </a:t>
            </a:r>
            <a:r>
              <a:rPr lang="en-US" dirty="0">
                <a:latin typeface="+mn-lt"/>
              </a:rPr>
              <a:t>ANC </a:t>
            </a:r>
            <a:r>
              <a:rPr lang="en-US" dirty="0" smtClean="0">
                <a:latin typeface="+mn-lt"/>
              </a:rPr>
              <a:t>identifier</a:t>
            </a:r>
            <a:endParaRPr lang="en-US" dirty="0" smtClean="0">
              <a:latin typeface="+mn-lt"/>
            </a:endParaRP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Activated: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</a:t>
            </a:r>
            <a:r>
              <a:rPr lang="en-US" dirty="0" err="1" smtClean="0">
                <a:latin typeface="+mn-lt"/>
              </a:rPr>
              <a:t>ean</a:t>
            </a:r>
            <a:r>
              <a:rPr lang="en-US" dirty="0" smtClean="0">
                <a:latin typeface="+mn-lt"/>
              </a:rPr>
              <a:t> type on/off switch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type operation state</a:t>
            </a:r>
            <a:endParaRPr lang="en-US" dirty="0" smtClean="0">
              <a:latin typeface="+mn-lt"/>
            </a:endParaRP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{1+}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SpectrumSensingPeriod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time period for sensing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PreferredChannelList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preferred channels provided by spectrum database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"/>
              </a:rPr>
              <a:t>{1+}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BackupChannelList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backup channels provided by spectrum database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pPr lvl="0"/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56055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341479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548428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341479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584168"/>
            <a:ext cx="3207496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r>
              <a:rPr lang="en-US" dirty="0">
                <a:latin typeface="+mn-lt"/>
              </a:rPr>
              <a:t>{1} BH-ID: Unique </a:t>
            </a:r>
            <a:r>
              <a:rPr lang="en-US" dirty="0" smtClean="0">
                <a:latin typeface="+mn-lt"/>
              </a:rPr>
              <a:t>BH </a:t>
            </a:r>
            <a:r>
              <a:rPr lang="en-US" dirty="0">
                <a:latin typeface="+mn-lt"/>
              </a:rPr>
              <a:t>identifier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Activated: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boolean</a:t>
            </a:r>
            <a:r>
              <a:rPr lang="en-US" dirty="0">
                <a:solidFill>
                  <a:prstClr val="black"/>
                </a:solidFill>
                <a:latin typeface="Arial"/>
              </a:rPr>
              <a:t> type on/off switch</a:t>
            </a: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>
                <a:latin typeface="+mn-lt"/>
              </a:rPr>
              <a:t>: </a:t>
            </a:r>
            <a:r>
              <a:rPr lang="en-US" dirty="0" err="1">
                <a:latin typeface="+mn-lt"/>
              </a:rPr>
              <a:t>enum</a:t>
            </a:r>
            <a:r>
              <a:rPr lang="en-US" dirty="0">
                <a:latin typeface="+mn-lt"/>
              </a:rPr>
              <a:t> type operation state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562283"/>
            <a:ext cx="3207496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NA-ID: Unique NA identifier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Activated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boolean</a:t>
            </a:r>
            <a:r>
              <a:rPr lang="en-US" dirty="0">
                <a:solidFill>
                  <a:prstClr val="black"/>
                </a:solidFill>
                <a:latin typeface="Arial"/>
              </a:rPr>
              <a:t> type on/off switch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O</a:t>
            </a:r>
            <a:r>
              <a:rPr lang="en-US" dirty="0" err="1">
                <a:latin typeface="+mn-lt"/>
              </a:rPr>
              <a:t>perationStatus</a:t>
            </a:r>
            <a:r>
              <a:rPr lang="en-US" dirty="0">
                <a:latin typeface="+mn-lt"/>
              </a:rPr>
              <a:t>: </a:t>
            </a:r>
            <a:r>
              <a:rPr lang="en-US" dirty="0" err="1">
                <a:latin typeface="+mn-lt"/>
              </a:rPr>
              <a:t>enum</a:t>
            </a:r>
            <a:r>
              <a:rPr lang="en-US" dirty="0">
                <a:latin typeface="+mn-lt"/>
              </a:rPr>
              <a:t> type operation state</a:t>
            </a: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Geolocation: geo location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{1+}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SensingCapability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capability parameters </a:t>
            </a:r>
          </a:p>
          <a:p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related to 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85323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80705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8" name="Rectangle 41"/>
          <p:cNvSpPr/>
          <p:nvPr/>
        </p:nvSpPr>
        <p:spPr bwMode="auto">
          <a:xfrm>
            <a:off x="5600674" y="3605936"/>
            <a:ext cx="3075782" cy="13396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{1} NA-ID</a:t>
            </a:r>
          </a:p>
          <a:p>
            <a:r>
              <a:rPr lang="en-US" dirty="0" smtClean="0">
                <a:latin typeface="+mn-lt"/>
              </a:rPr>
              <a:t>{1} Sensing-ID: identifier for the sensing task</a:t>
            </a:r>
            <a:endParaRPr lang="en-US" dirty="0" smtClean="0">
              <a:latin typeface="+mn-lt"/>
            </a:endParaRPr>
          </a:p>
          <a:p>
            <a:r>
              <a:rPr lang="en-US" dirty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SensingConfig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config</a:t>
            </a:r>
            <a:r>
              <a:rPr lang="en-US" dirty="0" smtClean="0">
                <a:latin typeface="+mn-lt"/>
              </a:rPr>
              <a:t> for the </a:t>
            </a:r>
            <a:r>
              <a:rPr lang="en-US" dirty="0">
                <a:latin typeface="+mn-lt"/>
              </a:rPr>
              <a:t>sensing task</a:t>
            </a: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SpectrumAvailability</a:t>
            </a:r>
            <a:r>
              <a:rPr lang="en-US" dirty="0" smtClean="0">
                <a:latin typeface="+mn-lt"/>
              </a:rPr>
              <a:t>: sensing results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C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hannelClassification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 sensing results 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of channel classification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296272" y="3544468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220072" y="339870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6272" y="383714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0152" y="5805264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more details &amp;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3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458016" y="3176971"/>
            <a:ext cx="1845648" cy="811001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7.2 NDS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1547664" y="5589240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475656" y="5168225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Passive scan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395536" y="5446566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468820" y="5787349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Subscription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2451329" y="3051293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Sup. 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Sup. AR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446596" y="3736615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Certificate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2451330" y="4083130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499992" y="1600200"/>
            <a:ext cx="446449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 smtClean="0"/>
              <a:t>Open questions</a:t>
            </a:r>
          </a:p>
          <a:p>
            <a:r>
              <a:rPr lang="en-US" sz="2000" kern="0" dirty="0" smtClean="0"/>
              <a:t>Should ‘AN’ changed to ‘ANC’ ?</a:t>
            </a:r>
          </a:p>
          <a:p>
            <a:r>
              <a:rPr lang="en-US" sz="2000" kern="0" dirty="0" smtClean="0"/>
              <a:t>Is a role for SS &amp; AR ?</a:t>
            </a:r>
          </a:p>
          <a:p>
            <a:r>
              <a:rPr lang="en-US" sz="2000" kern="0" dirty="0" smtClean="0"/>
              <a:t>NA has a role but doesn’t hold any attributes?</a:t>
            </a:r>
          </a:p>
          <a:p>
            <a:pPr lvl="1"/>
            <a:r>
              <a:rPr lang="en-US" sz="1600" kern="0" dirty="0" smtClean="0"/>
              <a:t>Scanning, a 802 procedure, is for NA discovery only. What key information should delivered</a:t>
            </a:r>
            <a:r>
              <a:rPr lang="en-US" sz="1600" kern="0" dirty="0" smtClean="0"/>
              <a:t>?</a:t>
            </a:r>
          </a:p>
          <a:p>
            <a:pPr lvl="1"/>
            <a:r>
              <a:rPr lang="en-US" sz="1600" u="sng" kern="0" dirty="0" smtClean="0">
                <a:solidFill>
                  <a:srgbClr val="FF0000"/>
                </a:solidFill>
              </a:rPr>
              <a:t>should have the ‘NA capability’ advertisement</a:t>
            </a:r>
            <a:endParaRPr lang="en-US" sz="1600" u="sng" kern="0" dirty="0" smtClean="0">
              <a:solidFill>
                <a:srgbClr val="FF0000"/>
              </a:solidFill>
            </a:endParaRPr>
          </a:p>
          <a:p>
            <a:r>
              <a:rPr lang="en-US" sz="2000" kern="0" dirty="0" smtClean="0"/>
              <a:t>AN, SS, AR detection relies on non-802 proc?</a:t>
            </a:r>
          </a:p>
          <a:p>
            <a:pPr lvl="1"/>
            <a:r>
              <a:rPr lang="en-US" sz="1600" kern="0" dirty="0" smtClean="0"/>
              <a:t>How ANC send ‘attribute’ to TE?</a:t>
            </a:r>
          </a:p>
          <a:p>
            <a:pPr lvl="1"/>
            <a:r>
              <a:rPr lang="en-US" sz="1600" kern="0" dirty="0" smtClean="0"/>
              <a:t>It’s necessary for TE to retrieve something directly from AR and SS</a:t>
            </a:r>
            <a:r>
              <a:rPr lang="en-US" sz="1600" kern="0" dirty="0" smtClean="0"/>
              <a:t>?</a:t>
            </a:r>
            <a:br>
              <a:rPr lang="en-US" sz="1600" kern="0" dirty="0" smtClean="0"/>
            </a:br>
            <a:r>
              <a:rPr lang="en-US" sz="1600" u="sng" kern="0" dirty="0" smtClean="0">
                <a:solidFill>
                  <a:srgbClr val="FF0000"/>
                </a:solidFill>
              </a:rPr>
              <a:t>A: not SS, but ANC, </a:t>
            </a:r>
            <a:r>
              <a:rPr lang="en-US" sz="1600" u="sng" kern="0" dirty="0" err="1" smtClean="0">
                <a:solidFill>
                  <a:srgbClr val="FF0000"/>
                </a:solidFill>
              </a:rPr>
              <a:t>e.g</a:t>
            </a:r>
            <a:r>
              <a:rPr lang="en-US" sz="1600" u="sng" kern="0" dirty="0" smtClean="0">
                <a:solidFill>
                  <a:srgbClr val="FF0000"/>
                </a:solidFill>
              </a:rPr>
              <a:t> ‘ANQP’</a:t>
            </a:r>
            <a:endParaRPr lang="en-US" sz="1600" u="sng" kern="0" dirty="0" smtClean="0">
              <a:solidFill>
                <a:srgbClr val="FF0000"/>
              </a:solidFill>
            </a:endParaRPr>
          </a:p>
          <a:p>
            <a:endParaRPr lang="en-US" sz="2000" kern="0" dirty="0" smtClean="0"/>
          </a:p>
          <a:p>
            <a:endParaRPr lang="en-US" sz="2400" kern="0" dirty="0"/>
          </a:p>
        </p:txBody>
      </p:sp>
      <p:sp>
        <p:nvSpPr>
          <p:cNvPr id="49" name="矩形 48"/>
          <p:cNvSpPr/>
          <p:nvPr/>
        </p:nvSpPr>
        <p:spPr bwMode="auto">
          <a:xfrm>
            <a:off x="525716" y="3216451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Remote database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1583752" y="58052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H="1">
            <a:off x="1547664" y="59576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6021288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scan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583752" y="6381328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1547664" y="6533728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475656" y="6536377"/>
            <a:ext cx="2111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Retrieve specific info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(ANQP)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2367247" y="4208808"/>
            <a:ext cx="162868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矩形 30"/>
          <p:cNvSpPr/>
          <p:nvPr/>
        </p:nvSpPr>
        <p:spPr bwMode="auto">
          <a:xfrm>
            <a:off x="2473467" y="5769931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>
            <a:off x="458016" y="3051293"/>
            <a:ext cx="1665712" cy="103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311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for 7.2 NDS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fr-FR" dirty="0">
                <a:latin typeface="+mn-lt"/>
              </a:rPr>
              <a:t>{1} NMS-ID: Unique NMS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n-lt"/>
            </a:endParaRP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ANC-ID: Unique ANC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SupportedSS</a:t>
            </a:r>
            <a:r>
              <a:rPr lang="en-US" dirty="0" smtClean="0">
                <a:latin typeface="+mn-lt"/>
              </a:rPr>
              <a:t>: supported subscription service ID</a:t>
            </a:r>
            <a:endParaRPr lang="en-US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upportedAR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 supported access router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{1} SP-ID: service provider 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Certificate</a:t>
            </a:r>
          </a:p>
          <a:p>
            <a:pPr lvl="0"/>
            <a:r>
              <a:rPr lang="en-US" strike="sngStrike" dirty="0" smtClean="0">
                <a:latin typeface="Arial"/>
              </a:rPr>
              <a:t>AN </a:t>
            </a:r>
            <a:r>
              <a:rPr lang="en-US" strike="sngStrike" dirty="0">
                <a:latin typeface="Arial"/>
              </a:rPr>
              <a:t>capabilities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72071"/>
            <a:ext cx="431002" cy="3779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3279504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BH-ID</a:t>
            </a:r>
            <a:r>
              <a:rPr lang="en-US" dirty="0">
                <a:solidFill>
                  <a:prstClr val="black"/>
                </a:solidFill>
                <a:latin typeface="Arial"/>
              </a:rPr>
              <a:t>: Unique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BH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identifier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3279504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{1} NA-ID: Unique NA identifier</a:t>
            </a: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latin typeface="+mn-lt"/>
              </a:rPr>
              <a:t>ANInfo</a:t>
            </a:r>
            <a:r>
              <a:rPr lang="en-US" dirty="0" smtClean="0">
                <a:latin typeface="+mn-lt"/>
              </a:rPr>
              <a:t>: AN short information</a:t>
            </a:r>
          </a:p>
          <a:p>
            <a:r>
              <a:rPr lang="en-US" dirty="0" smtClean="0">
                <a:latin typeface="+mn-lt"/>
              </a:rPr>
              <a:t>{1}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BeaconPeriod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config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for beacon broadcast</a:t>
            </a:r>
            <a:endParaRPr lang="en-US" dirty="0" smtClean="0">
              <a:latin typeface="+mn-lt"/>
            </a:endParaRPr>
          </a:p>
          <a:p>
            <a:pPr lvl="0"/>
            <a:endParaRPr lang="en-US" dirty="0">
              <a:solidFill>
                <a:srgbClr val="FF0000"/>
              </a:solidFill>
              <a:latin typeface="Arial"/>
            </a:endParaRPr>
          </a:p>
          <a:p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36096" y="479715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modified in order to line up with the user service model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not show the ‘AN-ID’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‘certificate’ is described in the text but not specified in the user service model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‘</a:t>
            </a:r>
            <a:r>
              <a:rPr lang="en-US" dirty="0" err="1" smtClean="0"/>
              <a:t>ANInfor</a:t>
            </a:r>
            <a:r>
              <a:rPr lang="en-US" dirty="0" smtClean="0"/>
              <a:t>’ moves from ANC to 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6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 dirty="0" smtClean="0"/>
              <a:t>7.3 Association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67247" y="2636912"/>
            <a:ext cx="1565846" cy="18017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367247" y="5373215"/>
            <a:ext cx="1565846" cy="12961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95536" y="5589240"/>
            <a:ext cx="1121336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216792" y="14473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71064" y="13088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224016" y="1872407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288" y="1733907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2451329" y="5625915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Decision point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46596" y="3393667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Agent ctrl account.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4139952" y="980728"/>
            <a:ext cx="4896544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kern="0" dirty="0" smtClean="0"/>
              <a:t>Functions of ANC</a:t>
            </a:r>
          </a:p>
          <a:p>
            <a:pPr lvl="1"/>
            <a:r>
              <a:rPr lang="en-US" sz="1400" kern="0" dirty="0" err="1" smtClean="0"/>
              <a:t>Asso</a:t>
            </a:r>
            <a:r>
              <a:rPr lang="en-US" sz="1400" kern="0" dirty="0" smtClean="0"/>
              <a:t>. decision point: approve / reject</a:t>
            </a:r>
          </a:p>
          <a:p>
            <a:pPr lvl="1"/>
            <a:r>
              <a:rPr lang="en-US" sz="1400" kern="0" dirty="0" smtClean="0"/>
              <a:t>Agent control for accounting: terminate accounting (SS) after disassociation</a:t>
            </a:r>
          </a:p>
          <a:p>
            <a:pPr lvl="1"/>
            <a:r>
              <a:rPr lang="en-US" sz="1400" kern="0" dirty="0" smtClean="0"/>
              <a:t>Session transfer: </a:t>
            </a:r>
            <a:r>
              <a:rPr lang="en-US" sz="1400" kern="0" dirty="0"/>
              <a:t>support fast handover</a:t>
            </a:r>
            <a:endParaRPr lang="en-US" sz="1400" kern="0" dirty="0" smtClean="0"/>
          </a:p>
          <a:p>
            <a:r>
              <a:rPr lang="en-US" sz="1800" kern="0" dirty="0" smtClean="0"/>
              <a:t>Attributes of NA</a:t>
            </a:r>
          </a:p>
          <a:p>
            <a:pPr lvl="1"/>
            <a:r>
              <a:rPr lang="en-US" sz="1400" kern="0" dirty="0" smtClean="0"/>
              <a:t>NA capability: denote the negotiable options of the association</a:t>
            </a:r>
          </a:p>
          <a:p>
            <a:pPr lvl="1"/>
            <a:r>
              <a:rPr lang="en-US" sz="1400" kern="0" dirty="0"/>
              <a:t>Preferred connection parameters</a:t>
            </a:r>
          </a:p>
          <a:p>
            <a:r>
              <a:rPr lang="en-US" sz="1800" kern="0" dirty="0" smtClean="0"/>
              <a:t>Attributes of TE</a:t>
            </a:r>
          </a:p>
          <a:p>
            <a:pPr lvl="1"/>
            <a:r>
              <a:rPr lang="en-US" sz="1400" kern="0" dirty="0" smtClean="0"/>
              <a:t>TE capability (link, security, &amp; </a:t>
            </a:r>
            <a:r>
              <a:rPr lang="en-US" sz="1400" kern="0" dirty="0" err="1" smtClean="0"/>
              <a:t>QoS</a:t>
            </a:r>
            <a:r>
              <a:rPr lang="en-US" sz="1400" kern="0" dirty="0" smtClean="0"/>
              <a:t> capabilities)</a:t>
            </a:r>
          </a:p>
        </p:txBody>
      </p:sp>
      <p:sp>
        <p:nvSpPr>
          <p:cNvPr id="49" name="矩形 48"/>
          <p:cNvSpPr/>
          <p:nvPr/>
        </p:nvSpPr>
        <p:spPr bwMode="auto">
          <a:xfrm>
            <a:off x="525716" y="3216451"/>
            <a:ext cx="1121336" cy="6467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647052" y="3393667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直接箭头连接符 14"/>
          <p:cNvCxnSpPr/>
          <p:nvPr/>
        </p:nvCxnSpPr>
        <p:spPr bwMode="auto">
          <a:xfrm>
            <a:off x="1647052" y="3645024"/>
            <a:ext cx="6206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1583752" y="522920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H="1">
            <a:off x="1547664" y="5381600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475656" y="544522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Asso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1583752" y="58052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1547664" y="5957664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475656" y="5960313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disAsso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347864" y="4581128"/>
            <a:ext cx="0" cy="5870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303664" y="4653136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specified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0419" y="2786444"/>
            <a:ext cx="1526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Terminate accounting</a:t>
            </a:r>
            <a:endParaRPr lang="en-US" dirty="0"/>
          </a:p>
        </p:txBody>
      </p:sp>
      <p:sp>
        <p:nvSpPr>
          <p:cNvPr id="30" name="矩形 29"/>
          <p:cNvSpPr/>
          <p:nvPr/>
        </p:nvSpPr>
        <p:spPr bwMode="auto">
          <a:xfrm>
            <a:off x="467544" y="5841939"/>
            <a:ext cx="972000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>
            <a:off x="1583752" y="62373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flipH="1">
            <a:off x="1547664" y="6389712"/>
            <a:ext cx="75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5656" y="6392361"/>
            <a:ext cx="700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ReAsso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7" name="矩形 36"/>
          <p:cNvSpPr/>
          <p:nvPr/>
        </p:nvSpPr>
        <p:spPr bwMode="auto">
          <a:xfrm>
            <a:off x="2446596" y="5949280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 capability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2446718" y="3717032"/>
            <a:ext cx="1416247" cy="25135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 transfer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21252"/>
              </p:ext>
            </p:extLst>
          </p:nvPr>
        </p:nvGraphicFramePr>
        <p:xfrm>
          <a:off x="4355583" y="4293096"/>
          <a:ext cx="4608905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713"/>
                <a:gridCol w="1728192"/>
              </a:tblGrid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Listed Attributes (7.3.5)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Presumed</a:t>
                      </a:r>
                      <a:r>
                        <a:rPr lang="en-US" sz="1400" baseline="0" dirty="0" smtClean="0"/>
                        <a:t> Owner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Protocol</a:t>
                      </a:r>
                      <a:r>
                        <a:rPr lang="en-US" sz="1400" baseline="0" dirty="0" smtClean="0"/>
                        <a:t> configuration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trike="sngStrike" dirty="0" smtClean="0"/>
                        <a:t>ANC </a:t>
                      </a:r>
                      <a:r>
                        <a:rPr lang="en-US" sz="1400" strike="noStrike" dirty="0" smtClean="0"/>
                        <a:t>NA</a:t>
                      </a:r>
                      <a:endParaRPr lang="en-US" sz="1400" strike="noStrike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 capability information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TE, NA</a:t>
                      </a:r>
                      <a:endParaRPr lang="en-US" sz="1400" dirty="0"/>
                    </a:p>
                  </a:txBody>
                  <a:tcPr/>
                </a:tc>
              </a:tr>
              <a:tr h="2116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Preferred and requested link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Security and </a:t>
                      </a:r>
                      <a:r>
                        <a:rPr lang="en-US" sz="1400" dirty="0" err="1" smtClean="0"/>
                        <a:t>QoS</a:t>
                      </a:r>
                      <a:r>
                        <a:rPr lang="en-US" sz="1400" dirty="0" smtClean="0"/>
                        <a:t>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TE, NA</a:t>
                      </a:r>
                      <a:endParaRPr lang="en-US" sz="1400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</a:t>
                      </a:r>
                      <a:r>
                        <a:rPr lang="en-US" sz="1400" baseline="0" dirty="0" smtClean="0"/>
                        <a:t> of particular services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sngStrike" dirty="0" smtClean="0"/>
                        <a:t>ANC </a:t>
                      </a:r>
                      <a:r>
                        <a:rPr lang="en-US" sz="1400" u="none" strike="noStrike" dirty="0" smtClean="0"/>
                        <a:t>NA</a:t>
                      </a:r>
                      <a:endParaRPr lang="en-US" sz="1400" u="none" strike="noStrike" dirty="0"/>
                    </a:p>
                  </a:txBody>
                  <a:tcPr/>
                </a:tc>
              </a:tr>
              <a:tr h="151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Result codes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trike="sngStrike" dirty="0" smtClean="0"/>
                        <a:t>ANC</a:t>
                      </a:r>
                      <a:r>
                        <a:rPr lang="en-US" sz="1400" dirty="0" smtClean="0"/>
                        <a:t> NA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矩形 55"/>
          <p:cNvSpPr/>
          <p:nvPr/>
        </p:nvSpPr>
        <p:spPr bwMode="auto">
          <a:xfrm>
            <a:off x="2446596" y="6290983"/>
            <a:ext cx="1416247" cy="30637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 New Roman" charset="0"/>
              </a:rPr>
              <a:t>Pref. conn. Para.</a:t>
            </a:r>
          </a:p>
        </p:txBody>
      </p:sp>
    </p:spTree>
    <p:extLst>
      <p:ext uri="{BB962C8B-B14F-4D97-AF65-F5344CB8AC3E}">
        <p14:creationId xmlns:p14="http://schemas.microsoft.com/office/powerpoint/2010/main" val="137341524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53883</TotalTime>
  <Words>2930</Words>
  <Application>Microsoft Office PowerPoint</Application>
  <PresentationFormat>全屏显示(4:3)</PresentationFormat>
  <Paragraphs>583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omniran_usecase_template</vt:lpstr>
      <vt:lpstr>PowerPoint 演示文稿</vt:lpstr>
      <vt:lpstr>Information Model Structure</vt:lpstr>
      <vt:lpstr>TMN 5-Layer Management Architecture</vt:lpstr>
      <vt:lpstr>Network Infrastructure Model</vt:lpstr>
      <vt:lpstr>Practice with 7.1 AN Setup</vt:lpstr>
      <vt:lpstr>IM for 7.1 AN Setup</vt:lpstr>
      <vt:lpstr>Practice with 7.2 NDS</vt:lpstr>
      <vt:lpstr>IM for 7.2 NDS</vt:lpstr>
      <vt:lpstr>Practice with 7.3 Association</vt:lpstr>
      <vt:lpstr>IM for 7.3 Association</vt:lpstr>
      <vt:lpstr>Practice with 7.4 Authentication</vt:lpstr>
      <vt:lpstr>IM for 7.4 Authentication</vt:lpstr>
      <vt:lpstr>Practice with 7.5 Datapath</vt:lpstr>
      <vt:lpstr>IM for 7.5 Datapath</vt:lpstr>
      <vt:lpstr>Practice with 7.6 QoS</vt:lpstr>
      <vt:lpstr>IM for 7.6 QoS</vt:lpstr>
      <vt:lpstr>Practice with 7.7 Accounting</vt:lpstr>
      <vt:lpstr>IM for 7.7 Accounting</vt:lpstr>
      <vt:lpstr>Practice with 7.8 FDM</vt:lpstr>
      <vt:lpstr>IM for 7.8 Accounting</vt:lpstr>
      <vt:lpstr>Network Infrastructure Model (Complete)</vt:lpstr>
      <vt:lpstr>For reference</vt:lpstr>
      <vt:lpstr>802.1X Model (1) – Symmetric Function</vt:lpstr>
      <vt:lpstr>802.1X Model (2) – Symmetric Function</vt:lpstr>
      <vt:lpstr>802.1X Model (3) – Asymmetric Function</vt:lpstr>
      <vt:lpstr>Two Options for Creating Network Operation Model </vt:lpstr>
      <vt:lpstr>Consensus have been Reached</vt:lpstr>
      <vt:lpstr>Reference: 802.1X model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Wang, Hao</dc:creator>
  <cp:lastModifiedBy>Yi, Su/易粟</cp:lastModifiedBy>
  <cp:revision>495</cp:revision>
  <cp:lastPrinted>1998-02-10T13:28:06Z</cp:lastPrinted>
  <dcterms:created xsi:type="dcterms:W3CDTF">2015-11-05T09:24:45Z</dcterms:created>
  <dcterms:modified xsi:type="dcterms:W3CDTF">2017-12-03T09:09:34Z</dcterms:modified>
</cp:coreProperties>
</file>