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4" r:id="rId2"/>
    <p:sldId id="262" r:id="rId3"/>
    <p:sldId id="267" r:id="rId4"/>
    <p:sldId id="294" r:id="rId5"/>
    <p:sldId id="278" r:id="rId6"/>
    <p:sldId id="288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291" r:id="rId20"/>
    <p:sldId id="292" r:id="rId21"/>
    <p:sldId id="311" r:id="rId22"/>
    <p:sldId id="310" r:id="rId23"/>
    <p:sldId id="283" r:id="rId24"/>
    <p:sldId id="284" r:id="rId25"/>
    <p:sldId id="285" r:id="rId26"/>
    <p:sldId id="286" r:id="rId27"/>
    <p:sldId id="279" r:id="rId28"/>
    <p:sldId id="282" r:id="rId29"/>
    <p:sldId id="266" r:id="rId3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54" autoAdjust="0"/>
    <p:restoredTop sz="93165" autoAdjust="0"/>
  </p:normalViewPr>
  <p:slideViewPr>
    <p:cSldViewPr>
      <p:cViewPr varScale="1">
        <p:scale>
          <a:sx n="73" d="100"/>
          <a:sy n="73" d="100"/>
        </p:scale>
        <p:origin x="-732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99729" y="76200"/>
            <a:ext cx="2215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omniran-17-0082-04-CF00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omniran/dcn/17/omniran-17-0081-01-CF00-user-service-information-model.pptx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585553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726770"/>
                <a:gridCol w="223840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Information Model Structure</a:t>
                      </a:r>
                      <a:endParaRPr lang="en-US" sz="2000" kern="1200" baseline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</a:t>
                      </a:r>
                      <a:r>
                        <a:rPr lang="en-US" sz="1200" dirty="0" smtClean="0"/>
                        <a:t>2017-11-28</a:t>
                      </a:r>
                      <a:r>
                        <a:rPr lang="en-US" sz="1200" dirty="0" smtClean="0"/>
                        <a:t>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Hao Wang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86-10-59691000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wangh@cn.fujitsu.com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Xiaojing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Fan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+86-10-59691000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fanxiaojing@cn.fujitsu.com</a:t>
                      </a:r>
                      <a:endParaRPr lang="zh-CN" altLang="zh-CN" sz="1100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Ryuichi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Matsukura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Fujitsu/Fujitsu Laboratory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+81-44-754-2667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r.matsukura@jp.fujitsu.com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019128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altLang="zh-CN" sz="1600" dirty="0">
                <a:latin typeface="+mn-lt"/>
              </a:rPr>
              <a:t>This presentation </a:t>
            </a:r>
            <a:r>
              <a:rPr lang="en-US" altLang="zh-CN" sz="1600" dirty="0" smtClean="0">
                <a:latin typeface="+mn-lt"/>
              </a:rPr>
              <a:t>provides further thoughts on the 802.1CF information model structure</a:t>
            </a:r>
            <a:r>
              <a:rPr lang="en-US" altLang="zh-CN" sz="1600" dirty="0" smtClean="0">
                <a:latin typeface="+mn-lt"/>
              </a:rPr>
              <a:t>.</a:t>
            </a:r>
          </a:p>
          <a:p>
            <a:r>
              <a:rPr lang="en-US" sz="1600" dirty="0" smtClean="0">
                <a:latin typeface="+mn-lt"/>
              </a:rPr>
              <a:t>Complete network model is proposed based on consensus reached in previous meetings.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 for 7.3 Association</a:t>
            </a:r>
            <a:endParaRPr lang="en-US" dirty="0"/>
          </a:p>
        </p:txBody>
      </p:sp>
      <p:sp>
        <p:nvSpPr>
          <p:cNvPr id="4" name="Rectangle 2"/>
          <p:cNvSpPr/>
          <p:nvPr/>
        </p:nvSpPr>
        <p:spPr bwMode="auto">
          <a:xfrm>
            <a:off x="457200" y="980728"/>
            <a:ext cx="8001000" cy="5913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+mn-lt"/>
            </a:endParaRPr>
          </a:p>
        </p:txBody>
      </p:sp>
      <p:sp>
        <p:nvSpPr>
          <p:cNvPr id="5" name="Rectangle 5"/>
          <p:cNvSpPr/>
          <p:nvPr/>
        </p:nvSpPr>
        <p:spPr bwMode="auto">
          <a:xfrm>
            <a:off x="1190771" y="1759496"/>
            <a:ext cx="7267429" cy="11654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protocolConfiguration</a:t>
            </a:r>
            <a:endParaRPr lang="en-US" dirty="0" smtClean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SpecialServicesSupport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Freeform 43"/>
          <p:cNvSpPr/>
          <p:nvPr/>
        </p:nvSpPr>
        <p:spPr bwMode="auto">
          <a:xfrm>
            <a:off x="759770" y="1537237"/>
            <a:ext cx="431002" cy="4127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63672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8" name="Diamond 45"/>
          <p:cNvSpPr/>
          <p:nvPr/>
        </p:nvSpPr>
        <p:spPr bwMode="auto">
          <a:xfrm>
            <a:off x="683568" y="155466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Freeform 24"/>
          <p:cNvSpPr/>
          <p:nvPr/>
        </p:nvSpPr>
        <p:spPr bwMode="auto">
          <a:xfrm>
            <a:off x="1647489" y="3075347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Diamond 25"/>
          <p:cNvSpPr/>
          <p:nvPr/>
        </p:nvSpPr>
        <p:spPr bwMode="auto">
          <a:xfrm>
            <a:off x="1571289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Freeform 39"/>
          <p:cNvSpPr/>
          <p:nvPr/>
        </p:nvSpPr>
        <p:spPr bwMode="auto">
          <a:xfrm>
            <a:off x="1483367" y="3063216"/>
            <a:ext cx="441959" cy="158992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Diamond 40"/>
          <p:cNvSpPr/>
          <p:nvPr/>
        </p:nvSpPr>
        <p:spPr bwMode="auto">
          <a:xfrm>
            <a:off x="1403648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41"/>
          <p:cNvSpPr/>
          <p:nvPr/>
        </p:nvSpPr>
        <p:spPr bwMode="auto">
          <a:xfrm>
            <a:off x="1940568" y="3098956"/>
            <a:ext cx="2989240" cy="815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Backhaul</a:t>
            </a:r>
            <a:endParaRPr lang="en-US" b="1" dirty="0">
              <a:latin typeface="+mn-lt"/>
            </a:endParaRPr>
          </a:p>
        </p:txBody>
      </p:sp>
      <p:sp>
        <p:nvSpPr>
          <p:cNvPr id="14" name="Rectangle 42"/>
          <p:cNvSpPr/>
          <p:nvPr/>
        </p:nvSpPr>
        <p:spPr bwMode="auto">
          <a:xfrm>
            <a:off x="1940568" y="4077071"/>
            <a:ext cx="2989240" cy="16750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Attachment</a:t>
            </a:r>
          </a:p>
          <a:p>
            <a:r>
              <a:rPr lang="en-US" dirty="0" smtClean="0">
                <a:latin typeface="+mn-lt"/>
              </a:rPr>
              <a:t>{1} NA capability</a:t>
            </a:r>
            <a:endParaRPr lang="en-US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{1+} </a:t>
            </a:r>
            <a:r>
              <a:rPr lang="en-US" dirty="0" err="1" smtClean="0">
                <a:latin typeface="+mn-lt"/>
              </a:rPr>
              <a:t>PreferredLinkProfile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{1+} </a:t>
            </a:r>
            <a:r>
              <a:rPr lang="en-US" dirty="0" err="1" smtClean="0">
                <a:latin typeface="+mn-lt"/>
              </a:rPr>
              <a:t>PreferredSecurityProfile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{1+} </a:t>
            </a:r>
            <a:r>
              <a:rPr lang="en-US" dirty="0" err="1" smtClean="0">
                <a:latin typeface="+mn-lt"/>
              </a:rPr>
              <a:t>PreferredQosProfile</a:t>
            </a:r>
            <a:endParaRPr lang="en-US" dirty="0" smtClean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7489" y="336802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90645" y="432183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17" name="Rectangle 41"/>
          <p:cNvSpPr/>
          <p:nvPr/>
        </p:nvSpPr>
        <p:spPr bwMode="auto">
          <a:xfrm>
            <a:off x="5657165" y="3098956"/>
            <a:ext cx="2592288" cy="15541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AssociationStatistics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Association 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TE 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NA 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LinkProfile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SecurityProfile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QoSProfile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ResultCodes</a:t>
            </a:r>
            <a:endParaRPr lang="en-US" dirty="0" smtClean="0">
              <a:latin typeface="+mn-lt"/>
            </a:endParaRPr>
          </a:p>
        </p:txBody>
      </p:sp>
      <p:sp>
        <p:nvSpPr>
          <p:cNvPr id="18" name="Freeform 24"/>
          <p:cNvSpPr/>
          <p:nvPr/>
        </p:nvSpPr>
        <p:spPr bwMode="auto">
          <a:xfrm>
            <a:off x="5364088" y="3069871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64088" y="333617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0+</a:t>
            </a:r>
            <a:endParaRPr lang="en-US" dirty="0">
              <a:latin typeface="+mn-lt"/>
            </a:endParaRPr>
          </a:p>
        </p:txBody>
      </p:sp>
      <p:sp>
        <p:nvSpPr>
          <p:cNvPr id="20" name="Diamond 25"/>
          <p:cNvSpPr/>
          <p:nvPr/>
        </p:nvSpPr>
        <p:spPr bwMode="auto">
          <a:xfrm>
            <a:off x="5287888" y="2924944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3482" y="5352502"/>
            <a:ext cx="2870744" cy="799196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962765" y="6315120"/>
            <a:ext cx="46314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</a:t>
            </a:r>
            <a:r>
              <a:rPr lang="en-US" dirty="0" err="1" smtClean="0"/>
              <a:t>LinkConfig</a:t>
            </a:r>
            <a:r>
              <a:rPr lang="en-US" dirty="0" smtClean="0"/>
              <a:t>’ in both ‘Access link’ and ‘ANC’, may need differentiation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91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with </a:t>
            </a:r>
            <a:r>
              <a:rPr lang="en-US" dirty="0" smtClean="0"/>
              <a:t>7.4 Authentication</a:t>
            </a:r>
            <a:endParaRPr 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2367247" y="2636912"/>
            <a:ext cx="1565846" cy="18017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2367247" y="5373215"/>
            <a:ext cx="1565846" cy="12961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395536" y="5381600"/>
            <a:ext cx="1121336" cy="12877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0" name="直接箭头连接符 39"/>
          <p:cNvCxnSpPr/>
          <p:nvPr/>
        </p:nvCxnSpPr>
        <p:spPr bwMode="auto">
          <a:xfrm>
            <a:off x="216792" y="1447316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771064" y="1308816"/>
            <a:ext cx="236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Status, set and/or cleared by source</a:t>
            </a:r>
            <a:endParaRPr lang="en-US" dirty="0"/>
          </a:p>
        </p:txBody>
      </p:sp>
      <p:cxnSp>
        <p:nvCxnSpPr>
          <p:cNvPr id="43" name="直接箭头连接符 42"/>
          <p:cNvCxnSpPr/>
          <p:nvPr/>
        </p:nvCxnSpPr>
        <p:spPr bwMode="auto">
          <a:xfrm>
            <a:off x="224016" y="1872407"/>
            <a:ext cx="46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78288" y="1733907"/>
            <a:ext cx="2361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Procedures initiated by source and consumed by destination</a:t>
            </a:r>
          </a:p>
          <a:p>
            <a:r>
              <a:rPr lang="en-US" dirty="0" smtClean="0"/>
              <a:t>(no need to specify details, maybe out of scope of 802)</a:t>
            </a:r>
            <a:endParaRPr lang="en-US" dirty="0"/>
          </a:p>
        </p:txBody>
      </p:sp>
      <p:sp>
        <p:nvSpPr>
          <p:cNvPr id="39" name="矩形 38"/>
          <p:cNvSpPr/>
          <p:nvPr/>
        </p:nvSpPr>
        <p:spPr bwMode="auto">
          <a:xfrm>
            <a:off x="2451329" y="3051293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Forward point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2446596" y="3393667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Supp. </a:t>
            </a:r>
            <a:r>
              <a:rPr kumimoji="0" lang="en-US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auth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method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内容占位符 2"/>
          <p:cNvSpPr txBox="1">
            <a:spLocks/>
          </p:cNvSpPr>
          <p:nvPr/>
        </p:nvSpPr>
        <p:spPr>
          <a:xfrm>
            <a:off x="4139952" y="1567333"/>
            <a:ext cx="4896544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2000" kern="0" dirty="0" smtClean="0"/>
              <a:t>Functions of ANC</a:t>
            </a:r>
          </a:p>
          <a:p>
            <a:pPr lvl="1"/>
            <a:r>
              <a:rPr lang="en-US" sz="1600" kern="0" dirty="0" smtClean="0"/>
              <a:t>Forwarding point: forward subscription to SS</a:t>
            </a:r>
          </a:p>
          <a:p>
            <a:r>
              <a:rPr lang="en-US" sz="2000" kern="0" dirty="0" smtClean="0"/>
              <a:t>Attributes of ANC</a:t>
            </a:r>
          </a:p>
          <a:p>
            <a:pPr lvl="1"/>
            <a:r>
              <a:rPr lang="en-US" sz="1600" kern="0" dirty="0" smtClean="0"/>
              <a:t>Supported authentication method</a:t>
            </a:r>
          </a:p>
          <a:p>
            <a:pPr lvl="1"/>
            <a:r>
              <a:rPr lang="en-US" sz="1600" kern="0" dirty="0" smtClean="0"/>
              <a:t>supported encryption method</a:t>
            </a:r>
          </a:p>
          <a:p>
            <a:pPr lvl="1"/>
            <a:r>
              <a:rPr lang="en-US" sz="1600" kern="0" dirty="0" smtClean="0"/>
              <a:t>credential</a:t>
            </a:r>
            <a:endParaRPr lang="en-US" sz="1600" kern="0" dirty="0"/>
          </a:p>
          <a:p>
            <a:r>
              <a:rPr lang="en-US" sz="2000" kern="0" dirty="0" smtClean="0"/>
              <a:t>Attributes of TE</a:t>
            </a:r>
          </a:p>
          <a:p>
            <a:pPr lvl="1"/>
            <a:r>
              <a:rPr lang="en-US" sz="1600" kern="0" dirty="0"/>
              <a:t>Supported authentication method</a:t>
            </a:r>
          </a:p>
          <a:p>
            <a:pPr lvl="1"/>
            <a:r>
              <a:rPr lang="en-US" sz="1600" kern="0" dirty="0"/>
              <a:t>supported encryption method</a:t>
            </a:r>
          </a:p>
          <a:p>
            <a:pPr lvl="1"/>
            <a:r>
              <a:rPr lang="en-US" sz="1600" kern="0" dirty="0"/>
              <a:t>credential</a:t>
            </a:r>
          </a:p>
          <a:p>
            <a:pPr lvl="1"/>
            <a:endParaRPr lang="en-US" sz="1600" kern="0" dirty="0" smtClean="0"/>
          </a:p>
        </p:txBody>
      </p:sp>
      <p:sp>
        <p:nvSpPr>
          <p:cNvPr id="49" name="矩形 48"/>
          <p:cNvSpPr/>
          <p:nvPr/>
        </p:nvSpPr>
        <p:spPr bwMode="auto">
          <a:xfrm>
            <a:off x="395536" y="3216451"/>
            <a:ext cx="1251516" cy="6467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2" name="直接箭头连接符 11"/>
          <p:cNvCxnSpPr/>
          <p:nvPr/>
        </p:nvCxnSpPr>
        <p:spPr bwMode="auto">
          <a:xfrm flipH="1">
            <a:off x="1647052" y="3393667"/>
            <a:ext cx="6206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5" name="直接箭头连接符 14"/>
          <p:cNvCxnSpPr/>
          <p:nvPr/>
        </p:nvCxnSpPr>
        <p:spPr bwMode="auto">
          <a:xfrm>
            <a:off x="1647052" y="3645024"/>
            <a:ext cx="6206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H="1">
            <a:off x="1583752" y="5436840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1" name="直接箭头连接符 50"/>
          <p:cNvCxnSpPr/>
          <p:nvPr/>
        </p:nvCxnSpPr>
        <p:spPr bwMode="auto">
          <a:xfrm>
            <a:off x="1547664" y="5589240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1475656" y="5094218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 </a:t>
            </a:r>
            <a:r>
              <a:rPr lang="en-US" dirty="0" err="1" smtClean="0"/>
              <a:t>requst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475656" y="603232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EAP</a:t>
            </a:r>
            <a:endParaRPr lang="en-US" dirty="0"/>
          </a:p>
        </p:txBody>
      </p:sp>
      <p:cxnSp>
        <p:nvCxnSpPr>
          <p:cNvPr id="23" name="直接连接符 22"/>
          <p:cNvCxnSpPr/>
          <p:nvPr/>
        </p:nvCxnSpPr>
        <p:spPr bwMode="auto">
          <a:xfrm>
            <a:off x="3347864" y="4581128"/>
            <a:ext cx="0" cy="58709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303664" y="4653136"/>
            <a:ext cx="10118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specified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13996" y="2751311"/>
            <a:ext cx="1197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Access request</a:t>
            </a:r>
          </a:p>
          <a:p>
            <a:r>
              <a:rPr lang="en-US" dirty="0" smtClean="0"/>
              <a:t>Access response</a:t>
            </a:r>
            <a:endParaRPr lang="en-US" dirty="0"/>
          </a:p>
        </p:txBody>
      </p:sp>
      <p:sp>
        <p:nvSpPr>
          <p:cNvPr id="30" name="矩形 29"/>
          <p:cNvSpPr/>
          <p:nvPr/>
        </p:nvSpPr>
        <p:spPr bwMode="auto">
          <a:xfrm>
            <a:off x="467544" y="5968537"/>
            <a:ext cx="972000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supp. </a:t>
            </a:r>
            <a:r>
              <a:rPr lang="en-US" dirty="0" err="1" smtClean="0">
                <a:latin typeface="Times New Roman" charset="0"/>
              </a:rPr>
              <a:t>encry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2" name="直接箭头连接符 31"/>
          <p:cNvCxnSpPr/>
          <p:nvPr/>
        </p:nvCxnSpPr>
        <p:spPr bwMode="auto">
          <a:xfrm flipH="1">
            <a:off x="1547664" y="6389712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1475656" y="6392361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8" name="矩形 37"/>
          <p:cNvSpPr/>
          <p:nvPr/>
        </p:nvSpPr>
        <p:spPr bwMode="auto">
          <a:xfrm>
            <a:off x="2446718" y="3717032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Supp. </a:t>
            </a:r>
            <a:r>
              <a:rPr kumimoji="0" lang="en-US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method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2442046" y="4077072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credential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467544" y="5661248"/>
            <a:ext cx="972000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supp. </a:t>
            </a:r>
            <a:r>
              <a:rPr lang="en-US" dirty="0" err="1" smtClean="0">
                <a:latin typeface="Times New Roman" charset="0"/>
              </a:rPr>
              <a:t>auth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矩形 44"/>
          <p:cNvSpPr/>
          <p:nvPr/>
        </p:nvSpPr>
        <p:spPr bwMode="auto">
          <a:xfrm>
            <a:off x="467544" y="6273987"/>
            <a:ext cx="972000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credential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左右箭头 4"/>
          <p:cNvSpPr/>
          <p:nvPr/>
        </p:nvSpPr>
        <p:spPr bwMode="auto">
          <a:xfrm>
            <a:off x="1583752" y="5786926"/>
            <a:ext cx="719912" cy="245395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468820" y="3537683"/>
            <a:ext cx="1114933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Decision point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184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 for 7.4 Authentication</a:t>
            </a:r>
            <a:endParaRPr lang="en-US" dirty="0"/>
          </a:p>
        </p:txBody>
      </p:sp>
      <p:sp>
        <p:nvSpPr>
          <p:cNvPr id="4" name="Rectangle 2"/>
          <p:cNvSpPr/>
          <p:nvPr/>
        </p:nvSpPr>
        <p:spPr bwMode="auto">
          <a:xfrm>
            <a:off x="457200" y="980728"/>
            <a:ext cx="8001000" cy="5913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+mn-lt"/>
            </a:endParaRPr>
          </a:p>
        </p:txBody>
      </p:sp>
      <p:sp>
        <p:nvSpPr>
          <p:cNvPr id="5" name="Rectangle 5"/>
          <p:cNvSpPr/>
          <p:nvPr/>
        </p:nvSpPr>
        <p:spPr bwMode="auto">
          <a:xfrm>
            <a:off x="1190771" y="1759496"/>
            <a:ext cx="7267429" cy="11654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ANCredential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SupportedEncryptionModes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PreferredEncryptionMode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Freeform 43"/>
          <p:cNvSpPr/>
          <p:nvPr/>
        </p:nvSpPr>
        <p:spPr bwMode="auto">
          <a:xfrm>
            <a:off x="759770" y="1537237"/>
            <a:ext cx="431002" cy="4127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63672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8" name="Diamond 45"/>
          <p:cNvSpPr/>
          <p:nvPr/>
        </p:nvSpPr>
        <p:spPr bwMode="auto">
          <a:xfrm>
            <a:off x="683568" y="155466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Freeform 24"/>
          <p:cNvSpPr/>
          <p:nvPr/>
        </p:nvSpPr>
        <p:spPr bwMode="auto">
          <a:xfrm>
            <a:off x="1647489" y="3075347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Diamond 25"/>
          <p:cNvSpPr/>
          <p:nvPr/>
        </p:nvSpPr>
        <p:spPr bwMode="auto">
          <a:xfrm>
            <a:off x="1571289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Freeform 39"/>
          <p:cNvSpPr/>
          <p:nvPr/>
        </p:nvSpPr>
        <p:spPr bwMode="auto">
          <a:xfrm>
            <a:off x="1483367" y="3063216"/>
            <a:ext cx="441959" cy="158992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Diamond 40"/>
          <p:cNvSpPr/>
          <p:nvPr/>
        </p:nvSpPr>
        <p:spPr bwMode="auto">
          <a:xfrm>
            <a:off x="1403648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41"/>
          <p:cNvSpPr/>
          <p:nvPr/>
        </p:nvSpPr>
        <p:spPr bwMode="auto">
          <a:xfrm>
            <a:off x="1940568" y="3098956"/>
            <a:ext cx="2989240" cy="815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Backhaul</a:t>
            </a:r>
            <a:endParaRPr lang="en-US" b="1" dirty="0">
              <a:latin typeface="+mn-lt"/>
            </a:endParaRPr>
          </a:p>
        </p:txBody>
      </p:sp>
      <p:sp>
        <p:nvSpPr>
          <p:cNvPr id="14" name="Rectangle 42"/>
          <p:cNvSpPr/>
          <p:nvPr/>
        </p:nvSpPr>
        <p:spPr bwMode="auto">
          <a:xfrm>
            <a:off x="1940568" y="4077071"/>
            <a:ext cx="2989240" cy="16750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</a:t>
            </a:r>
            <a:r>
              <a:rPr lang="en-US" b="1" dirty="0" smtClean="0">
                <a:latin typeface="+mn-lt"/>
              </a:rPr>
              <a:t>Attachment</a:t>
            </a:r>
            <a:endParaRPr lang="en-US" b="1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7489" y="336802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90645" y="432183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17" name="Rectangle 41"/>
          <p:cNvSpPr/>
          <p:nvPr/>
        </p:nvSpPr>
        <p:spPr bwMode="auto">
          <a:xfrm>
            <a:off x="5657165" y="3098956"/>
            <a:ext cx="2592288" cy="15541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AuthenticationStatistics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SubscriptionID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TE 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User 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SessionKey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EncryptionMode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ResultCodes</a:t>
            </a:r>
            <a:endParaRPr lang="en-US" dirty="0" smtClean="0">
              <a:latin typeface="+mn-lt"/>
            </a:endParaRPr>
          </a:p>
        </p:txBody>
      </p:sp>
      <p:sp>
        <p:nvSpPr>
          <p:cNvPr id="18" name="Freeform 24"/>
          <p:cNvSpPr/>
          <p:nvPr/>
        </p:nvSpPr>
        <p:spPr bwMode="auto">
          <a:xfrm>
            <a:off x="5364088" y="3069871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64088" y="333617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0+</a:t>
            </a:r>
            <a:endParaRPr lang="en-US" dirty="0">
              <a:latin typeface="+mn-lt"/>
            </a:endParaRPr>
          </a:p>
        </p:txBody>
      </p:sp>
      <p:sp>
        <p:nvSpPr>
          <p:cNvPr id="20" name="Diamond 25"/>
          <p:cNvSpPr/>
          <p:nvPr/>
        </p:nvSpPr>
        <p:spPr bwMode="auto">
          <a:xfrm>
            <a:off x="5287888" y="2924944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8927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with </a:t>
            </a:r>
            <a:r>
              <a:rPr lang="en-US" dirty="0" smtClean="0"/>
              <a:t>7.5 </a:t>
            </a:r>
            <a:r>
              <a:rPr lang="en-US" dirty="0" err="1" smtClean="0"/>
              <a:t>Datapath</a:t>
            </a:r>
            <a:endParaRPr 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2367247" y="2636912"/>
            <a:ext cx="1565846" cy="18017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2367247" y="5373215"/>
            <a:ext cx="908609" cy="12961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224016" y="5381600"/>
            <a:ext cx="1292856" cy="6396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0" name="直接箭头连接符 39"/>
          <p:cNvCxnSpPr/>
          <p:nvPr/>
        </p:nvCxnSpPr>
        <p:spPr bwMode="auto">
          <a:xfrm>
            <a:off x="216792" y="1047220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771064" y="908720"/>
            <a:ext cx="236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Status, set and/or cleared by source</a:t>
            </a:r>
            <a:endParaRPr lang="en-US" dirty="0"/>
          </a:p>
        </p:txBody>
      </p:sp>
      <p:cxnSp>
        <p:nvCxnSpPr>
          <p:cNvPr id="43" name="直接箭头连接符 42"/>
          <p:cNvCxnSpPr/>
          <p:nvPr/>
        </p:nvCxnSpPr>
        <p:spPr bwMode="auto">
          <a:xfrm>
            <a:off x="224016" y="1472311"/>
            <a:ext cx="46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78288" y="1333811"/>
            <a:ext cx="2361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Procedures initiated by source and consumed by destination</a:t>
            </a:r>
          </a:p>
          <a:p>
            <a:r>
              <a:rPr lang="en-US" dirty="0" smtClean="0"/>
              <a:t>(no need to specify details, maybe out of scope of 802)</a:t>
            </a:r>
            <a:endParaRPr lang="en-US" dirty="0"/>
          </a:p>
        </p:txBody>
      </p:sp>
      <p:sp>
        <p:nvSpPr>
          <p:cNvPr id="39" name="矩形 38"/>
          <p:cNvSpPr/>
          <p:nvPr/>
        </p:nvSpPr>
        <p:spPr bwMode="auto">
          <a:xfrm>
            <a:off x="2451329" y="3051293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NA &amp; BH </a:t>
            </a:r>
            <a:r>
              <a:rPr lang="en-US" dirty="0" err="1" smtClean="0">
                <a:latin typeface="Times New Roman" charset="0"/>
              </a:rPr>
              <a:t>config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395536" y="2725808"/>
            <a:ext cx="1251516" cy="93262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5" name="直接箭头连接符 14"/>
          <p:cNvCxnSpPr/>
          <p:nvPr/>
        </p:nvCxnSpPr>
        <p:spPr bwMode="auto">
          <a:xfrm>
            <a:off x="1647052" y="2996952"/>
            <a:ext cx="6206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H="1">
            <a:off x="1583752" y="5580856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1179638" y="5038965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Datapath</a:t>
            </a:r>
            <a:r>
              <a:rPr lang="en-US" dirty="0" smtClean="0"/>
              <a:t> </a:t>
            </a:r>
            <a:r>
              <a:rPr lang="en-US" dirty="0" err="1" smtClean="0"/>
              <a:t>ind.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15599" y="2319263"/>
            <a:ext cx="1196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Auth. accept w/ </a:t>
            </a:r>
          </a:p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46" name="矩形 45"/>
          <p:cNvSpPr/>
          <p:nvPr/>
        </p:nvSpPr>
        <p:spPr bwMode="auto">
          <a:xfrm>
            <a:off x="468820" y="3047041"/>
            <a:ext cx="1114933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AR </a:t>
            </a:r>
            <a:r>
              <a:rPr lang="en-US" dirty="0" err="1" smtClean="0">
                <a:latin typeface="Times New Roman" charset="0"/>
              </a:rPr>
              <a:t>config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内容占位符 2"/>
          <p:cNvSpPr txBox="1">
            <a:spLocks/>
          </p:cNvSpPr>
          <p:nvPr/>
        </p:nvSpPr>
        <p:spPr>
          <a:xfrm>
            <a:off x="4499992" y="1351309"/>
            <a:ext cx="4464496" cy="488600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None/>
            </a:pPr>
            <a:r>
              <a:rPr lang="en-US" sz="2400" kern="0" dirty="0" smtClean="0"/>
              <a:t>Open questions</a:t>
            </a:r>
          </a:p>
          <a:p>
            <a:r>
              <a:rPr lang="en-US" sz="2000" kern="0" dirty="0" smtClean="0"/>
              <a:t>‘Subscriber’ vs. ‘User’?</a:t>
            </a:r>
          </a:p>
          <a:p>
            <a:r>
              <a:rPr lang="en-US" sz="2000" kern="0" dirty="0" smtClean="0"/>
              <a:t>‘user-specific</a:t>
            </a:r>
            <a:r>
              <a:rPr lang="en-US" sz="2000" kern="0" dirty="0"/>
              <a:t>’ vs. </a:t>
            </a:r>
            <a:r>
              <a:rPr lang="en-US" sz="2000" kern="0" dirty="0" smtClean="0"/>
              <a:t>‘subscriber-specific’ vs. ‘session-specific’ vs. ‘service-specific’?</a:t>
            </a:r>
          </a:p>
          <a:p>
            <a:r>
              <a:rPr lang="en-US" sz="2000" kern="0" dirty="0" err="1" smtClean="0"/>
              <a:t>Datapath</a:t>
            </a:r>
            <a:r>
              <a:rPr lang="en-US" sz="2000" kern="0" dirty="0"/>
              <a:t> </a:t>
            </a:r>
            <a:r>
              <a:rPr lang="en-US" sz="2000" kern="0" dirty="0" smtClean="0"/>
              <a:t>can be shared by terminals? </a:t>
            </a:r>
          </a:p>
          <a:p>
            <a:pPr lvl="1"/>
            <a:r>
              <a:rPr lang="en-US" sz="1200" kern="0" dirty="0" smtClean="0"/>
              <a:t>L2236</a:t>
            </a:r>
            <a:r>
              <a:rPr lang="en-US" sz="1200" kern="0" dirty="0"/>
              <a:t>: The </a:t>
            </a:r>
            <a:r>
              <a:rPr lang="en-US" sz="1200" kern="0" dirty="0" err="1"/>
              <a:t>datapath</a:t>
            </a:r>
            <a:r>
              <a:rPr lang="en-US" sz="1200" kern="0" dirty="0"/>
              <a:t> is either pre-established during access network setup and/or dynamically configured when terminal connects to access network</a:t>
            </a:r>
            <a:r>
              <a:rPr lang="en-US" sz="1200" kern="0" dirty="0" smtClean="0"/>
              <a:t>.</a:t>
            </a:r>
          </a:p>
          <a:p>
            <a:pPr lvl="1"/>
            <a:r>
              <a:rPr lang="en-US" sz="1200" kern="0" dirty="0" smtClean="0"/>
              <a:t>L2185</a:t>
            </a:r>
            <a:r>
              <a:rPr lang="en-US" sz="1200" kern="0" dirty="0"/>
              <a:t>: The </a:t>
            </a:r>
            <a:r>
              <a:rPr lang="en-US" sz="1200" kern="0" dirty="0" err="1"/>
              <a:t>datapath</a:t>
            </a:r>
            <a:r>
              <a:rPr lang="en-US" sz="1200" kern="0" dirty="0"/>
              <a:t> is usually preconfigured during access network setup when being shared for multiple user sessions, and may be dynamically established just for the lifetime of a user </a:t>
            </a:r>
            <a:r>
              <a:rPr lang="en-US" sz="1200" kern="0" dirty="0" smtClean="0"/>
              <a:t>session</a:t>
            </a:r>
          </a:p>
          <a:p>
            <a:r>
              <a:rPr lang="en-US" sz="2000" kern="0" dirty="0"/>
              <a:t>Detach vs. Disassociation?</a:t>
            </a:r>
          </a:p>
          <a:p>
            <a:r>
              <a:rPr lang="en-US" sz="2000" kern="0" dirty="0" err="1"/>
              <a:t>Datapath</a:t>
            </a:r>
            <a:r>
              <a:rPr lang="en-US" sz="2000" kern="0" dirty="0"/>
              <a:t> relocation vs. session relocation with fast transition?</a:t>
            </a:r>
            <a:endParaRPr lang="en-US" sz="2000" kern="0" dirty="0"/>
          </a:p>
        </p:txBody>
      </p:sp>
      <p:sp>
        <p:nvSpPr>
          <p:cNvPr id="47" name="矩形 46"/>
          <p:cNvSpPr/>
          <p:nvPr/>
        </p:nvSpPr>
        <p:spPr bwMode="auto">
          <a:xfrm>
            <a:off x="467544" y="3352988"/>
            <a:ext cx="1114933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Authorization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395536" y="4071513"/>
            <a:ext cx="1251516" cy="653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3" name="矩形 52"/>
          <p:cNvSpPr/>
          <p:nvPr/>
        </p:nvSpPr>
        <p:spPr bwMode="auto">
          <a:xfrm>
            <a:off x="468820" y="4392746"/>
            <a:ext cx="1114933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R3 negotiation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6" name="直接箭头连接符 55"/>
          <p:cNvCxnSpPr/>
          <p:nvPr/>
        </p:nvCxnSpPr>
        <p:spPr bwMode="auto">
          <a:xfrm>
            <a:off x="1645799" y="4437112"/>
            <a:ext cx="6206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57" name="直接箭头连接符 56"/>
          <p:cNvCxnSpPr/>
          <p:nvPr/>
        </p:nvCxnSpPr>
        <p:spPr bwMode="auto">
          <a:xfrm flipH="1">
            <a:off x="1645799" y="4221088"/>
            <a:ext cx="6206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58" name="矩形 57"/>
          <p:cNvSpPr/>
          <p:nvPr/>
        </p:nvSpPr>
        <p:spPr bwMode="auto">
          <a:xfrm>
            <a:off x="2450020" y="3397305"/>
            <a:ext cx="1417556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R3 negotiation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9" name="直接箭头连接符 58"/>
          <p:cNvCxnSpPr/>
          <p:nvPr/>
        </p:nvCxnSpPr>
        <p:spPr bwMode="auto">
          <a:xfrm>
            <a:off x="956204" y="3658437"/>
            <a:ext cx="0" cy="3516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" name="直接箭头连接符 7"/>
          <p:cNvCxnSpPr/>
          <p:nvPr/>
        </p:nvCxnSpPr>
        <p:spPr bwMode="auto">
          <a:xfrm flipH="1">
            <a:off x="3132608" y="4518424"/>
            <a:ext cx="0" cy="71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246896" y="4725144"/>
            <a:ext cx="830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 </a:t>
            </a:r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60" name="矩形 59"/>
          <p:cNvSpPr/>
          <p:nvPr/>
        </p:nvSpPr>
        <p:spPr bwMode="auto">
          <a:xfrm>
            <a:off x="3413271" y="5377407"/>
            <a:ext cx="908609" cy="12961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BH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1" name="直接箭头连接符 60"/>
          <p:cNvCxnSpPr/>
          <p:nvPr/>
        </p:nvCxnSpPr>
        <p:spPr bwMode="auto">
          <a:xfrm flipH="1">
            <a:off x="3683014" y="4518424"/>
            <a:ext cx="0" cy="71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683014" y="4725144"/>
            <a:ext cx="830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BH </a:t>
            </a:r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1071559" y="3695764"/>
            <a:ext cx="830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 </a:t>
            </a:r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64" name="矩形 63"/>
          <p:cNvSpPr/>
          <p:nvPr/>
        </p:nvSpPr>
        <p:spPr bwMode="auto">
          <a:xfrm>
            <a:off x="2451329" y="3758735"/>
            <a:ext cx="1417556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R1 negotiation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5" name="矩形 64"/>
          <p:cNvSpPr/>
          <p:nvPr/>
        </p:nvSpPr>
        <p:spPr bwMode="auto">
          <a:xfrm>
            <a:off x="340946" y="5658266"/>
            <a:ext cx="1091361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R1 negotiation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821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 for 7.5 </a:t>
            </a:r>
            <a:r>
              <a:rPr lang="en-US" dirty="0" err="1" smtClean="0"/>
              <a:t>Datapath</a:t>
            </a:r>
            <a:endParaRPr lang="en-US" dirty="0"/>
          </a:p>
        </p:txBody>
      </p:sp>
      <p:sp>
        <p:nvSpPr>
          <p:cNvPr id="4" name="Rectangle 2"/>
          <p:cNvSpPr/>
          <p:nvPr/>
        </p:nvSpPr>
        <p:spPr bwMode="auto">
          <a:xfrm>
            <a:off x="457200" y="980728"/>
            <a:ext cx="8001000" cy="5913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+mn-lt"/>
            </a:endParaRPr>
          </a:p>
        </p:txBody>
      </p:sp>
      <p:sp>
        <p:nvSpPr>
          <p:cNvPr id="5" name="Rectangle 5"/>
          <p:cNvSpPr/>
          <p:nvPr/>
        </p:nvSpPr>
        <p:spPr bwMode="auto">
          <a:xfrm>
            <a:off x="1190771" y="1759496"/>
            <a:ext cx="7267429" cy="11654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Freeform 43"/>
          <p:cNvSpPr/>
          <p:nvPr/>
        </p:nvSpPr>
        <p:spPr bwMode="auto">
          <a:xfrm>
            <a:off x="759770" y="1537237"/>
            <a:ext cx="431002" cy="4127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63672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8" name="Diamond 45"/>
          <p:cNvSpPr/>
          <p:nvPr/>
        </p:nvSpPr>
        <p:spPr bwMode="auto">
          <a:xfrm>
            <a:off x="683568" y="155466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Freeform 24"/>
          <p:cNvSpPr/>
          <p:nvPr/>
        </p:nvSpPr>
        <p:spPr bwMode="auto">
          <a:xfrm>
            <a:off x="1647489" y="3075347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Diamond 25"/>
          <p:cNvSpPr/>
          <p:nvPr/>
        </p:nvSpPr>
        <p:spPr bwMode="auto">
          <a:xfrm>
            <a:off x="1571289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Freeform 39"/>
          <p:cNvSpPr/>
          <p:nvPr/>
        </p:nvSpPr>
        <p:spPr bwMode="auto">
          <a:xfrm>
            <a:off x="1483367" y="3063216"/>
            <a:ext cx="441959" cy="158992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Diamond 40"/>
          <p:cNvSpPr/>
          <p:nvPr/>
        </p:nvSpPr>
        <p:spPr bwMode="auto">
          <a:xfrm>
            <a:off x="1403648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41"/>
          <p:cNvSpPr/>
          <p:nvPr/>
        </p:nvSpPr>
        <p:spPr bwMode="auto">
          <a:xfrm>
            <a:off x="1940568" y="3098956"/>
            <a:ext cx="2989240" cy="815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Backhaul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Arial"/>
              </a:rPr>
              <a:t>R3Config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Arial"/>
              </a:rPr>
              <a:t>R6Config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endParaRPr lang="en-US" dirty="0">
              <a:solidFill>
                <a:prstClr val="black"/>
              </a:solidFill>
              <a:latin typeface="Arial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>
              <a:latin typeface="+mn-lt"/>
            </a:endParaRPr>
          </a:p>
        </p:txBody>
      </p:sp>
      <p:sp>
        <p:nvSpPr>
          <p:cNvPr id="14" name="Rectangle 42"/>
          <p:cNvSpPr/>
          <p:nvPr/>
        </p:nvSpPr>
        <p:spPr bwMode="auto">
          <a:xfrm>
            <a:off x="1940568" y="4077071"/>
            <a:ext cx="2989240" cy="16750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</a:t>
            </a:r>
            <a:r>
              <a:rPr lang="en-US" b="1" dirty="0" smtClean="0">
                <a:latin typeface="+mn-lt"/>
              </a:rPr>
              <a:t>Attachment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Arial"/>
              </a:rPr>
              <a:t>R1Config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R6Config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7489" y="336802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90645" y="432183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17" name="Rectangle 41"/>
          <p:cNvSpPr/>
          <p:nvPr/>
        </p:nvSpPr>
        <p:spPr bwMode="auto">
          <a:xfrm>
            <a:off x="5657165" y="3098956"/>
            <a:ext cx="2592288" cy="15541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DatapathStatistics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User-ID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TE-ID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Datapath</a:t>
            </a:r>
            <a:r>
              <a:rPr lang="en-US" dirty="0" smtClean="0">
                <a:latin typeface="+mn-lt"/>
              </a:rPr>
              <a:t>-ID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DatapathConfig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ResultCodes</a:t>
            </a:r>
            <a:endParaRPr lang="en-US" dirty="0" smtClean="0">
              <a:latin typeface="+mn-lt"/>
            </a:endParaRPr>
          </a:p>
        </p:txBody>
      </p:sp>
      <p:sp>
        <p:nvSpPr>
          <p:cNvPr id="18" name="Freeform 24"/>
          <p:cNvSpPr/>
          <p:nvPr/>
        </p:nvSpPr>
        <p:spPr bwMode="auto">
          <a:xfrm>
            <a:off x="5364088" y="3069871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64088" y="333617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0+</a:t>
            </a:r>
            <a:endParaRPr lang="en-US" dirty="0">
              <a:latin typeface="+mn-lt"/>
            </a:endParaRPr>
          </a:p>
        </p:txBody>
      </p:sp>
      <p:sp>
        <p:nvSpPr>
          <p:cNvPr id="20" name="Diamond 25"/>
          <p:cNvSpPr/>
          <p:nvPr/>
        </p:nvSpPr>
        <p:spPr bwMode="auto">
          <a:xfrm>
            <a:off x="5287888" y="2924944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5414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with </a:t>
            </a:r>
            <a:r>
              <a:rPr lang="en-US" dirty="0" smtClean="0"/>
              <a:t>7.6 </a:t>
            </a:r>
            <a:r>
              <a:rPr lang="en-US" dirty="0" err="1" smtClean="0"/>
              <a:t>QoS</a:t>
            </a:r>
            <a:endParaRPr 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2367247" y="2636912"/>
            <a:ext cx="1565846" cy="18017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2367247" y="5373215"/>
            <a:ext cx="908609" cy="12961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224016" y="5381600"/>
            <a:ext cx="1292856" cy="6396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0" name="直接箭头连接符 39"/>
          <p:cNvCxnSpPr/>
          <p:nvPr/>
        </p:nvCxnSpPr>
        <p:spPr bwMode="auto">
          <a:xfrm>
            <a:off x="216792" y="1047220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771064" y="908720"/>
            <a:ext cx="236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Status, set and/or cleared by source</a:t>
            </a:r>
            <a:endParaRPr lang="en-US" dirty="0"/>
          </a:p>
        </p:txBody>
      </p:sp>
      <p:cxnSp>
        <p:nvCxnSpPr>
          <p:cNvPr id="43" name="直接箭头连接符 42"/>
          <p:cNvCxnSpPr/>
          <p:nvPr/>
        </p:nvCxnSpPr>
        <p:spPr bwMode="auto">
          <a:xfrm>
            <a:off x="224016" y="1472311"/>
            <a:ext cx="46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78288" y="1333811"/>
            <a:ext cx="2361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Procedures initiated by source and consumed by destination</a:t>
            </a:r>
          </a:p>
          <a:p>
            <a:r>
              <a:rPr lang="en-US" dirty="0" smtClean="0"/>
              <a:t>(no need to specify details, maybe out of scope of 802)</a:t>
            </a:r>
            <a:endParaRPr lang="en-US" dirty="0"/>
          </a:p>
        </p:txBody>
      </p:sp>
      <p:sp>
        <p:nvSpPr>
          <p:cNvPr id="39" name="矩形 38"/>
          <p:cNvSpPr/>
          <p:nvPr/>
        </p:nvSpPr>
        <p:spPr bwMode="auto">
          <a:xfrm>
            <a:off x="2451329" y="3051293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Times New Roman" charset="0"/>
              </a:rPr>
              <a:t>SF </a:t>
            </a:r>
            <a:r>
              <a:rPr lang="en-US" dirty="0" err="1">
                <a:latin typeface="Times New Roman" charset="0"/>
              </a:rPr>
              <a:t>config</a:t>
            </a:r>
            <a:endParaRPr lang="en-US" dirty="0">
              <a:latin typeface="Times New Roman" charset="0"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224140" y="2725808"/>
            <a:ext cx="1251516" cy="93262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5" name="直接箭头连接符 14"/>
          <p:cNvCxnSpPr/>
          <p:nvPr/>
        </p:nvCxnSpPr>
        <p:spPr bwMode="auto">
          <a:xfrm>
            <a:off x="1647052" y="2996952"/>
            <a:ext cx="6206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H="1">
            <a:off x="1583752" y="5580856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1179638" y="5038965"/>
            <a:ext cx="1305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SF add. </a:t>
            </a:r>
            <a:r>
              <a:rPr lang="en-US" dirty="0" err="1" smtClean="0"/>
              <a:t>req</a:t>
            </a:r>
            <a:r>
              <a:rPr lang="en-US" dirty="0" smtClean="0"/>
              <a:t> &amp; res.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15599" y="2319263"/>
            <a:ext cx="1273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Authorization w/ </a:t>
            </a:r>
          </a:p>
          <a:p>
            <a:r>
              <a:rPr lang="en-US" dirty="0" err="1" smtClean="0"/>
              <a:t>QoS</a:t>
            </a:r>
            <a:r>
              <a:rPr lang="en-US" dirty="0" smtClean="0"/>
              <a:t> policy</a:t>
            </a:r>
            <a:endParaRPr lang="en-US" dirty="0"/>
          </a:p>
        </p:txBody>
      </p:sp>
      <p:sp>
        <p:nvSpPr>
          <p:cNvPr id="46" name="矩形 45"/>
          <p:cNvSpPr/>
          <p:nvPr/>
        </p:nvSpPr>
        <p:spPr bwMode="auto">
          <a:xfrm>
            <a:off x="297424" y="3047041"/>
            <a:ext cx="1114933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Times New Roman" charset="0"/>
              </a:rPr>
              <a:t>QoS</a:t>
            </a:r>
            <a:r>
              <a:rPr lang="en-US" dirty="0" smtClean="0">
                <a:latin typeface="Times New Roman" charset="0"/>
              </a:rPr>
              <a:t> repository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内容占位符 2"/>
          <p:cNvSpPr txBox="1">
            <a:spLocks/>
          </p:cNvSpPr>
          <p:nvPr/>
        </p:nvSpPr>
        <p:spPr>
          <a:xfrm>
            <a:off x="4499992" y="1351309"/>
            <a:ext cx="4464496" cy="488600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2000" kern="0" dirty="0" smtClean="0"/>
              <a:t>Service flow attached to DP</a:t>
            </a:r>
          </a:p>
          <a:p>
            <a:r>
              <a:rPr lang="en-US" sz="2000" kern="0" dirty="0" smtClean="0"/>
              <a:t>Service flow negotiation happens both inside and outside AN</a:t>
            </a:r>
          </a:p>
          <a:p>
            <a:r>
              <a:rPr lang="en-US" sz="2000" kern="0" dirty="0" smtClean="0"/>
              <a:t>Either TE, AR, or SS can initialize, change and delete the SF?</a:t>
            </a:r>
          </a:p>
          <a:p>
            <a:pPr lvl="1"/>
            <a:r>
              <a:rPr lang="en-US" sz="1600" kern="0" dirty="0" smtClean="0"/>
              <a:t>part of the cases are covered</a:t>
            </a:r>
          </a:p>
          <a:p>
            <a:r>
              <a:rPr lang="en-US" sz="2000" kern="0" dirty="0" smtClean="0"/>
              <a:t>SF </a:t>
            </a:r>
            <a:r>
              <a:rPr lang="en-US" sz="2000" kern="0" dirty="0"/>
              <a:t>(admission) </a:t>
            </a:r>
            <a:r>
              <a:rPr lang="en-US" sz="2000" kern="0" dirty="0" smtClean="0"/>
              <a:t>control is based on </a:t>
            </a:r>
            <a:r>
              <a:rPr lang="en-US" sz="2000" kern="0" dirty="0" err="1" smtClean="0"/>
              <a:t>QoS</a:t>
            </a:r>
            <a:r>
              <a:rPr lang="en-US" sz="2000" kern="0" dirty="0" smtClean="0"/>
              <a:t> policy provided and changed by SS</a:t>
            </a:r>
          </a:p>
          <a:p>
            <a:r>
              <a:rPr lang="en-US" sz="2000" kern="0" dirty="0" smtClean="0"/>
              <a:t>SF has operational states: provisioned, permitted, and active</a:t>
            </a:r>
          </a:p>
          <a:p>
            <a:endParaRPr lang="en-US" sz="2000" kern="0" dirty="0"/>
          </a:p>
        </p:txBody>
      </p:sp>
      <p:sp>
        <p:nvSpPr>
          <p:cNvPr id="47" name="矩形 46"/>
          <p:cNvSpPr/>
          <p:nvPr/>
        </p:nvSpPr>
        <p:spPr bwMode="auto">
          <a:xfrm>
            <a:off x="296148" y="3352988"/>
            <a:ext cx="1114933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pre-prov. SF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8" name="矩形 57"/>
          <p:cNvSpPr/>
          <p:nvPr/>
        </p:nvSpPr>
        <p:spPr bwMode="auto">
          <a:xfrm>
            <a:off x="2450020" y="3397305"/>
            <a:ext cx="1417556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err="1">
                <a:latin typeface="Times New Roman" charset="0"/>
              </a:rPr>
              <a:t>QoS</a:t>
            </a:r>
            <a:r>
              <a:rPr lang="en-US" dirty="0">
                <a:latin typeface="Times New Roman" charset="0"/>
              </a:rPr>
              <a:t> decision</a:t>
            </a:r>
            <a:endParaRPr lang="en-US" dirty="0">
              <a:latin typeface="Times New Roman" charset="0"/>
            </a:endParaRPr>
          </a:p>
        </p:txBody>
      </p:sp>
      <p:cxnSp>
        <p:nvCxnSpPr>
          <p:cNvPr id="8" name="直接箭头连接符 7"/>
          <p:cNvCxnSpPr/>
          <p:nvPr/>
        </p:nvCxnSpPr>
        <p:spPr bwMode="auto">
          <a:xfrm flipH="1">
            <a:off x="2865424" y="4518424"/>
            <a:ext cx="0" cy="71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699792" y="4725144"/>
            <a:ext cx="1260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DP reg. </a:t>
            </a:r>
            <a:r>
              <a:rPr lang="en-US" dirty="0" err="1" smtClean="0"/>
              <a:t>req</a:t>
            </a:r>
            <a:r>
              <a:rPr lang="en-US" dirty="0" smtClean="0"/>
              <a:t> &amp; res</a:t>
            </a:r>
            <a:endParaRPr lang="en-US" dirty="0"/>
          </a:p>
        </p:txBody>
      </p:sp>
      <p:sp>
        <p:nvSpPr>
          <p:cNvPr id="60" name="矩形 59"/>
          <p:cNvSpPr/>
          <p:nvPr/>
        </p:nvSpPr>
        <p:spPr bwMode="auto">
          <a:xfrm>
            <a:off x="3413271" y="5377407"/>
            <a:ext cx="908609" cy="12961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BH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矩形 63"/>
          <p:cNvSpPr/>
          <p:nvPr/>
        </p:nvSpPr>
        <p:spPr bwMode="auto">
          <a:xfrm>
            <a:off x="2451329" y="3758735"/>
            <a:ext cx="1417556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Times New Roman" charset="0"/>
              </a:rPr>
              <a:t>Policy decision ctrl</a:t>
            </a:r>
            <a:endParaRPr lang="en-US" dirty="0">
              <a:latin typeface="Times New Roman" charset="0"/>
            </a:endParaRPr>
          </a:p>
        </p:txBody>
      </p:sp>
      <p:sp>
        <p:nvSpPr>
          <p:cNvPr id="65" name="矩形 64"/>
          <p:cNvSpPr/>
          <p:nvPr/>
        </p:nvSpPr>
        <p:spPr bwMode="auto">
          <a:xfrm>
            <a:off x="340946" y="5658266"/>
            <a:ext cx="1091361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preferred </a:t>
            </a:r>
            <a:r>
              <a:rPr lang="en-US" dirty="0" err="1" smtClean="0">
                <a:latin typeface="Times New Roman" charset="0"/>
              </a:rPr>
              <a:t>QoS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" name="直接箭头连接符 5"/>
          <p:cNvCxnSpPr/>
          <p:nvPr/>
        </p:nvCxnSpPr>
        <p:spPr bwMode="auto">
          <a:xfrm>
            <a:off x="1583753" y="5733256"/>
            <a:ext cx="7559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 flipH="1" flipV="1">
            <a:off x="3017824" y="4518423"/>
            <a:ext cx="0" cy="71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8" name="直接箭头连接符 37"/>
          <p:cNvCxnSpPr/>
          <p:nvPr/>
        </p:nvCxnSpPr>
        <p:spPr bwMode="auto">
          <a:xfrm flipH="1">
            <a:off x="3627512" y="4518425"/>
            <a:ext cx="0" cy="71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2" name="直接箭头连接符 41"/>
          <p:cNvCxnSpPr/>
          <p:nvPr/>
        </p:nvCxnSpPr>
        <p:spPr bwMode="auto">
          <a:xfrm flipH="1" flipV="1">
            <a:off x="3779912" y="4518424"/>
            <a:ext cx="0" cy="71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矩形 44"/>
          <p:cNvSpPr/>
          <p:nvPr/>
        </p:nvSpPr>
        <p:spPr bwMode="auto">
          <a:xfrm>
            <a:off x="2451329" y="4077072"/>
            <a:ext cx="1417556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Times New Roman" charset="0"/>
              </a:rPr>
              <a:t>Admission ctrl</a:t>
            </a:r>
            <a:endParaRPr lang="en-US" dirty="0">
              <a:latin typeface="Times New Roman" charset="0"/>
            </a:endParaRPr>
          </a:p>
        </p:txBody>
      </p:sp>
      <p:cxnSp>
        <p:nvCxnSpPr>
          <p:cNvPr id="48" name="直接箭头连接符 47"/>
          <p:cNvCxnSpPr/>
          <p:nvPr/>
        </p:nvCxnSpPr>
        <p:spPr bwMode="auto">
          <a:xfrm flipH="1">
            <a:off x="1591738" y="5940896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899592" y="6093296"/>
            <a:ext cx="15199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SF change. </a:t>
            </a:r>
            <a:r>
              <a:rPr lang="en-US" dirty="0" err="1" smtClean="0"/>
              <a:t>req</a:t>
            </a:r>
            <a:r>
              <a:rPr lang="en-US" dirty="0" smtClean="0"/>
              <a:t> &amp; res.</a:t>
            </a:r>
            <a:endParaRPr lang="en-US" dirty="0"/>
          </a:p>
        </p:txBody>
      </p:sp>
      <p:cxnSp>
        <p:nvCxnSpPr>
          <p:cNvPr id="54" name="直接箭头连接符 53"/>
          <p:cNvCxnSpPr/>
          <p:nvPr/>
        </p:nvCxnSpPr>
        <p:spPr bwMode="auto">
          <a:xfrm>
            <a:off x="1591739" y="6093296"/>
            <a:ext cx="7559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5" name="直接箭头连接符 54"/>
          <p:cNvCxnSpPr/>
          <p:nvPr/>
        </p:nvCxnSpPr>
        <p:spPr bwMode="auto">
          <a:xfrm flipH="1">
            <a:off x="1591738" y="6383977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1187624" y="6536377"/>
            <a:ext cx="1452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SF delete. </a:t>
            </a:r>
            <a:r>
              <a:rPr lang="en-US" dirty="0" err="1" smtClean="0"/>
              <a:t>req</a:t>
            </a:r>
            <a:r>
              <a:rPr lang="en-US" dirty="0" smtClean="0"/>
              <a:t> &amp; res.</a:t>
            </a:r>
            <a:endParaRPr lang="en-US" dirty="0"/>
          </a:p>
        </p:txBody>
      </p:sp>
      <p:cxnSp>
        <p:nvCxnSpPr>
          <p:cNvPr id="67" name="直接箭头连接符 66"/>
          <p:cNvCxnSpPr/>
          <p:nvPr/>
        </p:nvCxnSpPr>
        <p:spPr bwMode="auto">
          <a:xfrm>
            <a:off x="1591739" y="6536377"/>
            <a:ext cx="7559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8" name="直接箭头连接符 67"/>
          <p:cNvCxnSpPr/>
          <p:nvPr/>
        </p:nvCxnSpPr>
        <p:spPr bwMode="auto">
          <a:xfrm flipH="1">
            <a:off x="1591738" y="3359641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755576" y="3656057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Authorization change</a:t>
            </a:r>
          </a:p>
          <a:p>
            <a:r>
              <a:rPr lang="en-US" dirty="0" smtClean="0"/>
              <a:t>req</a:t>
            </a:r>
            <a:r>
              <a:rPr lang="en-US" dirty="0" smtClean="0"/>
              <a:t>uest</a:t>
            </a:r>
            <a:endParaRPr lang="en-US" dirty="0"/>
          </a:p>
        </p:txBody>
      </p:sp>
      <p:cxnSp>
        <p:nvCxnSpPr>
          <p:cNvPr id="70" name="直接箭头连接符 69"/>
          <p:cNvCxnSpPr/>
          <p:nvPr/>
        </p:nvCxnSpPr>
        <p:spPr bwMode="auto">
          <a:xfrm>
            <a:off x="1591739" y="3512041"/>
            <a:ext cx="7559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1" name="矩形 70"/>
          <p:cNvSpPr/>
          <p:nvPr/>
        </p:nvSpPr>
        <p:spPr bwMode="auto">
          <a:xfrm>
            <a:off x="2448058" y="5747969"/>
            <a:ext cx="712050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SF para.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2" name="矩形 71"/>
          <p:cNvSpPr/>
          <p:nvPr/>
        </p:nvSpPr>
        <p:spPr bwMode="auto">
          <a:xfrm>
            <a:off x="3499910" y="5750674"/>
            <a:ext cx="712050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SF para.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3" name="矩形 72"/>
          <p:cNvSpPr/>
          <p:nvPr/>
        </p:nvSpPr>
        <p:spPr bwMode="auto">
          <a:xfrm>
            <a:off x="2465526" y="6093296"/>
            <a:ext cx="712050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filter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4" name="矩形 73"/>
          <p:cNvSpPr/>
          <p:nvPr/>
        </p:nvSpPr>
        <p:spPr bwMode="auto">
          <a:xfrm>
            <a:off x="3511550" y="6093295"/>
            <a:ext cx="712050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filter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945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 for 7.6 </a:t>
            </a:r>
            <a:r>
              <a:rPr lang="en-US" dirty="0" err="1" smtClean="0"/>
              <a:t>QoS</a:t>
            </a:r>
            <a:endParaRPr lang="en-US" dirty="0"/>
          </a:p>
        </p:txBody>
      </p:sp>
      <p:sp>
        <p:nvSpPr>
          <p:cNvPr id="4" name="Rectangle 2"/>
          <p:cNvSpPr/>
          <p:nvPr/>
        </p:nvSpPr>
        <p:spPr bwMode="auto">
          <a:xfrm>
            <a:off x="457200" y="980728"/>
            <a:ext cx="8001000" cy="5913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+mn-lt"/>
            </a:endParaRPr>
          </a:p>
        </p:txBody>
      </p:sp>
      <p:sp>
        <p:nvSpPr>
          <p:cNvPr id="5" name="Rectangle 5"/>
          <p:cNvSpPr/>
          <p:nvPr/>
        </p:nvSpPr>
        <p:spPr bwMode="auto">
          <a:xfrm>
            <a:off x="1190771" y="1759496"/>
            <a:ext cx="7267429" cy="11654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qosConfig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Freeform 43"/>
          <p:cNvSpPr/>
          <p:nvPr/>
        </p:nvSpPr>
        <p:spPr bwMode="auto">
          <a:xfrm>
            <a:off x="759770" y="1537237"/>
            <a:ext cx="431002" cy="4127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63672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8" name="Diamond 45"/>
          <p:cNvSpPr/>
          <p:nvPr/>
        </p:nvSpPr>
        <p:spPr bwMode="auto">
          <a:xfrm>
            <a:off x="683568" y="155466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Freeform 24"/>
          <p:cNvSpPr/>
          <p:nvPr/>
        </p:nvSpPr>
        <p:spPr bwMode="auto">
          <a:xfrm>
            <a:off x="1647489" y="3075347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Diamond 25"/>
          <p:cNvSpPr/>
          <p:nvPr/>
        </p:nvSpPr>
        <p:spPr bwMode="auto">
          <a:xfrm>
            <a:off x="1571289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Freeform 39"/>
          <p:cNvSpPr/>
          <p:nvPr/>
        </p:nvSpPr>
        <p:spPr bwMode="auto">
          <a:xfrm>
            <a:off x="1483367" y="3063216"/>
            <a:ext cx="441959" cy="158992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Diamond 40"/>
          <p:cNvSpPr/>
          <p:nvPr/>
        </p:nvSpPr>
        <p:spPr bwMode="auto">
          <a:xfrm>
            <a:off x="1403648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41"/>
          <p:cNvSpPr/>
          <p:nvPr/>
        </p:nvSpPr>
        <p:spPr bwMode="auto">
          <a:xfrm>
            <a:off x="1940568" y="3098956"/>
            <a:ext cx="2989240" cy="815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Backhaul</a:t>
            </a:r>
          </a:p>
          <a:p>
            <a:pPr lvl="0"/>
            <a:r>
              <a:rPr lang="en-US" dirty="0" err="1" smtClean="0">
                <a:solidFill>
                  <a:prstClr val="black"/>
                </a:solidFill>
                <a:latin typeface="Arial"/>
              </a:rPr>
              <a:t>SFParameters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err="1" smtClean="0">
                <a:solidFill>
                  <a:prstClr val="black"/>
                </a:solidFill>
                <a:latin typeface="Arial"/>
              </a:rPr>
              <a:t>FilterRules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>
              <a:latin typeface="+mn-lt"/>
            </a:endParaRPr>
          </a:p>
        </p:txBody>
      </p:sp>
      <p:sp>
        <p:nvSpPr>
          <p:cNvPr id="14" name="Rectangle 42"/>
          <p:cNvSpPr/>
          <p:nvPr/>
        </p:nvSpPr>
        <p:spPr bwMode="auto">
          <a:xfrm>
            <a:off x="1940568" y="4077071"/>
            <a:ext cx="2989240" cy="16750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</a:t>
            </a:r>
            <a:r>
              <a:rPr lang="en-US" b="1" dirty="0" smtClean="0">
                <a:latin typeface="+mn-lt"/>
              </a:rPr>
              <a:t>Attachment</a:t>
            </a:r>
          </a:p>
          <a:p>
            <a:pPr lvl="0"/>
            <a:r>
              <a:rPr lang="en-US" dirty="0" err="1" smtClean="0">
                <a:solidFill>
                  <a:prstClr val="black"/>
                </a:solidFill>
                <a:latin typeface="Arial"/>
              </a:rPr>
              <a:t>SFParameters</a:t>
            </a:r>
            <a:endParaRPr lang="en-US" dirty="0" smtClean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err="1">
                <a:solidFill>
                  <a:prstClr val="black"/>
                </a:solidFill>
                <a:latin typeface="Arial"/>
              </a:rPr>
              <a:t>FilterRules</a:t>
            </a: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7489" y="336802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90645" y="432183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17" name="Rectangle 41"/>
          <p:cNvSpPr/>
          <p:nvPr/>
        </p:nvSpPr>
        <p:spPr bwMode="auto">
          <a:xfrm>
            <a:off x="5657165" y="3098956"/>
            <a:ext cx="2592288" cy="15541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DatapathStatistics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User-ID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TE-ID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Datapath</a:t>
            </a:r>
            <a:r>
              <a:rPr lang="en-US" dirty="0" smtClean="0">
                <a:latin typeface="+mn-lt"/>
              </a:rPr>
              <a:t>-ID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DatapathConfig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ResultCodes</a:t>
            </a:r>
            <a:endParaRPr lang="en-US" dirty="0" smtClean="0">
              <a:latin typeface="+mn-lt"/>
            </a:endParaRPr>
          </a:p>
        </p:txBody>
      </p:sp>
      <p:sp>
        <p:nvSpPr>
          <p:cNvPr id="18" name="Freeform 24"/>
          <p:cNvSpPr/>
          <p:nvPr/>
        </p:nvSpPr>
        <p:spPr bwMode="auto">
          <a:xfrm>
            <a:off x="5364088" y="3069871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64088" y="333617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0+</a:t>
            </a:r>
            <a:endParaRPr lang="en-US" dirty="0">
              <a:latin typeface="+mn-lt"/>
            </a:endParaRPr>
          </a:p>
        </p:txBody>
      </p:sp>
      <p:sp>
        <p:nvSpPr>
          <p:cNvPr id="20" name="Diamond 25"/>
          <p:cNvSpPr/>
          <p:nvPr/>
        </p:nvSpPr>
        <p:spPr bwMode="auto">
          <a:xfrm>
            <a:off x="5287888" y="2924944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Rectangle 41"/>
          <p:cNvSpPr/>
          <p:nvPr/>
        </p:nvSpPr>
        <p:spPr bwMode="auto">
          <a:xfrm>
            <a:off x="6226174" y="4831663"/>
            <a:ext cx="2592288" cy="15541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ServiceFlow</a:t>
            </a:r>
            <a:r>
              <a:rPr lang="en-US" b="1" dirty="0" err="1" smtClean="0">
                <a:latin typeface="+mn-lt"/>
              </a:rPr>
              <a:t>Statistics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SF-ID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SFParameter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State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+mn-lt"/>
            </a:endParaRPr>
          </a:p>
        </p:txBody>
      </p:sp>
      <p:sp>
        <p:nvSpPr>
          <p:cNvPr id="22" name="Freeform 24"/>
          <p:cNvSpPr/>
          <p:nvPr/>
        </p:nvSpPr>
        <p:spPr bwMode="auto">
          <a:xfrm>
            <a:off x="5933097" y="4802578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33097" y="506888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24" name="Diamond 25"/>
          <p:cNvSpPr/>
          <p:nvPr/>
        </p:nvSpPr>
        <p:spPr bwMode="auto">
          <a:xfrm>
            <a:off x="5856897" y="4657651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7221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with </a:t>
            </a:r>
            <a:r>
              <a:rPr lang="en-US" dirty="0" smtClean="0"/>
              <a:t>7.7 Accounting</a:t>
            </a:r>
            <a:endParaRPr 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2367247" y="2636912"/>
            <a:ext cx="1565846" cy="18017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2367247" y="5373215"/>
            <a:ext cx="908609" cy="12961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224016" y="5381600"/>
            <a:ext cx="1292856" cy="6396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0" name="直接箭头连接符 39"/>
          <p:cNvCxnSpPr/>
          <p:nvPr/>
        </p:nvCxnSpPr>
        <p:spPr bwMode="auto">
          <a:xfrm>
            <a:off x="216792" y="1047220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771064" y="908720"/>
            <a:ext cx="236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Status, set and/or cleared by source</a:t>
            </a:r>
            <a:endParaRPr lang="en-US" dirty="0"/>
          </a:p>
        </p:txBody>
      </p:sp>
      <p:cxnSp>
        <p:nvCxnSpPr>
          <p:cNvPr id="43" name="直接箭头连接符 42"/>
          <p:cNvCxnSpPr/>
          <p:nvPr/>
        </p:nvCxnSpPr>
        <p:spPr bwMode="auto">
          <a:xfrm>
            <a:off x="224016" y="1472311"/>
            <a:ext cx="46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78288" y="1333811"/>
            <a:ext cx="2361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Procedures initiated by source and consumed by destination</a:t>
            </a:r>
          </a:p>
          <a:p>
            <a:r>
              <a:rPr lang="en-US" dirty="0" smtClean="0"/>
              <a:t>(no need to specify details, maybe out of scope of 802)</a:t>
            </a:r>
            <a:endParaRPr lang="en-US" dirty="0"/>
          </a:p>
        </p:txBody>
      </p:sp>
      <p:sp>
        <p:nvSpPr>
          <p:cNvPr id="39" name="矩形 38"/>
          <p:cNvSpPr/>
          <p:nvPr/>
        </p:nvSpPr>
        <p:spPr bwMode="auto">
          <a:xfrm>
            <a:off x="2451329" y="3051293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Times New Roman" charset="0"/>
              </a:rPr>
              <a:t>mon. ctrl </a:t>
            </a:r>
            <a:r>
              <a:rPr lang="en-US" dirty="0" err="1" smtClean="0">
                <a:latin typeface="Times New Roman" charset="0"/>
              </a:rPr>
              <a:t>pt</a:t>
            </a:r>
            <a:endParaRPr lang="en-US" dirty="0">
              <a:latin typeface="Times New Roman" charset="0"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216792" y="2725808"/>
            <a:ext cx="1258864" cy="93262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5" name="直接箭头连接符 14"/>
          <p:cNvCxnSpPr/>
          <p:nvPr/>
        </p:nvCxnSpPr>
        <p:spPr bwMode="auto">
          <a:xfrm>
            <a:off x="1647052" y="2996952"/>
            <a:ext cx="6206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H="1">
            <a:off x="1583752" y="5580856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1179638" y="5038965"/>
            <a:ext cx="923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session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15599" y="2319263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session-specific </a:t>
            </a:r>
          </a:p>
          <a:p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46" name="矩形 45"/>
          <p:cNvSpPr/>
          <p:nvPr/>
        </p:nvSpPr>
        <p:spPr bwMode="auto">
          <a:xfrm>
            <a:off x="297424" y="3047041"/>
            <a:ext cx="1114933" cy="465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session mon. </a:t>
            </a:r>
            <a:r>
              <a:rPr lang="en-US" dirty="0" err="1" smtClean="0">
                <a:latin typeface="Times New Roman" charset="0"/>
              </a:rPr>
              <a:t>config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内容占位符 2"/>
          <p:cNvSpPr txBox="1">
            <a:spLocks/>
          </p:cNvSpPr>
          <p:nvPr/>
        </p:nvSpPr>
        <p:spPr>
          <a:xfrm>
            <a:off x="4499992" y="1351309"/>
            <a:ext cx="4464496" cy="488600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2000" kern="0" dirty="0" smtClean="0"/>
              <a:t>SS provides the mon. </a:t>
            </a:r>
            <a:r>
              <a:rPr lang="en-US" sz="2000" kern="0" dirty="0" err="1" smtClean="0"/>
              <a:t>config</a:t>
            </a:r>
            <a:r>
              <a:rPr lang="en-US" sz="2000" kern="0" dirty="0" smtClean="0"/>
              <a:t> as</a:t>
            </a:r>
          </a:p>
          <a:p>
            <a:pPr lvl="1"/>
            <a:r>
              <a:rPr lang="en-US" sz="1600" kern="0" dirty="0" smtClean="0"/>
              <a:t>user specific</a:t>
            </a:r>
          </a:p>
          <a:p>
            <a:pPr lvl="1"/>
            <a:r>
              <a:rPr lang="en-US" sz="1600" kern="0" dirty="0" smtClean="0"/>
              <a:t>session specific</a:t>
            </a:r>
          </a:p>
          <a:p>
            <a:r>
              <a:rPr lang="en-US" sz="2000" kern="0" dirty="0" smtClean="0"/>
              <a:t>ANC controls mon. on sub NEs</a:t>
            </a:r>
          </a:p>
          <a:p>
            <a:r>
              <a:rPr lang="en-US" sz="2000" kern="0" dirty="0" smtClean="0"/>
              <a:t>NEs perform the mon. tasks and report the records</a:t>
            </a:r>
          </a:p>
          <a:p>
            <a:r>
              <a:rPr lang="en-US" sz="2000" kern="0" dirty="0" smtClean="0"/>
              <a:t>Mon. records are processed and forwarded to SS for accounting</a:t>
            </a:r>
          </a:p>
        </p:txBody>
      </p:sp>
      <p:sp>
        <p:nvSpPr>
          <p:cNvPr id="58" name="矩形 57"/>
          <p:cNvSpPr/>
          <p:nvPr/>
        </p:nvSpPr>
        <p:spPr bwMode="auto">
          <a:xfrm>
            <a:off x="2450020" y="3397305"/>
            <a:ext cx="1417556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Times New Roman" charset="0"/>
              </a:rPr>
              <a:t>collection</a:t>
            </a:r>
            <a:endParaRPr lang="en-US" dirty="0">
              <a:latin typeface="Times New Roman" charset="0"/>
            </a:endParaRPr>
          </a:p>
        </p:txBody>
      </p:sp>
      <p:cxnSp>
        <p:nvCxnSpPr>
          <p:cNvPr id="8" name="直接箭头连接符 7"/>
          <p:cNvCxnSpPr/>
          <p:nvPr/>
        </p:nvCxnSpPr>
        <p:spPr bwMode="auto">
          <a:xfrm flipH="1">
            <a:off x="2865424" y="4518424"/>
            <a:ext cx="0" cy="71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699792" y="4725144"/>
            <a:ext cx="1507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Monitoring </a:t>
            </a:r>
            <a:r>
              <a:rPr lang="en-US" dirty="0" err="1" smtClean="0"/>
              <a:t>req</a:t>
            </a:r>
            <a:r>
              <a:rPr lang="en-US" dirty="0" smtClean="0"/>
              <a:t> &amp; </a:t>
            </a:r>
            <a:r>
              <a:rPr lang="en-US" dirty="0" err="1" smtClean="0"/>
              <a:t>rsp</a:t>
            </a:r>
            <a:endParaRPr lang="en-US" dirty="0"/>
          </a:p>
        </p:txBody>
      </p:sp>
      <p:sp>
        <p:nvSpPr>
          <p:cNvPr id="60" name="矩形 59"/>
          <p:cNvSpPr/>
          <p:nvPr/>
        </p:nvSpPr>
        <p:spPr bwMode="auto">
          <a:xfrm>
            <a:off x="3413271" y="5377407"/>
            <a:ext cx="908609" cy="12961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BH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矩形 63"/>
          <p:cNvSpPr/>
          <p:nvPr/>
        </p:nvSpPr>
        <p:spPr bwMode="auto">
          <a:xfrm>
            <a:off x="2451329" y="3758735"/>
            <a:ext cx="1417556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Times New Roman" charset="0"/>
              </a:rPr>
              <a:t>mediation</a:t>
            </a:r>
            <a:endParaRPr lang="en-US" dirty="0">
              <a:latin typeface="Times New Roman" charset="0"/>
            </a:endParaRPr>
          </a:p>
        </p:txBody>
      </p:sp>
      <p:cxnSp>
        <p:nvCxnSpPr>
          <p:cNvPr id="6" name="直接箭头连接符 5"/>
          <p:cNvCxnSpPr/>
          <p:nvPr/>
        </p:nvCxnSpPr>
        <p:spPr bwMode="auto">
          <a:xfrm>
            <a:off x="1583753" y="5733256"/>
            <a:ext cx="7559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 flipH="1" flipV="1">
            <a:off x="3017824" y="4518423"/>
            <a:ext cx="0" cy="71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8" name="直接箭头连接符 37"/>
          <p:cNvCxnSpPr/>
          <p:nvPr/>
        </p:nvCxnSpPr>
        <p:spPr bwMode="auto">
          <a:xfrm flipH="1">
            <a:off x="3627512" y="4518425"/>
            <a:ext cx="0" cy="71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2" name="直接箭头连接符 41"/>
          <p:cNvCxnSpPr/>
          <p:nvPr/>
        </p:nvCxnSpPr>
        <p:spPr bwMode="auto">
          <a:xfrm flipH="1" flipV="1">
            <a:off x="3779912" y="4518424"/>
            <a:ext cx="0" cy="71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8" name="直接箭头连接符 67"/>
          <p:cNvCxnSpPr/>
          <p:nvPr/>
        </p:nvCxnSpPr>
        <p:spPr bwMode="auto">
          <a:xfrm flipH="1">
            <a:off x="1591738" y="3359641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755576" y="3656057"/>
            <a:ext cx="1285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account </a:t>
            </a:r>
            <a:r>
              <a:rPr lang="en-US" dirty="0" err="1" smtClean="0"/>
              <a:t>req</a:t>
            </a:r>
            <a:r>
              <a:rPr lang="en-US" dirty="0" smtClean="0"/>
              <a:t> &amp; </a:t>
            </a:r>
            <a:r>
              <a:rPr lang="en-US" dirty="0" err="1" smtClean="0"/>
              <a:t>rsp</a:t>
            </a:r>
            <a:endParaRPr lang="en-US" dirty="0"/>
          </a:p>
        </p:txBody>
      </p:sp>
      <p:cxnSp>
        <p:nvCxnSpPr>
          <p:cNvPr id="70" name="直接箭头连接符 69"/>
          <p:cNvCxnSpPr/>
          <p:nvPr/>
        </p:nvCxnSpPr>
        <p:spPr bwMode="auto">
          <a:xfrm>
            <a:off x="1591739" y="3512041"/>
            <a:ext cx="7559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1" name="矩形 70"/>
          <p:cNvSpPr/>
          <p:nvPr/>
        </p:nvSpPr>
        <p:spPr bwMode="auto">
          <a:xfrm>
            <a:off x="2448058" y="5747969"/>
            <a:ext cx="712050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mon. </a:t>
            </a:r>
            <a:r>
              <a:rPr lang="en-US" dirty="0" err="1" smtClean="0">
                <a:latin typeface="Times New Roman" charset="0"/>
              </a:rPr>
              <a:t>pt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2" name="矩形 71"/>
          <p:cNvSpPr/>
          <p:nvPr/>
        </p:nvSpPr>
        <p:spPr bwMode="auto">
          <a:xfrm>
            <a:off x="3499910" y="5750674"/>
            <a:ext cx="712050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mon. </a:t>
            </a:r>
            <a:r>
              <a:rPr lang="en-US" dirty="0" err="1" smtClean="0">
                <a:latin typeface="Times New Roman" charset="0"/>
              </a:rPr>
              <a:t>pt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646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 for 7.7 Accounting</a:t>
            </a:r>
            <a:endParaRPr lang="en-US" dirty="0"/>
          </a:p>
        </p:txBody>
      </p:sp>
      <p:sp>
        <p:nvSpPr>
          <p:cNvPr id="4" name="Rectangle 2"/>
          <p:cNvSpPr/>
          <p:nvPr/>
        </p:nvSpPr>
        <p:spPr bwMode="auto">
          <a:xfrm>
            <a:off x="457200" y="980728"/>
            <a:ext cx="8001000" cy="5913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+mn-lt"/>
            </a:endParaRPr>
          </a:p>
        </p:txBody>
      </p:sp>
      <p:sp>
        <p:nvSpPr>
          <p:cNvPr id="5" name="Rectangle 5"/>
          <p:cNvSpPr/>
          <p:nvPr/>
        </p:nvSpPr>
        <p:spPr bwMode="auto">
          <a:xfrm>
            <a:off x="1190771" y="1759496"/>
            <a:ext cx="7267429" cy="11654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monConfig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collectionConfig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mediationConfig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Freeform 43"/>
          <p:cNvSpPr/>
          <p:nvPr/>
        </p:nvSpPr>
        <p:spPr bwMode="auto">
          <a:xfrm>
            <a:off x="759770" y="1537237"/>
            <a:ext cx="431002" cy="4127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63672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8" name="Diamond 45"/>
          <p:cNvSpPr/>
          <p:nvPr/>
        </p:nvSpPr>
        <p:spPr bwMode="auto">
          <a:xfrm>
            <a:off x="683568" y="155466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Freeform 24"/>
          <p:cNvSpPr/>
          <p:nvPr/>
        </p:nvSpPr>
        <p:spPr bwMode="auto">
          <a:xfrm>
            <a:off x="1647489" y="3075347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Diamond 25"/>
          <p:cNvSpPr/>
          <p:nvPr/>
        </p:nvSpPr>
        <p:spPr bwMode="auto">
          <a:xfrm>
            <a:off x="1571289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Freeform 39"/>
          <p:cNvSpPr/>
          <p:nvPr/>
        </p:nvSpPr>
        <p:spPr bwMode="auto">
          <a:xfrm>
            <a:off x="1483367" y="3063216"/>
            <a:ext cx="441959" cy="158992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Diamond 40"/>
          <p:cNvSpPr/>
          <p:nvPr/>
        </p:nvSpPr>
        <p:spPr bwMode="auto">
          <a:xfrm>
            <a:off x="1403648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41"/>
          <p:cNvSpPr/>
          <p:nvPr/>
        </p:nvSpPr>
        <p:spPr bwMode="auto">
          <a:xfrm>
            <a:off x="1940568" y="3098956"/>
            <a:ext cx="2989240" cy="815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Backhaul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>
              <a:latin typeface="+mn-lt"/>
            </a:endParaRPr>
          </a:p>
        </p:txBody>
      </p:sp>
      <p:sp>
        <p:nvSpPr>
          <p:cNvPr id="14" name="Rectangle 42"/>
          <p:cNvSpPr/>
          <p:nvPr/>
        </p:nvSpPr>
        <p:spPr bwMode="auto">
          <a:xfrm>
            <a:off x="1940568" y="4077071"/>
            <a:ext cx="2989240" cy="16750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</a:t>
            </a:r>
            <a:r>
              <a:rPr lang="en-US" b="1" dirty="0" smtClean="0">
                <a:latin typeface="+mn-lt"/>
              </a:rPr>
              <a:t>Attachment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47489" y="336802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90645" y="432183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17" name="Rectangle 41"/>
          <p:cNvSpPr/>
          <p:nvPr/>
        </p:nvSpPr>
        <p:spPr bwMode="auto">
          <a:xfrm>
            <a:off x="5657165" y="3098956"/>
            <a:ext cx="2592288" cy="191422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MonitoringStatistics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Monitor-ID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User-ID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TE-ID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Session-ID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timestamp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type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ResultCodes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MonitorRecords</a:t>
            </a:r>
            <a:endParaRPr lang="en-US" dirty="0" smtClean="0">
              <a:latin typeface="+mn-lt"/>
            </a:endParaRPr>
          </a:p>
        </p:txBody>
      </p:sp>
      <p:sp>
        <p:nvSpPr>
          <p:cNvPr id="18" name="Freeform 24"/>
          <p:cNvSpPr/>
          <p:nvPr/>
        </p:nvSpPr>
        <p:spPr bwMode="auto">
          <a:xfrm>
            <a:off x="5364088" y="3069871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64088" y="333617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0+</a:t>
            </a:r>
            <a:endParaRPr lang="en-US" dirty="0">
              <a:latin typeface="+mn-lt"/>
            </a:endParaRPr>
          </a:p>
        </p:txBody>
      </p:sp>
      <p:sp>
        <p:nvSpPr>
          <p:cNvPr id="20" name="Diamond 25"/>
          <p:cNvSpPr/>
          <p:nvPr/>
        </p:nvSpPr>
        <p:spPr bwMode="auto">
          <a:xfrm>
            <a:off x="5287888" y="2924944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2561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with </a:t>
            </a:r>
            <a:r>
              <a:rPr lang="en-US" dirty="0" smtClean="0"/>
              <a:t>7.8 FDM</a:t>
            </a:r>
            <a:endParaRPr lang="en-US" dirty="0"/>
          </a:p>
        </p:txBody>
      </p:sp>
      <p:sp>
        <p:nvSpPr>
          <p:cNvPr id="16" name="内容占位符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Summary of detail procedures</a:t>
            </a:r>
            <a:endParaRPr lang="en-US" sz="2400" dirty="0"/>
          </a:p>
        </p:txBody>
      </p:sp>
      <p:sp>
        <p:nvSpPr>
          <p:cNvPr id="4" name="矩形 3"/>
          <p:cNvSpPr/>
          <p:nvPr/>
        </p:nvSpPr>
        <p:spPr bwMode="auto">
          <a:xfrm>
            <a:off x="3150170" y="3609020"/>
            <a:ext cx="1565846" cy="10801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接箭头连接符 8"/>
          <p:cNvCxnSpPr/>
          <p:nvPr/>
        </p:nvCxnSpPr>
        <p:spPr bwMode="auto">
          <a:xfrm flipV="1">
            <a:off x="3246753" y="4689140"/>
            <a:ext cx="0" cy="6840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矩形 9"/>
          <p:cNvSpPr/>
          <p:nvPr/>
        </p:nvSpPr>
        <p:spPr bwMode="auto">
          <a:xfrm>
            <a:off x="2745617" y="5373216"/>
            <a:ext cx="156584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590330" y="5373216"/>
            <a:ext cx="120580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BH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2288054" y="4545724"/>
            <a:ext cx="1502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FDM_capability_NA</a:t>
            </a:r>
            <a:endParaRPr lang="en-US" dirty="0"/>
          </a:p>
        </p:txBody>
      </p:sp>
      <p:sp>
        <p:nvSpPr>
          <p:cNvPr id="18" name="矩形 17"/>
          <p:cNvSpPr/>
          <p:nvPr/>
        </p:nvSpPr>
        <p:spPr bwMode="auto">
          <a:xfrm>
            <a:off x="3150170" y="2276872"/>
            <a:ext cx="156584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NMS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0" name="直接箭头连接符 19"/>
          <p:cNvCxnSpPr/>
          <p:nvPr/>
        </p:nvCxnSpPr>
        <p:spPr bwMode="auto">
          <a:xfrm flipV="1">
            <a:off x="3309266" y="2996952"/>
            <a:ext cx="0" cy="6120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704339" y="3068108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FDM_capability_ANC</a:t>
            </a:r>
            <a:endParaRPr lang="en-US" dirty="0"/>
          </a:p>
        </p:txBody>
      </p:sp>
      <p:cxnSp>
        <p:nvCxnSpPr>
          <p:cNvPr id="24" name="直接箭头连接符 23"/>
          <p:cNvCxnSpPr/>
          <p:nvPr/>
        </p:nvCxnSpPr>
        <p:spPr bwMode="auto">
          <a:xfrm>
            <a:off x="3606793" y="4689140"/>
            <a:ext cx="0" cy="6840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 rot="16200000">
            <a:off x="2916831" y="4957599"/>
            <a:ext cx="9877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FDM_config</a:t>
            </a:r>
            <a:endParaRPr lang="en-US" dirty="0"/>
          </a:p>
        </p:txBody>
      </p:sp>
      <p:cxnSp>
        <p:nvCxnSpPr>
          <p:cNvPr id="29" name="直接箭头连接符 28"/>
          <p:cNvCxnSpPr/>
          <p:nvPr/>
        </p:nvCxnSpPr>
        <p:spPr bwMode="auto">
          <a:xfrm>
            <a:off x="3635896" y="2996952"/>
            <a:ext cx="0" cy="61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 rot="16200000">
            <a:off x="2992479" y="3068960"/>
            <a:ext cx="9877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FDM_config</a:t>
            </a:r>
            <a:endParaRPr lang="en-US" dirty="0"/>
          </a:p>
        </p:txBody>
      </p:sp>
      <p:cxnSp>
        <p:nvCxnSpPr>
          <p:cNvPr id="31" name="直接箭头连接符 30"/>
          <p:cNvCxnSpPr/>
          <p:nvPr/>
        </p:nvCxnSpPr>
        <p:spPr bwMode="auto">
          <a:xfrm flipV="1">
            <a:off x="3995936" y="2996952"/>
            <a:ext cx="0" cy="61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 flipH="1">
            <a:off x="4067944" y="3068108"/>
            <a:ext cx="1931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FDM_aggregation_statistics</a:t>
            </a:r>
            <a:endParaRPr lang="en-US" dirty="0"/>
          </a:p>
        </p:txBody>
      </p:sp>
      <p:cxnSp>
        <p:nvCxnSpPr>
          <p:cNvPr id="36" name="直接箭头连接符 35"/>
          <p:cNvCxnSpPr/>
          <p:nvPr/>
        </p:nvCxnSpPr>
        <p:spPr bwMode="auto">
          <a:xfrm flipV="1">
            <a:off x="3867577" y="4703235"/>
            <a:ext cx="0" cy="648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 rot="16200000">
            <a:off x="3439575" y="4923233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Alarm</a:t>
            </a:r>
            <a:endParaRPr lang="en-US" dirty="0"/>
          </a:p>
        </p:txBody>
      </p:sp>
      <p:cxnSp>
        <p:nvCxnSpPr>
          <p:cNvPr id="40" name="直接箭头连接符 39"/>
          <p:cNvCxnSpPr/>
          <p:nvPr/>
        </p:nvCxnSpPr>
        <p:spPr bwMode="auto">
          <a:xfrm>
            <a:off x="6228184" y="3736616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782456" y="3598116"/>
            <a:ext cx="236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Status, set and/or cleared by source</a:t>
            </a:r>
            <a:endParaRPr lang="en-US" dirty="0"/>
          </a:p>
        </p:txBody>
      </p:sp>
      <p:cxnSp>
        <p:nvCxnSpPr>
          <p:cNvPr id="43" name="直接箭头连接符 42"/>
          <p:cNvCxnSpPr/>
          <p:nvPr/>
        </p:nvCxnSpPr>
        <p:spPr bwMode="auto">
          <a:xfrm>
            <a:off x="6228184" y="4438706"/>
            <a:ext cx="46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6782456" y="4300206"/>
            <a:ext cx="2361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Procedures initiated by source and consumed by destination</a:t>
            </a:r>
          </a:p>
          <a:p>
            <a:r>
              <a:rPr lang="en-US" dirty="0" smtClean="0"/>
              <a:t>(no need to specify details, maybe out of scope of 802)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033913" y="4926821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…</a:t>
            </a:r>
            <a:endParaRPr lang="en-US" sz="1600" dirty="0"/>
          </a:p>
        </p:txBody>
      </p:sp>
      <p:cxnSp>
        <p:nvCxnSpPr>
          <p:cNvPr id="42" name="直接箭头连接符 41"/>
          <p:cNvCxnSpPr/>
          <p:nvPr/>
        </p:nvCxnSpPr>
        <p:spPr bwMode="auto">
          <a:xfrm>
            <a:off x="4139952" y="4713133"/>
            <a:ext cx="0" cy="648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 rot="16200000">
            <a:off x="3381214" y="4927796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monitoring</a:t>
            </a:r>
            <a:endParaRPr lang="en-US" dirty="0"/>
          </a:p>
        </p:txBody>
      </p:sp>
      <p:cxnSp>
        <p:nvCxnSpPr>
          <p:cNvPr id="47" name="直接箭头连接符 46"/>
          <p:cNvCxnSpPr/>
          <p:nvPr/>
        </p:nvCxnSpPr>
        <p:spPr bwMode="auto">
          <a:xfrm>
            <a:off x="4283968" y="4713133"/>
            <a:ext cx="0" cy="648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 rot="16200000">
            <a:off x="4230935" y="4925225"/>
            <a:ext cx="4399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49" name="矩形 48"/>
          <p:cNvSpPr/>
          <p:nvPr/>
        </p:nvSpPr>
        <p:spPr bwMode="auto">
          <a:xfrm>
            <a:off x="467544" y="5360181"/>
            <a:ext cx="1008112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8" name="直接箭头连接符 7"/>
          <p:cNvCxnSpPr/>
          <p:nvPr/>
        </p:nvCxnSpPr>
        <p:spPr bwMode="auto">
          <a:xfrm>
            <a:off x="1475656" y="5456269"/>
            <a:ext cx="126996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1359469" y="5145221"/>
            <a:ext cx="1470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FDM_capability_</a:t>
            </a:r>
            <a:r>
              <a:rPr lang="en-US" altLang="zh-CN" dirty="0" err="1" smtClean="0"/>
              <a:t>TE</a:t>
            </a:r>
            <a:endParaRPr lang="en-US" dirty="0"/>
          </a:p>
        </p:txBody>
      </p:sp>
      <p:cxnSp>
        <p:nvCxnSpPr>
          <p:cNvPr id="51" name="直接箭头连接符 50"/>
          <p:cNvCxnSpPr/>
          <p:nvPr/>
        </p:nvCxnSpPr>
        <p:spPr bwMode="auto">
          <a:xfrm flipH="1">
            <a:off x="1475656" y="5698420"/>
            <a:ext cx="126996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1366476" y="5421421"/>
            <a:ext cx="9877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FDM_config</a:t>
            </a:r>
            <a:endParaRPr lang="en-US" dirty="0"/>
          </a:p>
        </p:txBody>
      </p:sp>
      <p:cxnSp>
        <p:nvCxnSpPr>
          <p:cNvPr id="53" name="直接箭头连接符 52"/>
          <p:cNvCxnSpPr/>
          <p:nvPr/>
        </p:nvCxnSpPr>
        <p:spPr bwMode="auto">
          <a:xfrm>
            <a:off x="1475656" y="5949280"/>
            <a:ext cx="126996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1403648" y="5710240"/>
            <a:ext cx="982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Alarm/Event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699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kern="1200" dirty="0"/>
              <a:t>Information Model Structure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2017-11-28</a:t>
            </a:r>
            <a:endParaRPr lang="en-US" altLang="zh-CN" dirty="0"/>
          </a:p>
          <a:p>
            <a:r>
              <a:rPr lang="en-US" altLang="zh-CN" dirty="0" err="1"/>
              <a:t>Hao</a:t>
            </a:r>
            <a:r>
              <a:rPr lang="en-US" altLang="zh-CN" dirty="0"/>
              <a:t> Wang</a:t>
            </a:r>
          </a:p>
          <a:p>
            <a:r>
              <a:rPr lang="en-US" altLang="zh-CN" dirty="0"/>
              <a:t>Fujitsu R&amp;D Center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en-US" dirty="0"/>
              <a:t>IM for </a:t>
            </a:r>
            <a:r>
              <a:rPr lang="en-US" dirty="0" smtClean="0"/>
              <a:t>7.8 </a:t>
            </a:r>
            <a:r>
              <a:rPr lang="en-US" dirty="0"/>
              <a:t>Accounting</a:t>
            </a:r>
            <a:endParaRPr lang="en-US" dirty="0"/>
          </a:p>
        </p:txBody>
      </p:sp>
      <p:sp>
        <p:nvSpPr>
          <p:cNvPr id="4" name="Rectangle 2"/>
          <p:cNvSpPr/>
          <p:nvPr/>
        </p:nvSpPr>
        <p:spPr bwMode="auto">
          <a:xfrm>
            <a:off x="457200" y="980728"/>
            <a:ext cx="8001000" cy="5913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NMS-ID</a:t>
            </a:r>
          </a:p>
        </p:txBody>
      </p:sp>
      <p:sp>
        <p:nvSpPr>
          <p:cNvPr id="5" name="Rectangle 5"/>
          <p:cNvSpPr/>
          <p:nvPr/>
        </p:nvSpPr>
        <p:spPr bwMode="auto">
          <a:xfrm>
            <a:off x="1190771" y="1759496"/>
            <a:ext cx="7267429" cy="11654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err="1" smtClean="0">
                <a:latin typeface="+mn-lt"/>
              </a:rPr>
              <a:t>fdmCapability</a:t>
            </a:r>
            <a:endParaRPr lang="en-US" altLang="zh-CN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fdmConfig</a:t>
            </a:r>
            <a:endParaRPr lang="en-US" dirty="0" smtClean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fdmRulesRepository</a:t>
            </a:r>
            <a:endParaRPr lang="en-US" dirty="0" smtClean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fdmAggregationConfig</a:t>
            </a:r>
            <a:endParaRPr lang="en-US" dirty="0" smtClean="0">
              <a:latin typeface="+mn-lt"/>
            </a:endParaRPr>
          </a:p>
        </p:txBody>
      </p:sp>
      <p:sp>
        <p:nvSpPr>
          <p:cNvPr id="6" name="Freeform 43"/>
          <p:cNvSpPr/>
          <p:nvPr/>
        </p:nvSpPr>
        <p:spPr bwMode="auto">
          <a:xfrm>
            <a:off x="759770" y="1537237"/>
            <a:ext cx="431002" cy="4127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63672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8" name="Diamond 45"/>
          <p:cNvSpPr/>
          <p:nvPr/>
        </p:nvSpPr>
        <p:spPr bwMode="auto">
          <a:xfrm>
            <a:off x="683568" y="155466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Freeform 24"/>
          <p:cNvSpPr/>
          <p:nvPr/>
        </p:nvSpPr>
        <p:spPr bwMode="auto">
          <a:xfrm>
            <a:off x="1647489" y="3075347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Diamond 25"/>
          <p:cNvSpPr/>
          <p:nvPr/>
        </p:nvSpPr>
        <p:spPr bwMode="auto">
          <a:xfrm>
            <a:off x="1571289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Freeform 39"/>
          <p:cNvSpPr/>
          <p:nvPr/>
        </p:nvSpPr>
        <p:spPr bwMode="auto">
          <a:xfrm>
            <a:off x="1483367" y="3063216"/>
            <a:ext cx="441959" cy="158992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Diamond 40"/>
          <p:cNvSpPr/>
          <p:nvPr/>
        </p:nvSpPr>
        <p:spPr bwMode="auto">
          <a:xfrm>
            <a:off x="1403648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41"/>
          <p:cNvSpPr/>
          <p:nvPr/>
        </p:nvSpPr>
        <p:spPr bwMode="auto">
          <a:xfrm>
            <a:off x="1940568" y="3098956"/>
            <a:ext cx="2989240" cy="113575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Backhaul</a:t>
            </a:r>
          </a:p>
          <a:p>
            <a:r>
              <a:rPr lang="en-US" dirty="0" err="1">
                <a:latin typeface="+mn-lt"/>
              </a:rPr>
              <a:t>fdmCapability</a:t>
            </a:r>
            <a:endParaRPr lang="en-US" dirty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fdmConfig</a:t>
            </a:r>
            <a:endParaRPr lang="en-US" dirty="0" smtClean="0">
              <a:latin typeface="+mn-lt"/>
            </a:endParaRPr>
          </a:p>
          <a:p>
            <a:pPr lvl="0"/>
            <a:r>
              <a:rPr lang="en-US" dirty="0" err="1">
                <a:solidFill>
                  <a:prstClr val="black"/>
                </a:solidFill>
                <a:latin typeface="Arial"/>
              </a:rPr>
              <a:t>fdmLinkMonConfig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err="1">
                <a:solidFill>
                  <a:prstClr val="black"/>
                </a:solidFill>
                <a:latin typeface="Arial"/>
              </a:rPr>
              <a:t>fdmTestConfig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r>
              <a:rPr lang="en-US" dirty="0" err="1" smtClean="0">
                <a:latin typeface="+mn-lt"/>
              </a:rPr>
              <a:t>fdmSelfCheckConfig</a:t>
            </a:r>
            <a:endParaRPr lang="en-US" dirty="0">
              <a:latin typeface="+mn-lt"/>
            </a:endParaRPr>
          </a:p>
        </p:txBody>
      </p:sp>
      <p:sp>
        <p:nvSpPr>
          <p:cNvPr id="14" name="Rectangle 42"/>
          <p:cNvSpPr/>
          <p:nvPr/>
        </p:nvSpPr>
        <p:spPr bwMode="auto">
          <a:xfrm>
            <a:off x="1940568" y="4460338"/>
            <a:ext cx="2989240" cy="129176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Attachment</a:t>
            </a:r>
          </a:p>
          <a:p>
            <a:r>
              <a:rPr lang="en-US" dirty="0" err="1">
                <a:latin typeface="+mn-lt"/>
              </a:rPr>
              <a:t>fdmCapability</a:t>
            </a:r>
            <a:endParaRPr lang="en-US" dirty="0">
              <a:latin typeface="+mn-lt"/>
            </a:endParaRPr>
          </a:p>
          <a:p>
            <a:r>
              <a:rPr lang="en-US" dirty="0" err="1">
                <a:latin typeface="+mn-lt"/>
              </a:rPr>
              <a:t>fdmConfig</a:t>
            </a:r>
            <a:endParaRPr lang="en-US" dirty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fdmLinkMonConfig</a:t>
            </a:r>
            <a:endParaRPr lang="en-US" dirty="0" smtClean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fdmTestConfig</a:t>
            </a:r>
            <a:endParaRPr lang="en-US" dirty="0" smtClean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fdmSelfCheckConfig</a:t>
            </a:r>
            <a:endParaRPr lang="en-US" dirty="0" smtClean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7489" y="336802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90645" y="432183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17" name="Rectangle 41"/>
          <p:cNvSpPr/>
          <p:nvPr/>
        </p:nvSpPr>
        <p:spPr bwMode="auto">
          <a:xfrm>
            <a:off x="6204734" y="3098956"/>
            <a:ext cx="2158008" cy="9781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AlarmList</a:t>
            </a:r>
            <a:endParaRPr lang="en-US" b="1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alarm-ID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host-ID</a:t>
            </a:r>
            <a:endParaRPr lang="en-US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raiseTime</a:t>
            </a:r>
            <a:endParaRPr lang="en-US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prob.cause</a:t>
            </a:r>
            <a:endParaRPr lang="en-US" dirty="0" smtClean="0">
              <a:latin typeface="+mn-lt"/>
            </a:endParaRPr>
          </a:p>
        </p:txBody>
      </p:sp>
      <p:sp>
        <p:nvSpPr>
          <p:cNvPr id="18" name="Rectangle 41"/>
          <p:cNvSpPr/>
          <p:nvPr/>
        </p:nvSpPr>
        <p:spPr bwMode="auto">
          <a:xfrm>
            <a:off x="6204733" y="4136302"/>
            <a:ext cx="2158008" cy="73285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LinkMonitoringStatistics</a:t>
            </a:r>
            <a:endParaRPr lang="en-US" b="1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task-ID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host-ID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statuscode</a:t>
            </a:r>
            <a:endParaRPr lang="en-US" dirty="0" smtClean="0">
              <a:latin typeface="+mn-lt"/>
            </a:endParaRPr>
          </a:p>
        </p:txBody>
      </p:sp>
      <p:sp>
        <p:nvSpPr>
          <p:cNvPr id="19" name="Freeform 24"/>
          <p:cNvSpPr/>
          <p:nvPr/>
        </p:nvSpPr>
        <p:spPr bwMode="auto">
          <a:xfrm>
            <a:off x="5935107" y="3069871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00330" y="5085184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21" name="Diamond 25"/>
          <p:cNvSpPr/>
          <p:nvPr/>
        </p:nvSpPr>
        <p:spPr bwMode="auto">
          <a:xfrm>
            <a:off x="5858907" y="2924944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2" name="Freeform 24"/>
          <p:cNvSpPr/>
          <p:nvPr/>
        </p:nvSpPr>
        <p:spPr bwMode="auto">
          <a:xfrm>
            <a:off x="5735140" y="3098956"/>
            <a:ext cx="458267" cy="122469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Diamond 25"/>
          <p:cNvSpPr/>
          <p:nvPr/>
        </p:nvSpPr>
        <p:spPr bwMode="auto">
          <a:xfrm>
            <a:off x="5658940" y="2924441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00330" y="4367512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25" name="Rectangle 41"/>
          <p:cNvSpPr/>
          <p:nvPr/>
        </p:nvSpPr>
        <p:spPr bwMode="auto">
          <a:xfrm>
            <a:off x="6204733" y="4903996"/>
            <a:ext cx="2158008" cy="64807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TestStatistics</a:t>
            </a:r>
            <a:endParaRPr lang="en-US" b="1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task-ID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type</a:t>
            </a:r>
            <a:endParaRPr lang="en-US" dirty="0">
              <a:latin typeface="+mn-lt"/>
            </a:endParaRPr>
          </a:p>
        </p:txBody>
      </p:sp>
      <p:sp>
        <p:nvSpPr>
          <p:cNvPr id="26" name="Freeform 24"/>
          <p:cNvSpPr/>
          <p:nvPr/>
        </p:nvSpPr>
        <p:spPr bwMode="auto">
          <a:xfrm>
            <a:off x="5540250" y="3098956"/>
            <a:ext cx="664483" cy="227151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Diamond 25"/>
          <p:cNvSpPr/>
          <p:nvPr/>
        </p:nvSpPr>
        <p:spPr bwMode="auto">
          <a:xfrm>
            <a:off x="5464050" y="2934833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900330" y="336096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29" name="Rectangle 41"/>
          <p:cNvSpPr/>
          <p:nvPr/>
        </p:nvSpPr>
        <p:spPr bwMode="auto">
          <a:xfrm>
            <a:off x="6193407" y="5589240"/>
            <a:ext cx="2158008" cy="115212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SelfCheckStatistics</a:t>
            </a:r>
            <a:endParaRPr lang="en-US" b="1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task-ID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host-ID</a:t>
            </a:r>
            <a:endParaRPr lang="en-US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CPU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memory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swVersion</a:t>
            </a:r>
            <a:endParaRPr lang="en-US" dirty="0">
              <a:latin typeface="+mn-lt"/>
            </a:endParaRPr>
          </a:p>
        </p:txBody>
      </p:sp>
      <p:sp>
        <p:nvSpPr>
          <p:cNvPr id="30" name="Freeform 24"/>
          <p:cNvSpPr/>
          <p:nvPr/>
        </p:nvSpPr>
        <p:spPr bwMode="auto">
          <a:xfrm>
            <a:off x="5347677" y="3089066"/>
            <a:ext cx="845730" cy="304442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Diamond 25"/>
          <p:cNvSpPr/>
          <p:nvPr/>
        </p:nvSpPr>
        <p:spPr bwMode="auto">
          <a:xfrm>
            <a:off x="5271477" y="2924944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868144" y="574428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7164288" y="3265230"/>
            <a:ext cx="1008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 smtClean="0">
                <a:solidFill>
                  <a:prstClr val="black"/>
                </a:solidFill>
                <a:latin typeface="Arial"/>
              </a:rPr>
              <a:t>type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Arial"/>
              </a:rPr>
              <a:t>severity</a:t>
            </a:r>
          </a:p>
          <a:p>
            <a:pPr lvl="0"/>
            <a:r>
              <a:rPr lang="en-US" dirty="0" err="1" smtClean="0">
                <a:solidFill>
                  <a:prstClr val="black"/>
                </a:solidFill>
                <a:latin typeface="Arial"/>
              </a:rPr>
              <a:t>faultyparts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err="1" smtClean="0">
                <a:solidFill>
                  <a:prstClr val="black"/>
                </a:solidFill>
                <a:latin typeface="Arial"/>
              </a:rPr>
              <a:t>eventsList</a:t>
            </a: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7245244" y="4293096"/>
            <a:ext cx="15032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 err="1" smtClean="0">
                <a:solidFill>
                  <a:prstClr val="black"/>
                </a:solidFill>
                <a:latin typeface="Arial"/>
              </a:rPr>
              <a:t>neighborInfor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err="1">
                <a:solidFill>
                  <a:prstClr val="black"/>
                </a:solidFill>
                <a:latin typeface="Arial"/>
              </a:rPr>
              <a:t>e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nvironmentInfor</a:t>
            </a:r>
            <a:endParaRPr lang="en-US" dirty="0" smtClean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err="1" smtClean="0">
                <a:solidFill>
                  <a:prstClr val="black"/>
                </a:solidFill>
                <a:latin typeface="Arial"/>
              </a:rPr>
              <a:t>eventsList</a:t>
            </a:r>
            <a:endParaRPr lang="en-US" dirty="0" smtClean="0">
              <a:solidFill>
                <a:prstClr val="black"/>
              </a:solidFill>
              <a:latin typeface="Arial"/>
            </a:endParaRPr>
          </a:p>
          <a:p>
            <a:pPr lvl="0"/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7326560" y="5741965"/>
            <a:ext cx="13498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 err="1" smtClean="0">
                <a:solidFill>
                  <a:prstClr val="black"/>
                </a:solidFill>
                <a:latin typeface="Arial"/>
              </a:rPr>
              <a:t>localMIB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err="1" smtClean="0">
                <a:solidFill>
                  <a:prstClr val="black"/>
                </a:solidFill>
                <a:latin typeface="Arial"/>
              </a:rPr>
              <a:t>sysLog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err="1" smtClean="0">
                <a:solidFill>
                  <a:prstClr val="black"/>
                </a:solidFill>
                <a:latin typeface="Arial"/>
              </a:rPr>
              <a:t>commstat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err="1" smtClean="0">
                <a:solidFill>
                  <a:prstClr val="black"/>
                </a:solidFill>
                <a:latin typeface="Arial"/>
              </a:rPr>
              <a:t>rrmstat</a:t>
            </a:r>
            <a:endParaRPr lang="en-US" dirty="0" smtClean="0">
              <a:solidFill>
                <a:prstClr val="black"/>
              </a:solidFill>
              <a:latin typeface="Arial"/>
            </a:endParaRPr>
          </a:p>
          <a:p>
            <a:pPr lvl="0"/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7236296" y="5059057"/>
            <a:ext cx="12778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 smtClean="0">
                <a:solidFill>
                  <a:prstClr val="black"/>
                </a:solidFill>
                <a:latin typeface="Arial"/>
              </a:rPr>
              <a:t>results</a:t>
            </a:r>
            <a:endParaRPr lang="en-US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20871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Infrastructure </a:t>
            </a:r>
            <a:r>
              <a:rPr lang="en-US" dirty="0" smtClean="0"/>
              <a:t>Model (complete)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908720"/>
            <a:ext cx="3024840" cy="579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96635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reference</a:t>
            </a:r>
            <a:endParaRPr 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52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802.1X Model (1) – Symmetric Function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55976" y="1600200"/>
            <a:ext cx="4330824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Symmetric structure &amp; functions</a:t>
            </a:r>
          </a:p>
          <a:p>
            <a:pPr lvl="1"/>
            <a:r>
              <a:rPr lang="en-US" sz="1600" dirty="0" smtClean="0"/>
              <a:t>EAP higher layer</a:t>
            </a:r>
          </a:p>
          <a:p>
            <a:pPr lvl="2"/>
            <a:r>
              <a:rPr lang="en-US" sz="1200" dirty="0" smtClean="0"/>
              <a:t>EAP parser</a:t>
            </a:r>
          </a:p>
          <a:p>
            <a:pPr lvl="1"/>
            <a:r>
              <a:rPr lang="en-US" sz="1600" dirty="0" smtClean="0"/>
              <a:t>PAE logon process</a:t>
            </a:r>
          </a:p>
          <a:p>
            <a:pPr lvl="2"/>
            <a:r>
              <a:rPr lang="en-US" sz="1200" dirty="0" smtClean="0"/>
              <a:t>manage credential, initiate the use of </a:t>
            </a:r>
            <a:r>
              <a:rPr lang="en-US" sz="1200" dirty="0" err="1" smtClean="0"/>
              <a:t>supp</a:t>
            </a:r>
            <a:r>
              <a:rPr lang="en-US" sz="1200" dirty="0" smtClean="0"/>
              <a:t> and </a:t>
            </a:r>
            <a:r>
              <a:rPr lang="en-US" sz="1200" dirty="0" err="1" smtClean="0"/>
              <a:t>authen</a:t>
            </a:r>
            <a:endParaRPr lang="en-US" sz="1200" dirty="0" smtClean="0"/>
          </a:p>
          <a:p>
            <a:pPr lvl="1"/>
            <a:r>
              <a:rPr lang="en-US" sz="1600" dirty="0" smtClean="0"/>
              <a:t>‘X’ PACP</a:t>
            </a:r>
          </a:p>
          <a:p>
            <a:pPr lvl="2"/>
            <a:r>
              <a:rPr lang="en-US" sz="1200" dirty="0" smtClean="0"/>
              <a:t>802.1X control</a:t>
            </a:r>
          </a:p>
          <a:p>
            <a:pPr lvl="1"/>
            <a:r>
              <a:rPr lang="en-US" sz="1600" dirty="0" smtClean="0"/>
              <a:t>PDU </a:t>
            </a:r>
            <a:r>
              <a:rPr lang="en-US" sz="1600" dirty="0" err="1" smtClean="0"/>
              <a:t>tx</a:t>
            </a:r>
            <a:r>
              <a:rPr lang="en-US" sz="1600" dirty="0" smtClean="0"/>
              <a:t> &amp; </a:t>
            </a:r>
            <a:r>
              <a:rPr lang="en-US" sz="1600" dirty="0" err="1" smtClean="0"/>
              <a:t>rx</a:t>
            </a:r>
            <a:endParaRPr lang="en-US" sz="1600" dirty="0" smtClean="0"/>
          </a:p>
          <a:p>
            <a:pPr lvl="2"/>
            <a:r>
              <a:rPr lang="en-US" sz="1200" dirty="0" smtClean="0"/>
              <a:t>process EAPOL messages</a:t>
            </a:r>
          </a:p>
          <a:p>
            <a:r>
              <a:rPr lang="en-US" sz="2000" dirty="0" smtClean="0"/>
              <a:t>‘X’ PAE can be implemented on single physical port</a:t>
            </a:r>
          </a:p>
          <a:p>
            <a:r>
              <a:rPr lang="en-US" sz="2000" dirty="0" smtClean="0"/>
              <a:t>802.1X model describes ‘entities’ inside the dotted box</a:t>
            </a:r>
          </a:p>
          <a:p>
            <a:pPr lvl="1"/>
            <a:r>
              <a:rPr lang="en-US" sz="1600" dirty="0" smtClean="0"/>
              <a:t>essential attributes that need to be ‘set’ (enable) or ‘get’ (state)</a:t>
            </a:r>
          </a:p>
          <a:p>
            <a:pPr lvl="1"/>
            <a:r>
              <a:rPr lang="en-US" sz="1600" dirty="0" smtClean="0"/>
              <a:t>EAPOL Statistics survey the results of EAPOL request-response</a:t>
            </a:r>
          </a:p>
          <a:p>
            <a:endParaRPr lang="en-US" sz="20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2780928"/>
            <a:ext cx="4247329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7303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802.1X Model (2) </a:t>
            </a:r>
            <a:r>
              <a:rPr lang="en-US" dirty="0"/>
              <a:t>– Symmetric Function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2780928"/>
            <a:ext cx="4247329" cy="2880320"/>
          </a:xfrm>
          <a:prstGeom prst="rect">
            <a:avLst/>
          </a:prstGeom>
        </p:spPr>
      </p:pic>
      <p:sp>
        <p:nvSpPr>
          <p:cNvPr id="31" name="矩形 30"/>
          <p:cNvSpPr/>
          <p:nvPr/>
        </p:nvSpPr>
        <p:spPr bwMode="auto">
          <a:xfrm>
            <a:off x="6148924" y="3277620"/>
            <a:ext cx="1879459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PAE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5608957" y="4012028"/>
            <a:ext cx="828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latin typeface="Times New Roman" charset="0"/>
              </a:rPr>
              <a:t>s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upplicant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6319586" y="3576693"/>
            <a:ext cx="108000" cy="432048"/>
            <a:chOff x="7956376" y="3645024"/>
            <a:chExt cx="108000" cy="432048"/>
          </a:xfrm>
        </p:grpSpPr>
        <p:sp>
          <p:nvSpPr>
            <p:cNvPr id="34" name="菱形 33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5" name="直接箭头连接符 34"/>
            <p:cNvCxnSpPr>
              <a:stCxn id="34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36" name="矩形 35"/>
          <p:cNvSpPr/>
          <p:nvPr/>
        </p:nvSpPr>
        <p:spPr bwMode="auto">
          <a:xfrm>
            <a:off x="5716877" y="4573764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authenticator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6526973" y="3585069"/>
            <a:ext cx="108000" cy="984712"/>
            <a:chOff x="7956376" y="3645024"/>
            <a:chExt cx="108000" cy="984712"/>
          </a:xfrm>
        </p:grpSpPr>
        <p:sp>
          <p:nvSpPr>
            <p:cNvPr id="38" name="菱形 37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9" name="直接箭头连接符 38"/>
            <p:cNvCxnSpPr>
              <a:stCxn id="38" idx="2"/>
            </p:cNvCxnSpPr>
            <p:nvPr/>
          </p:nvCxnSpPr>
          <p:spPr bwMode="auto">
            <a:xfrm>
              <a:off x="8010376" y="3789024"/>
              <a:ext cx="0" cy="8407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40" name="矩形 39"/>
          <p:cNvSpPr/>
          <p:nvPr/>
        </p:nvSpPr>
        <p:spPr bwMode="auto">
          <a:xfrm>
            <a:off x="7571512" y="3997700"/>
            <a:ext cx="1080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LogonProcess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7452320" y="4933804"/>
            <a:ext cx="1206443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SessionStatistics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7715408" y="3569393"/>
            <a:ext cx="108000" cy="432048"/>
            <a:chOff x="7956376" y="3645024"/>
            <a:chExt cx="108000" cy="432048"/>
          </a:xfrm>
        </p:grpSpPr>
        <p:sp>
          <p:nvSpPr>
            <p:cNvPr id="43" name="菱形 42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44" name="直接箭头连接符 43"/>
            <p:cNvCxnSpPr>
              <a:stCxn id="43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45" name="组合 44"/>
          <p:cNvGrpSpPr/>
          <p:nvPr/>
        </p:nvGrpSpPr>
        <p:grpSpPr>
          <a:xfrm>
            <a:off x="7949440" y="4281750"/>
            <a:ext cx="108000" cy="646925"/>
            <a:chOff x="7956376" y="3645024"/>
            <a:chExt cx="108000" cy="646925"/>
          </a:xfrm>
        </p:grpSpPr>
        <p:sp>
          <p:nvSpPr>
            <p:cNvPr id="46" name="菱形 45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47" name="直接箭头连接符 46"/>
            <p:cNvCxnSpPr>
              <a:stCxn id="46" idx="2"/>
            </p:cNvCxnSpPr>
            <p:nvPr/>
          </p:nvCxnSpPr>
          <p:spPr bwMode="auto">
            <a:xfrm>
              <a:off x="8010376" y="3789024"/>
              <a:ext cx="0" cy="5029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48" name="矩形 47"/>
          <p:cNvSpPr/>
          <p:nvPr/>
        </p:nvSpPr>
        <p:spPr bwMode="auto">
          <a:xfrm>
            <a:off x="5798666" y="2708920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PAE System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6363986" y="3002411"/>
            <a:ext cx="108000" cy="288000"/>
            <a:chOff x="7956376" y="3645024"/>
            <a:chExt cx="108000" cy="288000"/>
          </a:xfrm>
        </p:grpSpPr>
        <p:sp>
          <p:nvSpPr>
            <p:cNvPr id="50" name="菱形 49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51" name="直接箭头连接符 50"/>
            <p:cNvCxnSpPr>
              <a:stCxn id="50" idx="2"/>
            </p:cNvCxnSpPr>
            <p:nvPr/>
          </p:nvCxnSpPr>
          <p:spPr bwMode="auto">
            <a:xfrm>
              <a:off x="8010376" y="3789024"/>
              <a:ext cx="0" cy="144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52" name="TextBox 51"/>
          <p:cNvSpPr txBox="1"/>
          <p:nvPr/>
        </p:nvSpPr>
        <p:spPr>
          <a:xfrm>
            <a:off x="6999430" y="552274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…</a:t>
            </a:r>
            <a:endParaRPr lang="zh-CN" altLang="en-US" sz="2800" dirty="0"/>
          </a:p>
        </p:txBody>
      </p:sp>
      <p:sp>
        <p:nvSpPr>
          <p:cNvPr id="54" name="TextBox 53"/>
          <p:cNvSpPr txBox="1"/>
          <p:nvPr/>
        </p:nvSpPr>
        <p:spPr>
          <a:xfrm>
            <a:off x="5598068" y="1916832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Part of Figure 12-3 PAE management information</a:t>
            </a:r>
            <a:endParaRPr lang="zh-CN" altLang="en-US" sz="1600" dirty="0"/>
          </a:p>
        </p:txBody>
      </p:sp>
      <p:sp>
        <p:nvSpPr>
          <p:cNvPr id="55" name="右箭头 54"/>
          <p:cNvSpPr/>
          <p:nvPr/>
        </p:nvSpPr>
        <p:spPr bwMode="auto">
          <a:xfrm>
            <a:off x="4788024" y="3933056"/>
            <a:ext cx="432048" cy="367004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矩形 55"/>
          <p:cNvSpPr/>
          <p:nvPr/>
        </p:nvSpPr>
        <p:spPr bwMode="auto">
          <a:xfrm>
            <a:off x="5716877" y="5085184"/>
            <a:ext cx="1375403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EAPOLStatistics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57" name="组合 56"/>
          <p:cNvGrpSpPr/>
          <p:nvPr/>
        </p:nvGrpSpPr>
        <p:grpSpPr>
          <a:xfrm>
            <a:off x="6840264" y="3596416"/>
            <a:ext cx="108000" cy="1476000"/>
            <a:chOff x="7956376" y="3645024"/>
            <a:chExt cx="108000" cy="1476000"/>
          </a:xfrm>
        </p:grpSpPr>
        <p:sp>
          <p:nvSpPr>
            <p:cNvPr id="58" name="菱形 57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59" name="直接箭头连接符 58"/>
            <p:cNvCxnSpPr>
              <a:stCxn id="58" idx="2"/>
            </p:cNvCxnSpPr>
            <p:nvPr/>
          </p:nvCxnSpPr>
          <p:spPr bwMode="auto">
            <a:xfrm>
              <a:off x="8010376" y="3789024"/>
              <a:ext cx="0" cy="1332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761679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802.1X Model </a:t>
            </a:r>
            <a:r>
              <a:rPr lang="en-US" dirty="0" smtClean="0"/>
              <a:t>(3) – Asymmetric Function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An EAPOL Announcement protocol that allows a PAE to indicate the availability of </a:t>
            </a:r>
            <a:r>
              <a:rPr lang="en-US" sz="2000" dirty="0" smtClean="0"/>
              <a:t>network services</a:t>
            </a:r>
            <a:r>
              <a:rPr lang="en-US" sz="2000" dirty="0"/>
              <a:t>, helping other PAEs to choose appropriate credentials and parameters for authentication </a:t>
            </a:r>
            <a:r>
              <a:rPr lang="en-US" sz="2000" dirty="0" smtClean="0"/>
              <a:t>and network </a:t>
            </a:r>
            <a:r>
              <a:rPr lang="en-US" sz="2000" dirty="0"/>
              <a:t>access (Clause 10</a:t>
            </a:r>
            <a:r>
              <a:rPr lang="en-US" sz="2000" dirty="0" smtClean="0"/>
              <a:t>).</a:t>
            </a:r>
          </a:p>
          <a:p>
            <a:pPr lvl="1"/>
            <a:r>
              <a:rPr lang="en-US" sz="1600" dirty="0" smtClean="0"/>
              <a:t>Pair relationship: announcer &amp; listener</a:t>
            </a:r>
          </a:p>
          <a:p>
            <a:pPr lvl="1"/>
            <a:r>
              <a:rPr lang="en-US" sz="1600" dirty="0" smtClean="0"/>
              <a:t>Associated to PAE, but roles are bounded to Authenticator and Supplicant separately</a:t>
            </a:r>
          </a:p>
          <a:p>
            <a:pPr lvl="1"/>
            <a:r>
              <a:rPr lang="en-US" sz="1600" dirty="0" smtClean="0"/>
              <a:t>Implementation flexibility</a:t>
            </a:r>
            <a:endParaRPr lang="en-US" sz="1600" dirty="0"/>
          </a:p>
        </p:txBody>
      </p:sp>
      <p:sp>
        <p:nvSpPr>
          <p:cNvPr id="4" name="矩形 3"/>
          <p:cNvSpPr/>
          <p:nvPr/>
        </p:nvSpPr>
        <p:spPr bwMode="auto">
          <a:xfrm>
            <a:off x="4654450" y="4425758"/>
            <a:ext cx="1879459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PAE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4114483" y="5160166"/>
            <a:ext cx="828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latin typeface="Times New Roman" charset="0"/>
              </a:rPr>
              <a:t>s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upplicant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4825112" y="4724831"/>
            <a:ext cx="108000" cy="432048"/>
            <a:chOff x="7956376" y="3645024"/>
            <a:chExt cx="108000" cy="432048"/>
          </a:xfrm>
        </p:grpSpPr>
        <p:sp>
          <p:nvSpPr>
            <p:cNvPr id="7" name="菱形 6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8" name="直接箭头连接符 7"/>
            <p:cNvCxnSpPr>
              <a:stCxn id="7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9" name="矩形 8"/>
          <p:cNvSpPr/>
          <p:nvPr/>
        </p:nvSpPr>
        <p:spPr bwMode="auto">
          <a:xfrm>
            <a:off x="4222403" y="5721902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authenticator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5032499" y="4733207"/>
            <a:ext cx="108000" cy="984712"/>
            <a:chOff x="7956376" y="3645024"/>
            <a:chExt cx="108000" cy="984712"/>
          </a:xfrm>
        </p:grpSpPr>
        <p:sp>
          <p:nvSpPr>
            <p:cNvPr id="11" name="菱形 10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2" name="直接箭头连接符 11"/>
            <p:cNvCxnSpPr>
              <a:stCxn id="11" idx="2"/>
            </p:cNvCxnSpPr>
            <p:nvPr/>
          </p:nvCxnSpPr>
          <p:spPr bwMode="auto">
            <a:xfrm>
              <a:off x="8010376" y="3789024"/>
              <a:ext cx="0" cy="8407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13" name="矩形 12"/>
          <p:cNvSpPr/>
          <p:nvPr/>
        </p:nvSpPr>
        <p:spPr bwMode="auto">
          <a:xfrm>
            <a:off x="4735461" y="6309320"/>
            <a:ext cx="1080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Announce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6533909" y="6289195"/>
            <a:ext cx="1206443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Announcement*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6751685" y="6005951"/>
            <a:ext cx="108000" cy="288000"/>
            <a:chOff x="7956376" y="3645024"/>
            <a:chExt cx="108000" cy="288000"/>
          </a:xfrm>
        </p:grpSpPr>
        <p:sp>
          <p:nvSpPr>
            <p:cNvPr id="16" name="菱形 15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7" name="直接箭头连接符 16"/>
            <p:cNvCxnSpPr>
              <a:stCxn id="16" idx="2"/>
            </p:cNvCxnSpPr>
            <p:nvPr/>
          </p:nvCxnSpPr>
          <p:spPr bwMode="auto">
            <a:xfrm>
              <a:off x="8010376" y="3789024"/>
              <a:ext cx="0" cy="144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8" name="组合 17"/>
          <p:cNvGrpSpPr/>
          <p:nvPr/>
        </p:nvGrpSpPr>
        <p:grpSpPr>
          <a:xfrm>
            <a:off x="5594179" y="5449345"/>
            <a:ext cx="108000" cy="863999"/>
            <a:chOff x="7956376" y="3645024"/>
            <a:chExt cx="108000" cy="863999"/>
          </a:xfrm>
        </p:grpSpPr>
        <p:sp>
          <p:nvSpPr>
            <p:cNvPr id="19" name="菱形 18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0" name="直接箭头连接符 19"/>
            <p:cNvCxnSpPr>
              <a:stCxn id="19" idx="2"/>
            </p:cNvCxnSpPr>
            <p:nvPr/>
          </p:nvCxnSpPr>
          <p:spPr bwMode="auto">
            <a:xfrm>
              <a:off x="8010376" y="3789023"/>
              <a:ext cx="0" cy="720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1" name="矩形 20"/>
          <p:cNvSpPr/>
          <p:nvPr/>
        </p:nvSpPr>
        <p:spPr bwMode="auto">
          <a:xfrm>
            <a:off x="4304192" y="3857058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PAE System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4869512" y="4150549"/>
            <a:ext cx="108000" cy="288000"/>
            <a:chOff x="7956376" y="3645024"/>
            <a:chExt cx="108000" cy="288000"/>
          </a:xfrm>
        </p:grpSpPr>
        <p:sp>
          <p:nvSpPr>
            <p:cNvPr id="23" name="菱形 22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4" name="直接箭头连接符 23"/>
            <p:cNvCxnSpPr>
              <a:stCxn id="23" idx="2"/>
            </p:cNvCxnSpPr>
            <p:nvPr/>
          </p:nvCxnSpPr>
          <p:spPr bwMode="auto">
            <a:xfrm>
              <a:off x="8010376" y="3789024"/>
              <a:ext cx="0" cy="144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5" name="TextBox 24"/>
          <p:cNvSpPr txBox="1"/>
          <p:nvPr/>
        </p:nvSpPr>
        <p:spPr>
          <a:xfrm>
            <a:off x="6504600" y="3741363"/>
            <a:ext cx="2315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Part of Figure 12-3 PAE management information</a:t>
            </a:r>
            <a:endParaRPr lang="zh-CN" altLang="en-US" sz="1600" dirty="0"/>
          </a:p>
        </p:txBody>
      </p:sp>
      <p:sp>
        <p:nvSpPr>
          <p:cNvPr id="30" name="矩形 29"/>
          <p:cNvSpPr/>
          <p:nvPr/>
        </p:nvSpPr>
        <p:spPr bwMode="auto">
          <a:xfrm>
            <a:off x="5275613" y="5155440"/>
            <a:ext cx="864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Times New Roman" charset="0"/>
              </a:rPr>
              <a:t>Announcer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5986242" y="4720105"/>
            <a:ext cx="108000" cy="432048"/>
            <a:chOff x="7956376" y="3645024"/>
            <a:chExt cx="108000" cy="432048"/>
          </a:xfrm>
        </p:grpSpPr>
        <p:sp>
          <p:nvSpPr>
            <p:cNvPr id="32" name="菱形 31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3" name="直接箭头连接符 32"/>
            <p:cNvCxnSpPr>
              <a:stCxn id="32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34" name="矩形 33"/>
          <p:cNvSpPr/>
          <p:nvPr/>
        </p:nvSpPr>
        <p:spPr bwMode="auto">
          <a:xfrm>
            <a:off x="6103613" y="5717176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Listener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6193629" y="4728481"/>
            <a:ext cx="108000" cy="984712"/>
            <a:chOff x="7956376" y="3645024"/>
            <a:chExt cx="108000" cy="984712"/>
          </a:xfrm>
        </p:grpSpPr>
        <p:sp>
          <p:nvSpPr>
            <p:cNvPr id="36" name="菱形 35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7" name="直接箭头连接符 36"/>
            <p:cNvCxnSpPr>
              <a:stCxn id="36" idx="2"/>
            </p:cNvCxnSpPr>
            <p:nvPr/>
          </p:nvCxnSpPr>
          <p:spPr bwMode="auto">
            <a:xfrm>
              <a:off x="8010376" y="3789024"/>
              <a:ext cx="0" cy="8407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38" name="TextBox 37"/>
          <p:cNvSpPr txBox="1"/>
          <p:nvPr/>
        </p:nvSpPr>
        <p:spPr>
          <a:xfrm>
            <a:off x="7152578" y="5861192"/>
            <a:ext cx="1774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*Announcement statistics</a:t>
            </a:r>
            <a:endParaRPr lang="en-US" dirty="0"/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236"/>
          <a:stretch/>
        </p:blipFill>
        <p:spPr bwMode="auto">
          <a:xfrm>
            <a:off x="102227" y="4581128"/>
            <a:ext cx="3957008" cy="1342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3776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068960"/>
            <a:ext cx="4501311" cy="2912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Options for Creating Network Operation Model 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 only</a:t>
            </a:r>
            <a:br>
              <a:rPr lang="en-US" dirty="0" smtClean="0"/>
            </a:br>
            <a:r>
              <a:rPr lang="en-US" sz="2000" dirty="0" smtClean="0"/>
              <a:t>focus on the core of the NRM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whole NRM </a:t>
            </a:r>
            <a:br>
              <a:rPr lang="en-US" dirty="0" smtClean="0"/>
            </a:br>
            <a:r>
              <a:rPr lang="en-US" sz="2000" dirty="0" smtClean="0"/>
              <a:t>make use of the symmetric structure</a:t>
            </a:r>
            <a:endParaRPr lang="en-US" sz="2000" dirty="0"/>
          </a:p>
        </p:txBody>
      </p:sp>
      <p:sp>
        <p:nvSpPr>
          <p:cNvPr id="12" name="角丸四角形吹き出し 1"/>
          <p:cNvSpPr/>
          <p:nvPr/>
        </p:nvSpPr>
        <p:spPr bwMode="gray">
          <a:xfrm>
            <a:off x="755576" y="6129360"/>
            <a:ext cx="1800200" cy="540000"/>
          </a:xfrm>
          <a:prstGeom prst="wedgeRoundRectCallout">
            <a:avLst>
              <a:gd name="adj1" fmla="val 19485"/>
              <a:gd name="adj2" fmla="val -90648"/>
              <a:gd name="adj3" fmla="val 16667"/>
            </a:avLst>
          </a:prstGeom>
          <a:noFill/>
          <a:ln w="9525" cap="flat" cmpd="sng" algn="ctr">
            <a:solidFill>
              <a:srgbClr val="0070C0"/>
            </a:solidFill>
            <a:prstDash val="dash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kern="0" dirty="0" smtClean="0">
                <a:solidFill>
                  <a:srgbClr val="0070C0"/>
                </a:solidFill>
                <a:latin typeface="Segoe UI"/>
                <a:ea typeface="メイリオ"/>
              </a:rPr>
              <a:t>Core of the NRM</a:t>
            </a:r>
            <a:endParaRPr kumimoji="0" lang="ja-JP" alt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179512" y="3015820"/>
            <a:ext cx="4768353" cy="917235"/>
          </a:xfrm>
          <a:prstGeom prst="rect">
            <a:avLst/>
          </a:prstGeom>
          <a:noFill/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179512" y="4201714"/>
            <a:ext cx="4768353" cy="612068"/>
          </a:xfrm>
          <a:prstGeom prst="rect">
            <a:avLst/>
          </a:prstGeom>
          <a:noFill/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179512" y="4842958"/>
            <a:ext cx="4768353" cy="709109"/>
          </a:xfrm>
          <a:prstGeom prst="rect">
            <a:avLst/>
          </a:prstGeom>
          <a:noFill/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5400000">
            <a:off x="4474366" y="3326436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Service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 rot="5400000">
            <a:off x="4470359" y="4365514"/>
            <a:ext cx="655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Control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 rot="5400000">
            <a:off x="4431087" y="5046320"/>
            <a:ext cx="734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Interface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 bwMode="auto">
          <a:xfrm>
            <a:off x="6512020" y="2804925"/>
            <a:ext cx="1013458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NMS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6300192" y="3544486"/>
            <a:ext cx="1225286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7182200" y="3103560"/>
            <a:ext cx="108000" cy="432048"/>
            <a:chOff x="7956376" y="3645024"/>
            <a:chExt cx="108000" cy="432048"/>
          </a:xfrm>
        </p:grpSpPr>
        <p:sp>
          <p:nvSpPr>
            <p:cNvPr id="22" name="菱形 21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3" name="直接箭头连接符 22"/>
            <p:cNvCxnSpPr>
              <a:stCxn id="22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4" name="TextBox 23"/>
          <p:cNvSpPr txBox="1"/>
          <p:nvPr/>
        </p:nvSpPr>
        <p:spPr>
          <a:xfrm>
            <a:off x="7289527" y="326748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36" name="矩形 35"/>
          <p:cNvSpPr/>
          <p:nvPr/>
        </p:nvSpPr>
        <p:spPr bwMode="auto">
          <a:xfrm>
            <a:off x="7664148" y="4004843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Times New Roman" charset="0"/>
              </a:rPr>
              <a:t>CIS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菱形 36"/>
          <p:cNvSpPr/>
          <p:nvPr/>
        </p:nvSpPr>
        <p:spPr bwMode="auto">
          <a:xfrm>
            <a:off x="7376116" y="3828378"/>
            <a:ext cx="108000" cy="144000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9" name="肘形连接符 38"/>
          <p:cNvCxnSpPr>
            <a:stCxn id="37" idx="2"/>
          </p:cNvCxnSpPr>
          <p:nvPr/>
        </p:nvCxnSpPr>
        <p:spPr bwMode="auto">
          <a:xfrm rot="16200000" flipH="1">
            <a:off x="7470244" y="3932250"/>
            <a:ext cx="153776" cy="23403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0" name="矩形 39"/>
          <p:cNvSpPr/>
          <p:nvPr/>
        </p:nvSpPr>
        <p:spPr bwMode="auto">
          <a:xfrm>
            <a:off x="7664148" y="4364883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菱形 40"/>
          <p:cNvSpPr/>
          <p:nvPr/>
        </p:nvSpPr>
        <p:spPr bwMode="auto">
          <a:xfrm>
            <a:off x="7250360" y="3840926"/>
            <a:ext cx="108000" cy="144000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3" name="肘形连接符 42"/>
          <p:cNvCxnSpPr>
            <a:stCxn id="41" idx="2"/>
            <a:endCxn id="40" idx="1"/>
          </p:cNvCxnSpPr>
          <p:nvPr/>
        </p:nvCxnSpPr>
        <p:spPr bwMode="auto">
          <a:xfrm rot="16200000" flipH="1">
            <a:off x="7222268" y="4067018"/>
            <a:ext cx="523973" cy="35978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4" name="矩形 43"/>
          <p:cNvSpPr/>
          <p:nvPr/>
        </p:nvSpPr>
        <p:spPr bwMode="auto">
          <a:xfrm>
            <a:off x="7165438" y="5089707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菱形 44"/>
          <p:cNvSpPr/>
          <p:nvPr/>
        </p:nvSpPr>
        <p:spPr bwMode="auto">
          <a:xfrm>
            <a:off x="6633787" y="4438017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7" name="肘形连接符 46"/>
          <p:cNvCxnSpPr>
            <a:stCxn id="45" idx="2"/>
            <a:endCxn id="44" idx="1"/>
          </p:cNvCxnSpPr>
          <p:nvPr/>
        </p:nvCxnSpPr>
        <p:spPr bwMode="auto">
          <a:xfrm rot="16200000" flipH="1">
            <a:off x="6600759" y="4669044"/>
            <a:ext cx="651706" cy="477651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9" name="矩形 48"/>
          <p:cNvSpPr/>
          <p:nvPr/>
        </p:nvSpPr>
        <p:spPr bwMode="auto">
          <a:xfrm>
            <a:off x="7165438" y="5453322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菱形 49"/>
          <p:cNvSpPr/>
          <p:nvPr/>
        </p:nvSpPr>
        <p:spPr bwMode="auto">
          <a:xfrm>
            <a:off x="6492452" y="4461761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2" name="肘形连接符 51"/>
          <p:cNvCxnSpPr>
            <a:stCxn id="50" idx="2"/>
            <a:endCxn id="49" idx="1"/>
          </p:cNvCxnSpPr>
          <p:nvPr/>
        </p:nvCxnSpPr>
        <p:spPr bwMode="auto">
          <a:xfrm rot="16200000" flipH="1">
            <a:off x="6360157" y="4792056"/>
            <a:ext cx="991577" cy="61898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3" name="矩形 52"/>
          <p:cNvSpPr/>
          <p:nvPr/>
        </p:nvSpPr>
        <p:spPr bwMode="auto">
          <a:xfrm>
            <a:off x="6362341" y="5934609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Times New Roman" charset="0"/>
              </a:rPr>
              <a:t>NA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菱形 53"/>
          <p:cNvSpPr/>
          <p:nvPr/>
        </p:nvSpPr>
        <p:spPr bwMode="auto">
          <a:xfrm>
            <a:off x="5970657" y="4453446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6" name="肘形连接符 55"/>
          <p:cNvCxnSpPr>
            <a:endCxn id="53" idx="1"/>
          </p:cNvCxnSpPr>
          <p:nvPr/>
        </p:nvCxnSpPr>
        <p:spPr bwMode="auto">
          <a:xfrm rot="16200000" flipH="1">
            <a:off x="5385314" y="5101598"/>
            <a:ext cx="1616370" cy="337684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7" name="矩形 56"/>
          <p:cNvSpPr/>
          <p:nvPr/>
        </p:nvSpPr>
        <p:spPr bwMode="auto">
          <a:xfrm>
            <a:off x="6362341" y="6302272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Times New Roman" charset="0"/>
              </a:rPr>
              <a:t>BH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8" name="菱形 57"/>
          <p:cNvSpPr/>
          <p:nvPr/>
        </p:nvSpPr>
        <p:spPr bwMode="auto">
          <a:xfrm>
            <a:off x="5862657" y="4450326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0" name="肘形连接符 59"/>
          <p:cNvCxnSpPr>
            <a:endCxn id="57" idx="1"/>
          </p:cNvCxnSpPr>
          <p:nvPr/>
        </p:nvCxnSpPr>
        <p:spPr bwMode="auto">
          <a:xfrm rot="16200000" flipH="1">
            <a:off x="5149740" y="5233687"/>
            <a:ext cx="1985930" cy="43927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2" name="矩形 81"/>
          <p:cNvSpPr/>
          <p:nvPr/>
        </p:nvSpPr>
        <p:spPr bwMode="auto">
          <a:xfrm>
            <a:off x="5678682" y="4163074"/>
            <a:ext cx="1225286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85" name="组合 84"/>
          <p:cNvGrpSpPr/>
          <p:nvPr/>
        </p:nvGrpSpPr>
        <p:grpSpPr>
          <a:xfrm>
            <a:off x="6595475" y="3828378"/>
            <a:ext cx="108000" cy="324000"/>
            <a:chOff x="7956376" y="3645024"/>
            <a:chExt cx="108000" cy="324000"/>
          </a:xfrm>
        </p:grpSpPr>
        <p:sp>
          <p:nvSpPr>
            <p:cNvPr id="86" name="菱形 85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87" name="直接箭头连接符 86"/>
            <p:cNvCxnSpPr>
              <a:stCxn id="86" idx="2"/>
            </p:cNvCxnSpPr>
            <p:nvPr/>
          </p:nvCxnSpPr>
          <p:spPr bwMode="auto">
            <a:xfrm>
              <a:off x="8010376" y="3789024"/>
              <a:ext cx="0" cy="180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3206326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Consensus have been Reached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It </a:t>
            </a:r>
            <a:r>
              <a:rPr lang="en-US" sz="2400" dirty="0"/>
              <a:t>was agreed to keep the attributes as generic as </a:t>
            </a:r>
            <a:r>
              <a:rPr lang="en-US" sz="2400" dirty="0" smtClean="0"/>
              <a:t>possible, examples are shown in the following contribution,</a:t>
            </a:r>
          </a:p>
          <a:p>
            <a:pPr lvl="1"/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mentor.ieee.org/omniran/dcn/17/omniran-17-0081-01-CF00-user-service-information-model.pptx</a:t>
            </a:r>
            <a:endParaRPr lang="en-US" sz="2000" dirty="0" smtClean="0"/>
          </a:p>
          <a:p>
            <a:r>
              <a:rPr lang="en-US" sz="2400" dirty="0" smtClean="0"/>
              <a:t>It </a:t>
            </a:r>
            <a:r>
              <a:rPr lang="en-US" sz="2400" dirty="0"/>
              <a:t>was agreed not to integrate the FDM functionalities </a:t>
            </a:r>
            <a:r>
              <a:rPr lang="en-US" sz="2400" dirty="0" smtClean="0"/>
              <a:t>at this moment, but </a:t>
            </a:r>
            <a:r>
              <a:rPr lang="en-US" sz="2400" dirty="0"/>
              <a:t>to create a separate FDM model when the main model got shaped. </a:t>
            </a:r>
            <a:endParaRPr lang="en-US" sz="2400" dirty="0" smtClean="0"/>
          </a:p>
          <a:p>
            <a:r>
              <a:rPr lang="en-US" sz="2400" dirty="0" smtClean="0"/>
              <a:t>Some </a:t>
            </a:r>
            <a:r>
              <a:rPr lang="en-US" sz="2400" dirty="0"/>
              <a:t>of the attributes related with FDM functionalities may appear in the main model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Since there are two separate models under discussion, same attributes </a:t>
            </a:r>
            <a:r>
              <a:rPr lang="en-US" sz="2400" dirty="0"/>
              <a:t>may appear in both the user service model and network operation model, but consisted by different classes. 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81739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0"/>
          </a:xfrm>
        </p:spPr>
        <p:txBody>
          <a:bodyPr/>
          <a:lstStyle/>
          <a:p>
            <a:r>
              <a:rPr lang="en-US" dirty="0" smtClean="0"/>
              <a:t>Reference: 802.1X model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2690" y="836712"/>
            <a:ext cx="4036269" cy="5953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44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Questions, </a:t>
            </a:r>
            <a:r>
              <a:rPr lang="en-US" altLang="zh-CN" dirty="0" smtClean="0"/>
              <a:t>Comments</a:t>
            </a:r>
            <a:br>
              <a:rPr lang="en-US" altLang="zh-CN" dirty="0" smtClean="0"/>
            </a:br>
            <a:r>
              <a:rPr lang="en-US" altLang="zh-CN" dirty="0" smtClean="0"/>
              <a:t>Thank YOU!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7571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TMN 5-Layer Management Architecture</a:t>
            </a:r>
            <a:endParaRPr 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</a:rPr>
              <a:t>Every layer suggests certain management </a:t>
            </a:r>
            <a:r>
              <a:rPr lang="en-GB" altLang="en-US" sz="2400" dirty="0" smtClean="0">
                <a:solidFill>
                  <a:srgbClr val="000000"/>
                </a:solidFill>
              </a:rPr>
              <a:t>functionalities</a:t>
            </a:r>
          </a:p>
          <a:p>
            <a:pPr lvl="1"/>
            <a:r>
              <a:rPr lang="en-GB" sz="1800" b="1" dirty="0" smtClean="0">
                <a:solidFill>
                  <a:srgbClr val="FF0000"/>
                </a:solidFill>
              </a:rPr>
              <a:t>EML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provides management functions for network elements on an individual or group basis. It also supports an abstraction of the functions provided by the </a:t>
            </a:r>
            <a:r>
              <a:rPr lang="en-US" sz="1800" dirty="0" smtClean="0">
                <a:solidFill>
                  <a:srgbClr val="000000"/>
                </a:solidFill>
              </a:rPr>
              <a:t>network element layer.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en-GB" sz="1800" b="1" dirty="0" smtClean="0">
                <a:solidFill>
                  <a:srgbClr val="FF0000"/>
                </a:solidFill>
              </a:rPr>
              <a:t>NML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offers a holistic view of the network, </a:t>
            </a:r>
            <a:r>
              <a:rPr lang="en-US" sz="1800" dirty="0" smtClean="0">
                <a:solidFill>
                  <a:srgbClr val="000000"/>
                </a:solidFill>
              </a:rPr>
              <a:t>independent </a:t>
            </a:r>
            <a:r>
              <a:rPr lang="en-US" sz="1800" dirty="0">
                <a:solidFill>
                  <a:srgbClr val="000000"/>
                </a:solidFill>
              </a:rPr>
              <a:t>of device types and vendors. It manages a network as supported by the element management layer.</a:t>
            </a:r>
          </a:p>
          <a:p>
            <a:r>
              <a:rPr lang="en-US" sz="2400" dirty="0" smtClean="0"/>
              <a:t>FCAPS have different tasks at each layer.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30352"/>
            <a:ext cx="43910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直接连接符 6"/>
          <p:cNvCxnSpPr/>
          <p:nvPr/>
        </p:nvCxnSpPr>
        <p:spPr bwMode="auto">
          <a:xfrm>
            <a:off x="539552" y="5552068"/>
            <a:ext cx="846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pic>
        <p:nvPicPr>
          <p:cNvPr id="1029" name="Picture 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794816"/>
            <a:ext cx="4165392" cy="2037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角丸四角形吹き出し 1"/>
          <p:cNvSpPr/>
          <p:nvPr/>
        </p:nvSpPr>
        <p:spPr bwMode="gray">
          <a:xfrm>
            <a:off x="4644008" y="4149080"/>
            <a:ext cx="1800200" cy="540000"/>
          </a:xfrm>
          <a:prstGeom prst="wedgeRoundRectCallout">
            <a:avLst>
              <a:gd name="adj1" fmla="val -30826"/>
              <a:gd name="adj2" fmla="val 131904"/>
              <a:gd name="adj3" fmla="val 16667"/>
            </a:avLst>
          </a:prstGeom>
          <a:noFill/>
          <a:ln w="9525" cap="flat" cmpd="sng" algn="ctr">
            <a:solidFill>
              <a:srgbClr val="0070C0"/>
            </a:solidFill>
            <a:prstDash val="dash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kern="0" dirty="0" smtClean="0">
                <a:solidFill>
                  <a:srgbClr val="0070C0"/>
                </a:solidFill>
                <a:latin typeface="Segoe UI"/>
                <a:ea typeface="メイリオ"/>
              </a:rPr>
              <a:t>EML-NML interface is the point</a:t>
            </a:r>
            <a:endParaRPr kumimoji="0" lang="ja-JP" alt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0136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Infrastructure Model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80727"/>
            <a:ext cx="6408712" cy="5698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6484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with 7.1 AN </a:t>
            </a:r>
            <a:r>
              <a:rPr lang="en-US" dirty="0" smtClean="0"/>
              <a:t>Setup</a:t>
            </a:r>
            <a:endParaRPr 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3150170" y="3609020"/>
            <a:ext cx="1565846" cy="10801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" name="直接箭头连接符 5"/>
          <p:cNvCxnSpPr/>
          <p:nvPr/>
        </p:nvCxnSpPr>
        <p:spPr bwMode="auto">
          <a:xfrm>
            <a:off x="2358082" y="3897052"/>
            <a:ext cx="792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276085" y="3342292"/>
            <a:ext cx="874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enable </a:t>
            </a:r>
            <a:endParaRPr lang="en-US" dirty="0" smtClean="0"/>
          </a:p>
          <a:p>
            <a:r>
              <a:rPr lang="en-US" dirty="0" smtClean="0"/>
              <a:t>(power-up)</a:t>
            </a:r>
            <a:endParaRPr lang="en-US" dirty="0"/>
          </a:p>
        </p:txBody>
      </p:sp>
      <p:cxnSp>
        <p:nvCxnSpPr>
          <p:cNvPr id="9" name="直接箭头连接符 8"/>
          <p:cNvCxnSpPr/>
          <p:nvPr/>
        </p:nvCxnSpPr>
        <p:spPr bwMode="auto">
          <a:xfrm flipV="1">
            <a:off x="3246753" y="4689140"/>
            <a:ext cx="0" cy="6840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矩形 9"/>
          <p:cNvSpPr/>
          <p:nvPr/>
        </p:nvSpPr>
        <p:spPr bwMode="auto">
          <a:xfrm>
            <a:off x="2367247" y="5373216"/>
            <a:ext cx="156584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211960" y="5373216"/>
            <a:ext cx="156584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BH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61575" y="4775243"/>
            <a:ext cx="1042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NA_activated</a:t>
            </a:r>
            <a:endParaRPr lang="en-US" dirty="0"/>
          </a:p>
        </p:txBody>
      </p:sp>
      <p:sp>
        <p:nvSpPr>
          <p:cNvPr id="17" name="矩形 16"/>
          <p:cNvSpPr/>
          <p:nvPr/>
        </p:nvSpPr>
        <p:spPr bwMode="auto">
          <a:xfrm>
            <a:off x="1275886" y="3736616"/>
            <a:ext cx="1008112" cy="3208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 operator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3150170" y="2276872"/>
            <a:ext cx="156584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NMS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0" name="直接箭头连接符 19"/>
          <p:cNvCxnSpPr/>
          <p:nvPr/>
        </p:nvCxnSpPr>
        <p:spPr bwMode="auto">
          <a:xfrm flipV="1">
            <a:off x="3563888" y="2996952"/>
            <a:ext cx="0" cy="6120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411760" y="3068108"/>
            <a:ext cx="1144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ANC_activated</a:t>
            </a:r>
            <a:endParaRPr lang="en-US" dirty="0"/>
          </a:p>
        </p:txBody>
      </p:sp>
      <p:cxnSp>
        <p:nvCxnSpPr>
          <p:cNvPr id="24" name="直接箭头连接符 23"/>
          <p:cNvCxnSpPr/>
          <p:nvPr/>
        </p:nvCxnSpPr>
        <p:spPr bwMode="auto">
          <a:xfrm>
            <a:off x="3606793" y="4689140"/>
            <a:ext cx="0" cy="6840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 rot="16200000">
            <a:off x="2753324" y="4957599"/>
            <a:ext cx="1314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NA_configuration</a:t>
            </a:r>
            <a:endParaRPr lang="en-US" dirty="0"/>
          </a:p>
        </p:txBody>
      </p:sp>
      <p:cxnSp>
        <p:nvCxnSpPr>
          <p:cNvPr id="29" name="直接箭头连接符 28"/>
          <p:cNvCxnSpPr/>
          <p:nvPr/>
        </p:nvCxnSpPr>
        <p:spPr bwMode="auto">
          <a:xfrm>
            <a:off x="4211960" y="2996952"/>
            <a:ext cx="0" cy="61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473240" y="3068960"/>
            <a:ext cx="1314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AN_configuration</a:t>
            </a:r>
            <a:endParaRPr lang="en-US" dirty="0"/>
          </a:p>
        </p:txBody>
      </p:sp>
      <p:cxnSp>
        <p:nvCxnSpPr>
          <p:cNvPr id="31" name="直接箭头连接符 30"/>
          <p:cNvCxnSpPr/>
          <p:nvPr/>
        </p:nvCxnSpPr>
        <p:spPr bwMode="auto">
          <a:xfrm flipV="1">
            <a:off x="4650500" y="2996952"/>
            <a:ext cx="0" cy="61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4735533" y="3068960"/>
            <a:ext cx="1494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AN_operation_status</a:t>
            </a:r>
            <a:endParaRPr lang="en-US" dirty="0"/>
          </a:p>
        </p:txBody>
      </p:sp>
      <p:cxnSp>
        <p:nvCxnSpPr>
          <p:cNvPr id="33" name="直接箭头连接符 32"/>
          <p:cNvCxnSpPr/>
          <p:nvPr/>
        </p:nvCxnSpPr>
        <p:spPr bwMode="auto">
          <a:xfrm>
            <a:off x="1590956" y="5607002"/>
            <a:ext cx="792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1508959" y="5052242"/>
            <a:ext cx="874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enable </a:t>
            </a:r>
            <a:endParaRPr lang="en-US" dirty="0" smtClean="0"/>
          </a:p>
          <a:p>
            <a:r>
              <a:rPr lang="en-US" dirty="0" smtClean="0"/>
              <a:t>(power-up)</a:t>
            </a:r>
            <a:endParaRPr lang="en-US" dirty="0"/>
          </a:p>
        </p:txBody>
      </p:sp>
      <p:sp>
        <p:nvSpPr>
          <p:cNvPr id="35" name="矩形 34"/>
          <p:cNvSpPr/>
          <p:nvPr/>
        </p:nvSpPr>
        <p:spPr bwMode="auto">
          <a:xfrm>
            <a:off x="508760" y="5446566"/>
            <a:ext cx="1008112" cy="3208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 operator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6" name="直接箭头连接符 35"/>
          <p:cNvCxnSpPr/>
          <p:nvPr/>
        </p:nvCxnSpPr>
        <p:spPr bwMode="auto">
          <a:xfrm flipV="1">
            <a:off x="3867577" y="4703235"/>
            <a:ext cx="0" cy="648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3952610" y="4775243"/>
            <a:ext cx="1494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NA_operation_status</a:t>
            </a:r>
            <a:endParaRPr lang="en-US" dirty="0"/>
          </a:p>
        </p:txBody>
      </p:sp>
      <p:cxnSp>
        <p:nvCxnSpPr>
          <p:cNvPr id="40" name="直接箭头连接符 39"/>
          <p:cNvCxnSpPr/>
          <p:nvPr/>
        </p:nvCxnSpPr>
        <p:spPr bwMode="auto">
          <a:xfrm>
            <a:off x="6228184" y="3736616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782456" y="3598116"/>
            <a:ext cx="236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Status, set and/or cleared by source</a:t>
            </a:r>
            <a:endParaRPr lang="en-US" dirty="0"/>
          </a:p>
        </p:txBody>
      </p:sp>
      <p:cxnSp>
        <p:nvCxnSpPr>
          <p:cNvPr id="43" name="直接箭头连接符 42"/>
          <p:cNvCxnSpPr/>
          <p:nvPr/>
        </p:nvCxnSpPr>
        <p:spPr bwMode="auto">
          <a:xfrm>
            <a:off x="6228184" y="4438706"/>
            <a:ext cx="46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6782456" y="4300206"/>
            <a:ext cx="2361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Procedures initiated by source and consumed by destination</a:t>
            </a:r>
          </a:p>
          <a:p>
            <a:r>
              <a:rPr lang="en-US" dirty="0" smtClean="0"/>
              <a:t>(no need to specify details, maybe out of scope of 802)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406286" y="503466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…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4729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 for 7.1 AN Setup</a:t>
            </a:r>
            <a:endParaRPr lang="en-US" dirty="0"/>
          </a:p>
        </p:txBody>
      </p:sp>
      <p:sp>
        <p:nvSpPr>
          <p:cNvPr id="4" name="Rectangle 2"/>
          <p:cNvSpPr/>
          <p:nvPr/>
        </p:nvSpPr>
        <p:spPr bwMode="auto">
          <a:xfrm>
            <a:off x="457200" y="980728"/>
            <a:ext cx="8001000" cy="5913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NMS-ID</a:t>
            </a:r>
          </a:p>
        </p:txBody>
      </p:sp>
      <p:sp>
        <p:nvSpPr>
          <p:cNvPr id="5" name="Rectangle 5"/>
          <p:cNvSpPr/>
          <p:nvPr/>
        </p:nvSpPr>
        <p:spPr bwMode="auto">
          <a:xfrm>
            <a:off x="1190771" y="1759496"/>
            <a:ext cx="7267429" cy="163920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ANC-ID</a:t>
            </a:r>
          </a:p>
          <a:p>
            <a:pPr lvl="0"/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bool activated</a:t>
            </a:r>
          </a:p>
          <a:p>
            <a:pPr lvl="0"/>
            <a:r>
              <a:rPr lang="en-US" dirty="0" err="1">
                <a:latin typeface="+mn-lt"/>
              </a:rPr>
              <a:t>e</a:t>
            </a:r>
            <a:r>
              <a:rPr lang="en-US" dirty="0" err="1" smtClean="0">
                <a:latin typeface="+mn-lt"/>
              </a:rPr>
              <a:t>num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operationStatus</a:t>
            </a:r>
            <a:r>
              <a:rPr lang="en-US" dirty="0" smtClean="0">
                <a:latin typeface="+mn-lt"/>
              </a:rPr>
              <a:t>;</a:t>
            </a:r>
          </a:p>
          <a:p>
            <a:pPr lvl="0"/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// for  setup on authorized spectrum</a:t>
            </a:r>
          </a:p>
          <a:p>
            <a:pPr lvl="0"/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Timeout </a:t>
            </a:r>
            <a:r>
              <a:rPr lang="en-US" dirty="0" err="1">
                <a:solidFill>
                  <a:prstClr val="black"/>
                </a:solidFill>
                <a:latin typeface="Arial"/>
              </a:rPr>
              <a:t>spectrumsensingPeriod</a:t>
            </a:r>
            <a:endParaRPr lang="en-US" dirty="0" smtClean="0">
              <a:latin typeface="+mn-lt"/>
            </a:endParaRPr>
          </a:p>
          <a:p>
            <a:pPr lvl="0"/>
            <a:r>
              <a:rPr lang="en-US" dirty="0" err="1">
                <a:solidFill>
                  <a:prstClr val="black"/>
                </a:solidFill>
                <a:latin typeface="Arial"/>
              </a:rPr>
              <a:t>preferredChannelList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err="1">
                <a:solidFill>
                  <a:prstClr val="black"/>
                </a:solidFill>
                <a:latin typeface="Arial"/>
              </a:rPr>
              <a:t>backupChannelList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Freeform 43"/>
          <p:cNvSpPr/>
          <p:nvPr/>
        </p:nvSpPr>
        <p:spPr bwMode="auto">
          <a:xfrm>
            <a:off x="759770" y="1537237"/>
            <a:ext cx="431002" cy="4127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63672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8" name="Diamond 45"/>
          <p:cNvSpPr/>
          <p:nvPr/>
        </p:nvSpPr>
        <p:spPr bwMode="auto">
          <a:xfrm>
            <a:off x="683568" y="155466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Freeform 24"/>
          <p:cNvSpPr/>
          <p:nvPr/>
        </p:nvSpPr>
        <p:spPr bwMode="auto">
          <a:xfrm>
            <a:off x="1647489" y="3560559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Diamond 25"/>
          <p:cNvSpPr/>
          <p:nvPr/>
        </p:nvSpPr>
        <p:spPr bwMode="auto">
          <a:xfrm>
            <a:off x="1571289" y="3414795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Freeform 39"/>
          <p:cNvSpPr/>
          <p:nvPr/>
        </p:nvSpPr>
        <p:spPr bwMode="auto">
          <a:xfrm>
            <a:off x="1483367" y="3548428"/>
            <a:ext cx="441959" cy="158992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Diamond 40"/>
          <p:cNvSpPr/>
          <p:nvPr/>
        </p:nvSpPr>
        <p:spPr bwMode="auto">
          <a:xfrm>
            <a:off x="1403648" y="3414795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41"/>
          <p:cNvSpPr/>
          <p:nvPr/>
        </p:nvSpPr>
        <p:spPr bwMode="auto">
          <a:xfrm>
            <a:off x="1940568" y="3584168"/>
            <a:ext cx="2989240" cy="815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Backhaul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BH-ID</a:t>
            </a:r>
          </a:p>
          <a:p>
            <a:r>
              <a:rPr lang="en-US" dirty="0">
                <a:latin typeface="+mn-lt"/>
              </a:rPr>
              <a:t>b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ool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activated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dirty="0" err="1" smtClean="0">
                <a:latin typeface="+mn-lt"/>
              </a:rPr>
              <a:t>enum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operationStatus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4" name="Rectangle 42"/>
          <p:cNvSpPr/>
          <p:nvPr/>
        </p:nvSpPr>
        <p:spPr bwMode="auto">
          <a:xfrm>
            <a:off x="1940568" y="4562283"/>
            <a:ext cx="2989240" cy="16750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Attachment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NA-ID</a:t>
            </a:r>
          </a:p>
          <a:p>
            <a:r>
              <a:rPr lang="en-US" dirty="0">
                <a:latin typeface="+mn-lt"/>
              </a:rPr>
              <a:t>b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ool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activated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dirty="0" err="1" smtClean="0">
                <a:latin typeface="+mn-lt"/>
              </a:rPr>
              <a:t>enum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operationStatus</a:t>
            </a:r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// for setup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on authorized spectrum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Geolocation</a:t>
            </a: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bool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enableSensing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dirty="0" smtClean="0">
                <a:latin typeface="+mn-lt"/>
              </a:rPr>
              <a:t>Timeout </a:t>
            </a:r>
            <a:r>
              <a:rPr lang="en-US" dirty="0" err="1" smtClean="0">
                <a:latin typeface="+mn-lt"/>
              </a:rPr>
              <a:t>quietPeriod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7489" y="3853237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90645" y="4807051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18" name="Rectangle 41"/>
          <p:cNvSpPr/>
          <p:nvPr/>
        </p:nvSpPr>
        <p:spPr bwMode="auto">
          <a:xfrm>
            <a:off x="6300192" y="3605936"/>
            <a:ext cx="2158008" cy="8843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SensingStatistics</a:t>
            </a:r>
            <a:endParaRPr lang="en-US" b="1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NA-ID</a:t>
            </a:r>
          </a:p>
          <a:p>
            <a:r>
              <a:rPr lang="en-US" dirty="0" err="1" smtClean="0">
                <a:latin typeface="+mn-lt"/>
              </a:rPr>
              <a:t>spectrumAvailability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channelClassification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2" name="Freeform 24"/>
          <p:cNvSpPr/>
          <p:nvPr/>
        </p:nvSpPr>
        <p:spPr bwMode="auto">
          <a:xfrm>
            <a:off x="5995789" y="3544468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Diamond 25"/>
          <p:cNvSpPr/>
          <p:nvPr/>
        </p:nvSpPr>
        <p:spPr bwMode="auto">
          <a:xfrm>
            <a:off x="5919589" y="3398704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95789" y="3837146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0</a:t>
            </a:r>
            <a:r>
              <a:rPr lang="en-US" dirty="0" smtClean="0">
                <a:latin typeface="+mn-lt"/>
              </a:rPr>
              <a:t>+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6939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with </a:t>
            </a:r>
            <a:r>
              <a:rPr lang="en-US" dirty="0" smtClean="0"/>
              <a:t>7.2 NDS</a:t>
            </a:r>
            <a:endParaRPr 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2367247" y="2636912"/>
            <a:ext cx="1565846" cy="18017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2367247" y="5373216"/>
            <a:ext cx="156584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3" name="直接箭头连接符 32"/>
          <p:cNvCxnSpPr/>
          <p:nvPr/>
        </p:nvCxnSpPr>
        <p:spPr bwMode="auto">
          <a:xfrm flipH="1">
            <a:off x="1547664" y="5589240"/>
            <a:ext cx="792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1475656" y="5168225"/>
            <a:ext cx="9589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Passive scan</a:t>
            </a:r>
            <a:endParaRPr lang="en-US" dirty="0"/>
          </a:p>
        </p:txBody>
      </p:sp>
      <p:sp>
        <p:nvSpPr>
          <p:cNvPr id="35" name="矩形 34"/>
          <p:cNvSpPr/>
          <p:nvPr/>
        </p:nvSpPr>
        <p:spPr bwMode="auto">
          <a:xfrm>
            <a:off x="395536" y="5446566"/>
            <a:ext cx="1121336" cy="6467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0" name="直接箭头连接符 39"/>
          <p:cNvCxnSpPr/>
          <p:nvPr/>
        </p:nvCxnSpPr>
        <p:spPr bwMode="auto">
          <a:xfrm>
            <a:off x="216792" y="1447316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771064" y="1308816"/>
            <a:ext cx="236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Status, set and/or cleared by source</a:t>
            </a:r>
            <a:endParaRPr lang="en-US" dirty="0"/>
          </a:p>
        </p:txBody>
      </p:sp>
      <p:cxnSp>
        <p:nvCxnSpPr>
          <p:cNvPr id="43" name="直接箭头连接符 42"/>
          <p:cNvCxnSpPr/>
          <p:nvPr/>
        </p:nvCxnSpPr>
        <p:spPr bwMode="auto">
          <a:xfrm>
            <a:off x="224016" y="1872407"/>
            <a:ext cx="46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78288" y="1733907"/>
            <a:ext cx="2361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Procedures initiated by source and consumed by destination</a:t>
            </a:r>
          </a:p>
          <a:p>
            <a:r>
              <a:rPr lang="en-US" dirty="0" smtClean="0"/>
              <a:t>(no need to specify details, maybe out of scope of 802)</a:t>
            </a:r>
            <a:endParaRPr lang="en-US" dirty="0"/>
          </a:p>
        </p:txBody>
      </p:sp>
      <p:sp>
        <p:nvSpPr>
          <p:cNvPr id="5" name="矩形 4"/>
          <p:cNvSpPr/>
          <p:nvPr/>
        </p:nvSpPr>
        <p:spPr bwMode="auto">
          <a:xfrm>
            <a:off x="468820" y="5787349"/>
            <a:ext cx="972000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Subscription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2451329" y="3051293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Sup. SS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2446596" y="3393667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Sup. AR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2446596" y="3736615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Certificate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2451330" y="4083130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 capability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内容占位符 2"/>
          <p:cNvSpPr txBox="1">
            <a:spLocks/>
          </p:cNvSpPr>
          <p:nvPr/>
        </p:nvSpPr>
        <p:spPr>
          <a:xfrm>
            <a:off x="4499992" y="1600200"/>
            <a:ext cx="4464496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None/>
            </a:pPr>
            <a:r>
              <a:rPr lang="en-US" sz="2400" kern="0" dirty="0" smtClean="0"/>
              <a:t>Open questions</a:t>
            </a:r>
          </a:p>
          <a:p>
            <a:r>
              <a:rPr lang="en-US" sz="2000" kern="0" dirty="0" smtClean="0"/>
              <a:t>Should ‘AN’ changed to ‘ANC’ ?</a:t>
            </a:r>
          </a:p>
          <a:p>
            <a:r>
              <a:rPr lang="en-US" sz="2000" kern="0" dirty="0" smtClean="0"/>
              <a:t>Is a role for SS &amp; AR ?</a:t>
            </a:r>
          </a:p>
          <a:p>
            <a:r>
              <a:rPr lang="en-US" sz="2000" kern="0" dirty="0" smtClean="0"/>
              <a:t>NA has a role but doesn’t hold any attributes?</a:t>
            </a:r>
          </a:p>
          <a:p>
            <a:pPr lvl="1"/>
            <a:r>
              <a:rPr lang="en-US" sz="1600" kern="0" dirty="0" smtClean="0"/>
              <a:t>Scanning, a 802 procedure, is for NA discovery only. What key information should delivered?</a:t>
            </a:r>
          </a:p>
          <a:p>
            <a:r>
              <a:rPr lang="en-US" sz="2000" kern="0" dirty="0" smtClean="0"/>
              <a:t>AN, SS, AR detection relies on non-802 proc?</a:t>
            </a:r>
          </a:p>
          <a:p>
            <a:pPr lvl="1"/>
            <a:r>
              <a:rPr lang="en-US" sz="1600" kern="0" dirty="0" smtClean="0"/>
              <a:t>How ANC send ‘attribute’ to TE?</a:t>
            </a:r>
          </a:p>
          <a:p>
            <a:pPr lvl="1"/>
            <a:r>
              <a:rPr lang="en-US" sz="1600" kern="0" dirty="0" smtClean="0"/>
              <a:t>It’s necessary for TE to retrieve something directly from AR and SS?</a:t>
            </a:r>
          </a:p>
          <a:p>
            <a:endParaRPr lang="en-US" sz="2000" kern="0" dirty="0" smtClean="0"/>
          </a:p>
          <a:p>
            <a:endParaRPr lang="en-US" sz="2400" kern="0" dirty="0"/>
          </a:p>
        </p:txBody>
      </p:sp>
      <p:sp>
        <p:nvSpPr>
          <p:cNvPr id="49" name="矩形 48"/>
          <p:cNvSpPr/>
          <p:nvPr/>
        </p:nvSpPr>
        <p:spPr bwMode="auto">
          <a:xfrm>
            <a:off x="525716" y="3216451"/>
            <a:ext cx="1121336" cy="6467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Remote database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2" name="直接箭头连接符 11"/>
          <p:cNvCxnSpPr/>
          <p:nvPr/>
        </p:nvCxnSpPr>
        <p:spPr bwMode="auto">
          <a:xfrm flipH="1">
            <a:off x="1647052" y="3393667"/>
            <a:ext cx="6206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5" name="直接箭头连接符 14"/>
          <p:cNvCxnSpPr/>
          <p:nvPr/>
        </p:nvCxnSpPr>
        <p:spPr bwMode="auto">
          <a:xfrm>
            <a:off x="1647052" y="3645024"/>
            <a:ext cx="6206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>
            <a:off x="1583752" y="5805264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1" name="直接箭头连接符 50"/>
          <p:cNvCxnSpPr/>
          <p:nvPr/>
        </p:nvCxnSpPr>
        <p:spPr bwMode="auto">
          <a:xfrm flipH="1">
            <a:off x="1547664" y="5957664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1475656" y="6021288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Active scan</a:t>
            </a:r>
            <a:endParaRPr lang="en-US" dirty="0"/>
          </a:p>
        </p:txBody>
      </p:sp>
      <p:cxnSp>
        <p:nvCxnSpPr>
          <p:cNvPr id="53" name="直接箭头连接符 52"/>
          <p:cNvCxnSpPr/>
          <p:nvPr/>
        </p:nvCxnSpPr>
        <p:spPr bwMode="auto">
          <a:xfrm>
            <a:off x="1583752" y="6381328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54" name="直接箭头连接符 53"/>
          <p:cNvCxnSpPr/>
          <p:nvPr/>
        </p:nvCxnSpPr>
        <p:spPr bwMode="auto">
          <a:xfrm flipH="1">
            <a:off x="1547664" y="6533728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1475656" y="6536377"/>
            <a:ext cx="15536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Retrieve specific info.</a:t>
            </a:r>
            <a:endParaRPr lang="en-US" dirty="0"/>
          </a:p>
        </p:txBody>
      </p:sp>
      <p:cxnSp>
        <p:nvCxnSpPr>
          <p:cNvPr id="23" name="直接连接符 22"/>
          <p:cNvCxnSpPr/>
          <p:nvPr/>
        </p:nvCxnSpPr>
        <p:spPr bwMode="auto">
          <a:xfrm>
            <a:off x="3347864" y="4581128"/>
            <a:ext cx="0" cy="58709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303664" y="4653136"/>
            <a:ext cx="10118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specified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19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 for 7.2 NDS</a:t>
            </a:r>
            <a:endParaRPr lang="en-US" dirty="0"/>
          </a:p>
        </p:txBody>
      </p:sp>
      <p:sp>
        <p:nvSpPr>
          <p:cNvPr id="4" name="Rectangle 2"/>
          <p:cNvSpPr/>
          <p:nvPr/>
        </p:nvSpPr>
        <p:spPr bwMode="auto">
          <a:xfrm>
            <a:off x="457200" y="980728"/>
            <a:ext cx="8001000" cy="5913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+mn-lt"/>
            </a:endParaRPr>
          </a:p>
        </p:txBody>
      </p:sp>
      <p:sp>
        <p:nvSpPr>
          <p:cNvPr id="5" name="Rectangle 5"/>
          <p:cNvSpPr/>
          <p:nvPr/>
        </p:nvSpPr>
        <p:spPr bwMode="auto">
          <a:xfrm>
            <a:off x="1190771" y="1759496"/>
            <a:ext cx="7267429" cy="11654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s</a:t>
            </a:r>
            <a:r>
              <a:rPr lang="en-US" dirty="0" err="1" smtClean="0">
                <a:latin typeface="+mn-lt"/>
              </a:rPr>
              <a:t>upportedSS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s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upportedAR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Certificate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AN capabilities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Freeform 43"/>
          <p:cNvSpPr/>
          <p:nvPr/>
        </p:nvSpPr>
        <p:spPr bwMode="auto">
          <a:xfrm>
            <a:off x="759770" y="1537237"/>
            <a:ext cx="431002" cy="4127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63672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8" name="Diamond 45"/>
          <p:cNvSpPr/>
          <p:nvPr/>
        </p:nvSpPr>
        <p:spPr bwMode="auto">
          <a:xfrm>
            <a:off x="683568" y="155466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Freeform 24"/>
          <p:cNvSpPr/>
          <p:nvPr/>
        </p:nvSpPr>
        <p:spPr bwMode="auto">
          <a:xfrm>
            <a:off x="1647489" y="3075347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Diamond 25"/>
          <p:cNvSpPr/>
          <p:nvPr/>
        </p:nvSpPr>
        <p:spPr bwMode="auto">
          <a:xfrm>
            <a:off x="1571289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Freeform 39"/>
          <p:cNvSpPr/>
          <p:nvPr/>
        </p:nvSpPr>
        <p:spPr bwMode="auto">
          <a:xfrm>
            <a:off x="1483367" y="3063216"/>
            <a:ext cx="441959" cy="158992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Diamond 40"/>
          <p:cNvSpPr/>
          <p:nvPr/>
        </p:nvSpPr>
        <p:spPr bwMode="auto">
          <a:xfrm>
            <a:off x="1403648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41"/>
          <p:cNvSpPr/>
          <p:nvPr/>
        </p:nvSpPr>
        <p:spPr bwMode="auto">
          <a:xfrm>
            <a:off x="1940568" y="3098956"/>
            <a:ext cx="2989240" cy="815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Backhaul</a:t>
            </a:r>
            <a:endParaRPr lang="en-US" b="1" dirty="0">
              <a:latin typeface="+mn-lt"/>
            </a:endParaRPr>
          </a:p>
        </p:txBody>
      </p:sp>
      <p:sp>
        <p:nvSpPr>
          <p:cNvPr id="14" name="Rectangle 42"/>
          <p:cNvSpPr/>
          <p:nvPr/>
        </p:nvSpPr>
        <p:spPr bwMode="auto">
          <a:xfrm>
            <a:off x="1940568" y="4077071"/>
            <a:ext cx="2989240" cy="16750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Attachment</a:t>
            </a:r>
          </a:p>
          <a:p>
            <a:r>
              <a:rPr lang="en-US" dirty="0" smtClean="0">
                <a:latin typeface="+mn-lt"/>
              </a:rPr>
              <a:t>Timeout </a:t>
            </a:r>
            <a:r>
              <a:rPr lang="en-US" dirty="0" err="1" smtClean="0">
                <a:latin typeface="+mn-lt"/>
              </a:rPr>
              <a:t>beacon</a:t>
            </a:r>
            <a:r>
              <a:rPr lang="en-US" dirty="0" err="1" smtClean="0">
                <a:latin typeface="+mn-lt"/>
              </a:rPr>
              <a:t>Period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7489" y="336802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90645" y="432183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</p:spTree>
    <p:extLst>
      <p:ext uri="{BB962C8B-B14F-4D97-AF65-F5344CB8AC3E}">
        <p14:creationId xmlns:p14="http://schemas.microsoft.com/office/powerpoint/2010/main" val="2057468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with </a:t>
            </a:r>
            <a:r>
              <a:rPr lang="en-US" dirty="0" smtClean="0"/>
              <a:t>7.3 Association</a:t>
            </a:r>
            <a:endParaRPr 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2367247" y="2636912"/>
            <a:ext cx="1565846" cy="18017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2367247" y="5373215"/>
            <a:ext cx="1565846" cy="12961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395536" y="5589240"/>
            <a:ext cx="1121336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0" name="直接箭头连接符 39"/>
          <p:cNvCxnSpPr/>
          <p:nvPr/>
        </p:nvCxnSpPr>
        <p:spPr bwMode="auto">
          <a:xfrm>
            <a:off x="216792" y="1447316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771064" y="1308816"/>
            <a:ext cx="236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Status, set and/or cleared by source</a:t>
            </a:r>
            <a:endParaRPr lang="en-US" dirty="0"/>
          </a:p>
        </p:txBody>
      </p:sp>
      <p:cxnSp>
        <p:nvCxnSpPr>
          <p:cNvPr id="43" name="直接箭头连接符 42"/>
          <p:cNvCxnSpPr/>
          <p:nvPr/>
        </p:nvCxnSpPr>
        <p:spPr bwMode="auto">
          <a:xfrm>
            <a:off x="224016" y="1872407"/>
            <a:ext cx="46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78288" y="1733907"/>
            <a:ext cx="2361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Procedures initiated by source and consumed by destination</a:t>
            </a:r>
          </a:p>
          <a:p>
            <a:r>
              <a:rPr lang="en-US" dirty="0" smtClean="0"/>
              <a:t>(no need to specify details, maybe out of scope of 802)</a:t>
            </a:r>
            <a:endParaRPr lang="en-US" dirty="0"/>
          </a:p>
        </p:txBody>
      </p:sp>
      <p:sp>
        <p:nvSpPr>
          <p:cNvPr id="39" name="矩形 38"/>
          <p:cNvSpPr/>
          <p:nvPr/>
        </p:nvSpPr>
        <p:spPr bwMode="auto">
          <a:xfrm>
            <a:off x="2451329" y="3051293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Decision point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2446596" y="3393667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Agent ctrl account.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内容占位符 2"/>
          <p:cNvSpPr txBox="1">
            <a:spLocks/>
          </p:cNvSpPr>
          <p:nvPr/>
        </p:nvSpPr>
        <p:spPr>
          <a:xfrm>
            <a:off x="4139952" y="980728"/>
            <a:ext cx="4896544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1800" kern="0" dirty="0" smtClean="0"/>
              <a:t>Functions of ANC</a:t>
            </a:r>
          </a:p>
          <a:p>
            <a:pPr lvl="1"/>
            <a:r>
              <a:rPr lang="en-US" sz="1400" kern="0" dirty="0" err="1" smtClean="0"/>
              <a:t>Asso</a:t>
            </a:r>
            <a:r>
              <a:rPr lang="en-US" sz="1400" kern="0" dirty="0" smtClean="0"/>
              <a:t>. decision point: approve / reject</a:t>
            </a:r>
          </a:p>
          <a:p>
            <a:pPr lvl="1"/>
            <a:r>
              <a:rPr lang="en-US" sz="1400" kern="0" dirty="0" smtClean="0"/>
              <a:t>Agent control for accounting: terminate accounting (SS) after disassociation</a:t>
            </a:r>
          </a:p>
          <a:p>
            <a:pPr lvl="1"/>
            <a:r>
              <a:rPr lang="en-US" sz="1400" kern="0" dirty="0" smtClean="0"/>
              <a:t>Session transfer: </a:t>
            </a:r>
            <a:r>
              <a:rPr lang="en-US" sz="1400" kern="0" dirty="0"/>
              <a:t>support fast handover</a:t>
            </a:r>
            <a:endParaRPr lang="en-US" sz="1400" kern="0" dirty="0" smtClean="0"/>
          </a:p>
          <a:p>
            <a:r>
              <a:rPr lang="en-US" sz="1800" kern="0" dirty="0" smtClean="0"/>
              <a:t>Attributes of NA</a:t>
            </a:r>
          </a:p>
          <a:p>
            <a:pPr lvl="1"/>
            <a:r>
              <a:rPr lang="en-US" sz="1400" kern="0" dirty="0" smtClean="0"/>
              <a:t>NA capability: denote the negotiable options of the association</a:t>
            </a:r>
          </a:p>
          <a:p>
            <a:pPr lvl="1"/>
            <a:r>
              <a:rPr lang="en-US" sz="1400" kern="0" dirty="0"/>
              <a:t>Preferred connection parameters</a:t>
            </a:r>
          </a:p>
          <a:p>
            <a:r>
              <a:rPr lang="en-US" sz="1800" kern="0" dirty="0" smtClean="0"/>
              <a:t>Attributes of TE</a:t>
            </a:r>
          </a:p>
          <a:p>
            <a:pPr lvl="1"/>
            <a:r>
              <a:rPr lang="en-US" sz="1400" kern="0" dirty="0" smtClean="0"/>
              <a:t>TE capability (link, security, &amp; </a:t>
            </a:r>
            <a:r>
              <a:rPr lang="en-US" sz="1400" kern="0" dirty="0" err="1" smtClean="0"/>
              <a:t>QoS</a:t>
            </a:r>
            <a:r>
              <a:rPr lang="en-US" sz="1400" kern="0" dirty="0" smtClean="0"/>
              <a:t> capabilities)</a:t>
            </a:r>
          </a:p>
        </p:txBody>
      </p:sp>
      <p:sp>
        <p:nvSpPr>
          <p:cNvPr id="49" name="矩形 48"/>
          <p:cNvSpPr/>
          <p:nvPr/>
        </p:nvSpPr>
        <p:spPr bwMode="auto">
          <a:xfrm>
            <a:off x="525716" y="3216451"/>
            <a:ext cx="1121336" cy="6467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2" name="直接箭头连接符 11"/>
          <p:cNvCxnSpPr/>
          <p:nvPr/>
        </p:nvCxnSpPr>
        <p:spPr bwMode="auto">
          <a:xfrm flipH="1">
            <a:off x="1647052" y="3393667"/>
            <a:ext cx="6206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5" name="直接箭头连接符 14"/>
          <p:cNvCxnSpPr/>
          <p:nvPr/>
        </p:nvCxnSpPr>
        <p:spPr bwMode="auto">
          <a:xfrm>
            <a:off x="1647052" y="3645024"/>
            <a:ext cx="6206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>
            <a:off x="1583752" y="5229200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1" name="直接箭头连接符 50"/>
          <p:cNvCxnSpPr/>
          <p:nvPr/>
        </p:nvCxnSpPr>
        <p:spPr bwMode="auto">
          <a:xfrm flipH="1">
            <a:off x="1547664" y="5381600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1475656" y="5445224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Asso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53" name="直接箭头连接符 52"/>
          <p:cNvCxnSpPr/>
          <p:nvPr/>
        </p:nvCxnSpPr>
        <p:spPr bwMode="auto">
          <a:xfrm>
            <a:off x="1583752" y="5805264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4" name="直接箭头连接符 53"/>
          <p:cNvCxnSpPr/>
          <p:nvPr/>
        </p:nvCxnSpPr>
        <p:spPr bwMode="auto">
          <a:xfrm flipH="1">
            <a:off x="1547664" y="5957664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1475656" y="5960313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disAsso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23" name="直接连接符 22"/>
          <p:cNvCxnSpPr/>
          <p:nvPr/>
        </p:nvCxnSpPr>
        <p:spPr bwMode="auto">
          <a:xfrm>
            <a:off x="3347864" y="4581128"/>
            <a:ext cx="0" cy="58709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303664" y="4653136"/>
            <a:ext cx="10118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specified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40419" y="2786444"/>
            <a:ext cx="1526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Terminate accounting</a:t>
            </a:r>
            <a:endParaRPr lang="en-US" dirty="0"/>
          </a:p>
        </p:txBody>
      </p:sp>
      <p:sp>
        <p:nvSpPr>
          <p:cNvPr id="30" name="矩形 29"/>
          <p:cNvSpPr/>
          <p:nvPr/>
        </p:nvSpPr>
        <p:spPr bwMode="auto">
          <a:xfrm>
            <a:off x="467544" y="5841939"/>
            <a:ext cx="972000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capability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1" name="直接箭头连接符 30"/>
          <p:cNvCxnSpPr/>
          <p:nvPr/>
        </p:nvCxnSpPr>
        <p:spPr bwMode="auto">
          <a:xfrm>
            <a:off x="1583752" y="6237312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2" name="直接箭头连接符 31"/>
          <p:cNvCxnSpPr/>
          <p:nvPr/>
        </p:nvCxnSpPr>
        <p:spPr bwMode="auto">
          <a:xfrm flipH="1">
            <a:off x="1547664" y="6389712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1475656" y="6392361"/>
            <a:ext cx="7008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ReAsso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7" name="矩形 36"/>
          <p:cNvSpPr/>
          <p:nvPr/>
        </p:nvSpPr>
        <p:spPr bwMode="auto">
          <a:xfrm>
            <a:off x="2446596" y="5769931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 capability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2446718" y="3717032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Session transfer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731082"/>
              </p:ext>
            </p:extLst>
          </p:nvPr>
        </p:nvGraphicFramePr>
        <p:xfrm>
          <a:off x="4355583" y="4293096"/>
          <a:ext cx="4608905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713"/>
                <a:gridCol w="1728192"/>
              </a:tblGrid>
              <a:tr h="1514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Listed Attributes (7.3.5)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Presumed</a:t>
                      </a:r>
                      <a:r>
                        <a:rPr lang="en-US" sz="1400" baseline="0" dirty="0" smtClean="0"/>
                        <a:t> Owner</a:t>
                      </a:r>
                      <a:endParaRPr lang="en-US" sz="1400" dirty="0"/>
                    </a:p>
                  </a:txBody>
                  <a:tcPr/>
                </a:tc>
              </a:tr>
              <a:tr h="1514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Protocol</a:t>
                      </a:r>
                      <a:r>
                        <a:rPr lang="en-US" sz="1400" baseline="0" dirty="0" smtClean="0"/>
                        <a:t> configuration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ANC</a:t>
                      </a:r>
                      <a:endParaRPr lang="en-US" sz="1400" dirty="0"/>
                    </a:p>
                  </a:txBody>
                  <a:tcPr/>
                </a:tc>
              </a:tr>
              <a:tr h="1514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Link capability information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TE</a:t>
                      </a:r>
                      <a:endParaRPr lang="en-US" sz="1400" dirty="0"/>
                    </a:p>
                  </a:txBody>
                  <a:tcPr/>
                </a:tc>
              </a:tr>
              <a:tr h="2116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Preferred and requested link capabilities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</a:t>
                      </a:r>
                      <a:endParaRPr lang="en-US" sz="1400" dirty="0"/>
                    </a:p>
                  </a:txBody>
                  <a:tcPr/>
                </a:tc>
              </a:tr>
              <a:tr h="1514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Security and </a:t>
                      </a:r>
                      <a:r>
                        <a:rPr lang="en-US" sz="1400" dirty="0" err="1" smtClean="0"/>
                        <a:t>QoS</a:t>
                      </a:r>
                      <a:r>
                        <a:rPr lang="en-US" sz="1400" dirty="0" smtClean="0"/>
                        <a:t> capabilities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</a:t>
                      </a:r>
                      <a:endParaRPr lang="en-US" sz="1400" dirty="0"/>
                    </a:p>
                  </a:txBody>
                  <a:tcPr/>
                </a:tc>
              </a:tr>
              <a:tr h="1514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Support</a:t>
                      </a:r>
                      <a:r>
                        <a:rPr lang="en-US" sz="1400" baseline="0" dirty="0" smtClean="0"/>
                        <a:t> of particular services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ANC</a:t>
                      </a:r>
                      <a:endParaRPr lang="en-US" sz="1400" dirty="0"/>
                    </a:p>
                  </a:txBody>
                  <a:tcPr/>
                </a:tc>
              </a:tr>
              <a:tr h="1514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Result codes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ANC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6" name="矩形 55"/>
          <p:cNvSpPr/>
          <p:nvPr/>
        </p:nvSpPr>
        <p:spPr bwMode="auto">
          <a:xfrm>
            <a:off x="2446596" y="6111633"/>
            <a:ext cx="1416247" cy="41922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Times New Roman" charset="0"/>
              </a:rPr>
              <a:t>Pref. conn. Para.</a:t>
            </a:r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415247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omniran-14-0033-01-ecsg-omniran-pptx-template</Template>
  <TotalTime>50928</TotalTime>
  <Words>1902</Words>
  <Application>Microsoft Office PowerPoint</Application>
  <PresentationFormat>全屏显示(4:3)</PresentationFormat>
  <Paragraphs>551</Paragraphs>
  <Slides>29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0" baseType="lpstr">
      <vt:lpstr>omniran_usecase_template</vt:lpstr>
      <vt:lpstr>PowerPoint 演示文稿</vt:lpstr>
      <vt:lpstr>Information Model Structure</vt:lpstr>
      <vt:lpstr>TMN 5-Layer Management Architecture</vt:lpstr>
      <vt:lpstr>Network Infrastructure Model</vt:lpstr>
      <vt:lpstr>Practice with 7.1 AN Setup</vt:lpstr>
      <vt:lpstr>IM for 7.1 AN Setup</vt:lpstr>
      <vt:lpstr>Practice with 7.2 NDS</vt:lpstr>
      <vt:lpstr>IM for 7.2 NDS</vt:lpstr>
      <vt:lpstr>Practice with 7.3 Association</vt:lpstr>
      <vt:lpstr>IM for 7.3 Association</vt:lpstr>
      <vt:lpstr>Practice with 7.4 Authentication</vt:lpstr>
      <vt:lpstr>IM for 7.4 Authentication</vt:lpstr>
      <vt:lpstr>Practice with 7.5 Datapath</vt:lpstr>
      <vt:lpstr>IM for 7.5 Datapath</vt:lpstr>
      <vt:lpstr>Practice with 7.6 QoS</vt:lpstr>
      <vt:lpstr>IM for 7.6 QoS</vt:lpstr>
      <vt:lpstr>Practice with 7.7 Accounting</vt:lpstr>
      <vt:lpstr>IM for 7.7 Accounting</vt:lpstr>
      <vt:lpstr>Practice with 7.8 FDM</vt:lpstr>
      <vt:lpstr>IM for 7.8 Accounting</vt:lpstr>
      <vt:lpstr>Network Infrastructure Model (complete)</vt:lpstr>
      <vt:lpstr>For reference</vt:lpstr>
      <vt:lpstr>802.1X Model (1) – Symmetric Function</vt:lpstr>
      <vt:lpstr>802.1X Model (2) – Symmetric Function</vt:lpstr>
      <vt:lpstr>802.1X Model (3) – Asymmetric Function</vt:lpstr>
      <vt:lpstr>Two Options for Creating Network Operation Model </vt:lpstr>
      <vt:lpstr>Consensus have been Reached</vt:lpstr>
      <vt:lpstr>Reference: 802.1X model</vt:lpstr>
      <vt:lpstr>Questions, Comments 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Wang, Hao</dc:creator>
  <cp:lastModifiedBy>Yi, Su/易粟</cp:lastModifiedBy>
  <cp:revision>461</cp:revision>
  <cp:lastPrinted>1998-02-10T13:28:06Z</cp:lastPrinted>
  <dcterms:created xsi:type="dcterms:W3CDTF">2015-11-05T09:24:45Z</dcterms:created>
  <dcterms:modified xsi:type="dcterms:W3CDTF">2017-11-28T13:19:11Z</dcterms:modified>
</cp:coreProperties>
</file>