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4" r:id="rId2"/>
    <p:sldId id="262" r:id="rId3"/>
    <p:sldId id="267" r:id="rId4"/>
    <p:sldId id="283" r:id="rId5"/>
    <p:sldId id="284" r:id="rId6"/>
    <p:sldId id="285" r:id="rId7"/>
    <p:sldId id="286" r:id="rId8"/>
    <p:sldId id="278" r:id="rId9"/>
    <p:sldId id="288" r:id="rId10"/>
    <p:sldId id="290" r:id="rId11"/>
    <p:sldId id="279" r:id="rId12"/>
    <p:sldId id="282" r:id="rId13"/>
    <p:sldId id="266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54" autoAdjust="0"/>
    <p:restoredTop sz="93165" autoAdjust="0"/>
  </p:normalViewPr>
  <p:slideViewPr>
    <p:cSldViewPr>
      <p:cViewPr varScale="1">
        <p:scale>
          <a:sx n="73" d="100"/>
          <a:sy n="73" d="100"/>
        </p:scale>
        <p:origin x="-732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99729" y="76200"/>
            <a:ext cx="22156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omniran-17-0082-02-CF00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omniran/dcn/17/omniran-17-0081-01-CF00-user-service-information-model.ppt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755402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1726770"/>
                <a:gridCol w="2238401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Information Model Structure</a:t>
                      </a:r>
                      <a:endParaRPr lang="en-US" sz="2000" kern="1200" baseline="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</a:t>
                      </a:r>
                      <a:r>
                        <a:rPr lang="en-US" sz="1200" dirty="0" smtClean="0"/>
                        <a:t>2017-11-07]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Hao Wang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 R&amp;D Center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86-10-59691000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wangh@cn.fujitsu.com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Xiaojing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Fan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 R&amp;D Center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+86-10-59691000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fanxiaojing@cn.fujitsu.com</a:t>
                      </a:r>
                      <a:endParaRPr lang="zh-CN" altLang="zh-CN" sz="11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Ryuichi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Matsukura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Fujitsu/Fujitsu Laboratory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+81-44-754-2667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r.matsukura@jp.fujitsu.com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019128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altLang="zh-CN" sz="1600" dirty="0">
                <a:latin typeface="+mn-lt"/>
              </a:rPr>
              <a:t>This presentation </a:t>
            </a:r>
            <a:r>
              <a:rPr lang="en-US" altLang="zh-CN" sz="1600" dirty="0" smtClean="0">
                <a:latin typeface="+mn-lt"/>
              </a:rPr>
              <a:t>provides further thoughts on the 802.1CF information model structure.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en-US" dirty="0" smtClean="0"/>
              <a:t>Option 2</a:t>
            </a:r>
            <a:endParaRPr lang="en-US" dirty="0"/>
          </a:p>
        </p:txBody>
      </p:sp>
      <p:sp>
        <p:nvSpPr>
          <p:cNvPr id="4" name="Rectangle 2"/>
          <p:cNvSpPr/>
          <p:nvPr/>
        </p:nvSpPr>
        <p:spPr bwMode="auto">
          <a:xfrm>
            <a:off x="457200" y="888576"/>
            <a:ext cx="8001000" cy="59134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Network Management Service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NMS-ID</a:t>
            </a:r>
          </a:p>
        </p:txBody>
      </p:sp>
      <p:sp>
        <p:nvSpPr>
          <p:cNvPr id="5" name="Rectangle 5"/>
          <p:cNvSpPr/>
          <p:nvPr/>
        </p:nvSpPr>
        <p:spPr bwMode="auto">
          <a:xfrm>
            <a:off x="1190771" y="1667344"/>
            <a:ext cx="7267429" cy="11654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Network Control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ANC-ID</a:t>
            </a:r>
          </a:p>
          <a:p>
            <a:pPr lvl="0"/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bool activated</a:t>
            </a:r>
          </a:p>
          <a:p>
            <a:pPr lvl="0"/>
            <a:r>
              <a:rPr lang="en-US" dirty="0" err="1">
                <a:latin typeface="+mn-lt"/>
              </a:rPr>
              <a:t>e</a:t>
            </a:r>
            <a:r>
              <a:rPr lang="en-US" dirty="0" err="1" smtClean="0">
                <a:latin typeface="+mn-lt"/>
              </a:rPr>
              <a:t>num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operationStatus</a:t>
            </a:r>
            <a:r>
              <a:rPr lang="en-US" dirty="0" smtClean="0">
                <a:latin typeface="+mn-lt"/>
              </a:rPr>
              <a:t>;</a:t>
            </a:r>
          </a:p>
          <a:p>
            <a:pPr lvl="0"/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// for  setup on authorized spectrum</a:t>
            </a:r>
          </a:p>
          <a:p>
            <a:pPr lvl="0"/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Timeout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held</a:t>
            </a:r>
            <a:r>
              <a:rPr lang="en-US" dirty="0" err="1" smtClean="0">
                <a:latin typeface="+mn-lt"/>
              </a:rPr>
              <a:t>Period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Freeform 43"/>
          <p:cNvSpPr/>
          <p:nvPr/>
        </p:nvSpPr>
        <p:spPr bwMode="auto">
          <a:xfrm>
            <a:off x="759770" y="1445085"/>
            <a:ext cx="431002" cy="41276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544577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8" name="Diamond 45"/>
          <p:cNvSpPr/>
          <p:nvPr/>
        </p:nvSpPr>
        <p:spPr bwMode="auto">
          <a:xfrm>
            <a:off x="683568" y="1462516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Freeform 24"/>
          <p:cNvSpPr/>
          <p:nvPr/>
        </p:nvSpPr>
        <p:spPr bwMode="auto">
          <a:xfrm>
            <a:off x="2188143" y="3456555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Diamond 25"/>
          <p:cNvSpPr/>
          <p:nvPr/>
        </p:nvSpPr>
        <p:spPr bwMode="auto">
          <a:xfrm>
            <a:off x="2111943" y="3310791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Freeform 39"/>
          <p:cNvSpPr/>
          <p:nvPr/>
        </p:nvSpPr>
        <p:spPr bwMode="auto">
          <a:xfrm>
            <a:off x="2024021" y="3444424"/>
            <a:ext cx="441959" cy="158992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Diamond 40"/>
          <p:cNvSpPr/>
          <p:nvPr/>
        </p:nvSpPr>
        <p:spPr bwMode="auto">
          <a:xfrm>
            <a:off x="1944302" y="3310791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41"/>
          <p:cNvSpPr/>
          <p:nvPr/>
        </p:nvSpPr>
        <p:spPr bwMode="auto">
          <a:xfrm>
            <a:off x="2481222" y="3429000"/>
            <a:ext cx="2143695" cy="81513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Backhaul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BH-ID</a:t>
            </a:r>
          </a:p>
          <a:p>
            <a:r>
              <a:rPr lang="en-US" dirty="0">
                <a:latin typeface="+mn-lt"/>
              </a:rPr>
              <a:t>b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ool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activated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lang="en-US" dirty="0" err="1" smtClean="0">
                <a:latin typeface="+mn-lt"/>
              </a:rPr>
              <a:t>enum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operationStatus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4" name="Rectangle 42"/>
          <p:cNvSpPr/>
          <p:nvPr/>
        </p:nvSpPr>
        <p:spPr bwMode="auto">
          <a:xfrm>
            <a:off x="2481222" y="4293096"/>
            <a:ext cx="2143695" cy="15482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Node of Attachment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NA-ID</a:t>
            </a:r>
          </a:p>
          <a:p>
            <a:r>
              <a:rPr lang="en-US" dirty="0">
                <a:latin typeface="+mn-lt"/>
              </a:rPr>
              <a:t>b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ool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activated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lang="en-US" dirty="0" err="1" smtClean="0">
                <a:latin typeface="+mn-lt"/>
              </a:rPr>
              <a:t>enum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operationStatus</a:t>
            </a:r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// for setup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on authorized spectrum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Geolocation</a:t>
            </a:r>
          </a:p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bool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enableSensing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88143" y="374923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31299" y="4703047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17" name="Rectangle 41"/>
          <p:cNvSpPr/>
          <p:nvPr/>
        </p:nvSpPr>
        <p:spPr bwMode="auto">
          <a:xfrm>
            <a:off x="6372200" y="3006804"/>
            <a:ext cx="2592288" cy="81513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SpectrumDatabase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CIS</a:t>
            </a:r>
            <a:r>
              <a:rPr lang="en-US" dirty="0" smtClean="0">
                <a:latin typeface="+mn-lt"/>
              </a:rPr>
              <a:t>-ID</a:t>
            </a:r>
            <a:endParaRPr lang="en-US" dirty="0" smtClean="0">
              <a:latin typeface="+mn-lt"/>
            </a:endParaRPr>
          </a:p>
          <a:p>
            <a:r>
              <a:rPr lang="en-US" dirty="0" err="1" smtClean="0">
                <a:latin typeface="+mn-lt"/>
              </a:rPr>
              <a:t>preferredChannelList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lang="en-US" dirty="0" err="1" smtClean="0">
                <a:latin typeface="+mn-lt"/>
              </a:rPr>
              <a:t>backupChannelList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" name="Rectangle 41"/>
          <p:cNvSpPr/>
          <p:nvPr/>
        </p:nvSpPr>
        <p:spPr bwMode="auto">
          <a:xfrm>
            <a:off x="5580111" y="4293096"/>
            <a:ext cx="2158008" cy="86409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SensingStatistics</a:t>
            </a:r>
            <a:endParaRPr lang="en-US" b="1" dirty="0">
              <a:latin typeface="+mn-lt"/>
            </a:endParaRPr>
          </a:p>
          <a:p>
            <a:r>
              <a:rPr lang="en-US" dirty="0" err="1" smtClean="0">
                <a:latin typeface="+mn-lt"/>
              </a:rPr>
              <a:t>spectrumAvailability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channelClassification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latin typeface="Arial"/>
              </a:rPr>
              <a:t>Timeout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quietPeriod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9" name="Freeform 24"/>
          <p:cNvSpPr/>
          <p:nvPr/>
        </p:nvSpPr>
        <p:spPr bwMode="auto">
          <a:xfrm>
            <a:off x="6079123" y="2977719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79123" y="324402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21" name="Diamond 25"/>
          <p:cNvSpPr/>
          <p:nvPr/>
        </p:nvSpPr>
        <p:spPr bwMode="auto">
          <a:xfrm>
            <a:off x="6002923" y="2832792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2" name="Freeform 24"/>
          <p:cNvSpPr/>
          <p:nvPr/>
        </p:nvSpPr>
        <p:spPr bwMode="auto">
          <a:xfrm>
            <a:off x="5275708" y="3474914"/>
            <a:ext cx="293077" cy="1005528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Diamond 25"/>
          <p:cNvSpPr/>
          <p:nvPr/>
        </p:nvSpPr>
        <p:spPr bwMode="auto">
          <a:xfrm>
            <a:off x="5197822" y="3314892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75708" y="452430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25" name="Rectangle 41"/>
          <p:cNvSpPr/>
          <p:nvPr/>
        </p:nvSpPr>
        <p:spPr bwMode="auto">
          <a:xfrm>
            <a:off x="2465980" y="5912108"/>
            <a:ext cx="2158937" cy="7847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TE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TE</a:t>
            </a:r>
            <a:r>
              <a:rPr lang="en-US" dirty="0" smtClean="0">
                <a:latin typeface="+mn-lt"/>
              </a:rPr>
              <a:t>-ID</a:t>
            </a:r>
            <a:endParaRPr lang="en-US" dirty="0" smtClean="0">
              <a:latin typeface="+mn-lt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latin typeface="Arial"/>
              </a:rPr>
              <a:t>Geolocation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Arial"/>
              </a:rPr>
              <a:t>bool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enableSensing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6" name="Freeform 24"/>
          <p:cNvSpPr/>
          <p:nvPr/>
        </p:nvSpPr>
        <p:spPr bwMode="auto">
          <a:xfrm>
            <a:off x="1763689" y="3480165"/>
            <a:ext cx="702292" cy="3025836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72903" y="652348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29" name="Rectangle 41"/>
          <p:cNvSpPr/>
          <p:nvPr/>
        </p:nvSpPr>
        <p:spPr bwMode="auto">
          <a:xfrm>
            <a:off x="1635676" y="2904416"/>
            <a:ext cx="3944435" cy="40609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Interface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0" name="Freeform 24"/>
          <p:cNvSpPr/>
          <p:nvPr/>
        </p:nvSpPr>
        <p:spPr bwMode="auto">
          <a:xfrm>
            <a:off x="1342600" y="2977719"/>
            <a:ext cx="293077" cy="17680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Diamond 25"/>
          <p:cNvSpPr/>
          <p:nvPr/>
        </p:nvSpPr>
        <p:spPr bwMode="auto">
          <a:xfrm>
            <a:off x="1271761" y="2834429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Diamond 25"/>
          <p:cNvSpPr/>
          <p:nvPr/>
        </p:nvSpPr>
        <p:spPr bwMode="auto">
          <a:xfrm>
            <a:off x="1687489" y="3316144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5958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Consensus have been Reached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It </a:t>
            </a:r>
            <a:r>
              <a:rPr lang="en-US" sz="2400" dirty="0"/>
              <a:t>was agreed to keep the attributes as generic as </a:t>
            </a:r>
            <a:r>
              <a:rPr lang="en-US" sz="2400" dirty="0" smtClean="0"/>
              <a:t>possible, examples are shown in the following contribution,</a:t>
            </a:r>
          </a:p>
          <a:p>
            <a:pPr lvl="1"/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mentor.ieee.org/omniran/dcn/17/omniran-17-0081-01-CF00-user-service-information-model.pptx</a:t>
            </a:r>
            <a:endParaRPr lang="en-US" sz="2000" dirty="0" smtClean="0"/>
          </a:p>
          <a:p>
            <a:r>
              <a:rPr lang="en-US" sz="2400" dirty="0" smtClean="0"/>
              <a:t>It </a:t>
            </a:r>
            <a:r>
              <a:rPr lang="en-US" sz="2400" dirty="0"/>
              <a:t>was agreed not to integrate the FDM functionalities </a:t>
            </a:r>
            <a:r>
              <a:rPr lang="en-US" sz="2400" dirty="0" smtClean="0"/>
              <a:t>at this moment, but </a:t>
            </a:r>
            <a:r>
              <a:rPr lang="en-US" sz="2400" dirty="0"/>
              <a:t>to create a separate FDM model when the main model got shaped. </a:t>
            </a:r>
            <a:endParaRPr lang="en-US" sz="2400" dirty="0" smtClean="0"/>
          </a:p>
          <a:p>
            <a:r>
              <a:rPr lang="en-US" sz="2400" dirty="0" smtClean="0"/>
              <a:t>Some </a:t>
            </a:r>
            <a:r>
              <a:rPr lang="en-US" sz="2400" dirty="0"/>
              <a:t>of the attributes related with FDM functionalities may appear in the main model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Since there are two separate models under discussion, same attributes </a:t>
            </a:r>
            <a:r>
              <a:rPr lang="en-US" sz="2400" dirty="0"/>
              <a:t>may appear in both the user service model and network operation model, but consisted by different classes. 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8173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/>
          <a:p>
            <a:r>
              <a:rPr lang="en-US" dirty="0" smtClean="0"/>
              <a:t>Reference: 802.1X model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2690" y="836712"/>
            <a:ext cx="4036269" cy="5953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4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Questions, </a:t>
            </a:r>
            <a:r>
              <a:rPr lang="en-US" altLang="zh-CN" dirty="0" smtClean="0"/>
              <a:t>Comments</a:t>
            </a:r>
            <a:br>
              <a:rPr lang="en-US" altLang="zh-CN" dirty="0" smtClean="0"/>
            </a:br>
            <a:r>
              <a:rPr lang="en-US" altLang="zh-CN" dirty="0" smtClean="0"/>
              <a:t>Thank YOU!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7571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kern="1200" dirty="0"/>
              <a:t>Information Model Structure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2017-11-07</a:t>
            </a:r>
            <a:endParaRPr lang="en-US" altLang="zh-CN" dirty="0"/>
          </a:p>
          <a:p>
            <a:r>
              <a:rPr lang="en-US" altLang="zh-CN" dirty="0" err="1"/>
              <a:t>Hao</a:t>
            </a:r>
            <a:r>
              <a:rPr lang="en-US" altLang="zh-CN" dirty="0"/>
              <a:t> Wang</a:t>
            </a:r>
          </a:p>
          <a:p>
            <a:r>
              <a:rPr lang="en-US" altLang="zh-CN" dirty="0"/>
              <a:t>Fujitsu R&amp;D Center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TMN 5-Layer Management Architecture</a:t>
            </a:r>
            <a:endParaRPr 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r>
              <a:rPr lang="en-GB" altLang="en-US" sz="2400" dirty="0">
                <a:solidFill>
                  <a:srgbClr val="000000"/>
                </a:solidFill>
              </a:rPr>
              <a:t>Every layer suggests certain management </a:t>
            </a:r>
            <a:r>
              <a:rPr lang="en-GB" altLang="en-US" sz="2400" dirty="0" smtClean="0">
                <a:solidFill>
                  <a:srgbClr val="000000"/>
                </a:solidFill>
              </a:rPr>
              <a:t>functionalities</a:t>
            </a:r>
          </a:p>
          <a:p>
            <a:pPr lvl="1"/>
            <a:r>
              <a:rPr lang="en-GB" sz="1800" b="1" dirty="0" smtClean="0">
                <a:solidFill>
                  <a:srgbClr val="FF0000"/>
                </a:solidFill>
              </a:rPr>
              <a:t>EML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provides management functions for network elements on an individual or group basis. It also supports an abstraction of the functions provided by the </a:t>
            </a:r>
            <a:r>
              <a:rPr lang="en-US" sz="1800" dirty="0" smtClean="0">
                <a:solidFill>
                  <a:srgbClr val="000000"/>
                </a:solidFill>
              </a:rPr>
              <a:t>network element layer.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GB" sz="1800" b="1" dirty="0" smtClean="0">
                <a:solidFill>
                  <a:srgbClr val="FF0000"/>
                </a:solidFill>
              </a:rPr>
              <a:t>NML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offers a holistic view of the network, </a:t>
            </a:r>
            <a:r>
              <a:rPr lang="en-US" sz="1800" dirty="0" smtClean="0">
                <a:solidFill>
                  <a:srgbClr val="000000"/>
                </a:solidFill>
              </a:rPr>
              <a:t>independent </a:t>
            </a:r>
            <a:r>
              <a:rPr lang="en-US" sz="1800" dirty="0">
                <a:solidFill>
                  <a:srgbClr val="000000"/>
                </a:solidFill>
              </a:rPr>
              <a:t>of device types and vendors. It manages a network as supported by the element management layer.</a:t>
            </a:r>
          </a:p>
          <a:p>
            <a:r>
              <a:rPr lang="en-US" sz="2400" dirty="0" smtClean="0"/>
              <a:t>FCAPS have different tasks at each layer.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30352"/>
            <a:ext cx="43910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直接连接符 6"/>
          <p:cNvCxnSpPr/>
          <p:nvPr/>
        </p:nvCxnSpPr>
        <p:spPr bwMode="auto">
          <a:xfrm>
            <a:off x="539552" y="5552068"/>
            <a:ext cx="846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pic>
        <p:nvPicPr>
          <p:cNvPr id="1029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794816"/>
            <a:ext cx="4165392" cy="2037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角丸四角形吹き出し 1"/>
          <p:cNvSpPr/>
          <p:nvPr/>
        </p:nvSpPr>
        <p:spPr bwMode="gray">
          <a:xfrm>
            <a:off x="4644008" y="4149080"/>
            <a:ext cx="1800200" cy="540000"/>
          </a:xfrm>
          <a:prstGeom prst="wedgeRoundRectCallout">
            <a:avLst>
              <a:gd name="adj1" fmla="val -30826"/>
              <a:gd name="adj2" fmla="val 131904"/>
              <a:gd name="adj3" fmla="val 16667"/>
            </a:avLst>
          </a:prstGeom>
          <a:noFill/>
          <a:ln w="9525" cap="flat" cmpd="sng" algn="ctr">
            <a:solidFill>
              <a:srgbClr val="0070C0"/>
            </a:solidFill>
            <a:prstDash val="dash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kern="0" dirty="0" smtClean="0">
                <a:solidFill>
                  <a:srgbClr val="0070C0"/>
                </a:solidFill>
                <a:latin typeface="Segoe UI"/>
                <a:ea typeface="メイリオ"/>
              </a:rPr>
              <a:t>EML-NML interface is the point</a:t>
            </a:r>
            <a:endParaRPr kumimoji="0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0136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802.1X Model (1) – Symmetric Function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55976" y="1600200"/>
            <a:ext cx="4330824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Symmetric structure &amp; functions</a:t>
            </a:r>
          </a:p>
          <a:p>
            <a:pPr lvl="1"/>
            <a:r>
              <a:rPr lang="en-US" sz="1600" dirty="0" smtClean="0"/>
              <a:t>EAP higher layer</a:t>
            </a:r>
          </a:p>
          <a:p>
            <a:pPr lvl="2"/>
            <a:r>
              <a:rPr lang="en-US" sz="1200" dirty="0" smtClean="0"/>
              <a:t>EAP parser</a:t>
            </a:r>
          </a:p>
          <a:p>
            <a:pPr lvl="1"/>
            <a:r>
              <a:rPr lang="en-US" sz="1600" dirty="0" smtClean="0"/>
              <a:t>PAE logon process</a:t>
            </a:r>
          </a:p>
          <a:p>
            <a:pPr lvl="2"/>
            <a:r>
              <a:rPr lang="en-US" sz="1200" dirty="0" smtClean="0"/>
              <a:t>manage credential, initiate the use of </a:t>
            </a:r>
            <a:r>
              <a:rPr lang="en-US" sz="1200" dirty="0" err="1" smtClean="0"/>
              <a:t>supp</a:t>
            </a:r>
            <a:r>
              <a:rPr lang="en-US" sz="1200" dirty="0" smtClean="0"/>
              <a:t> and </a:t>
            </a:r>
            <a:r>
              <a:rPr lang="en-US" sz="1200" dirty="0" err="1" smtClean="0"/>
              <a:t>authen</a:t>
            </a:r>
            <a:endParaRPr lang="en-US" sz="1200" dirty="0" smtClean="0"/>
          </a:p>
          <a:p>
            <a:pPr lvl="1"/>
            <a:r>
              <a:rPr lang="en-US" sz="1600" dirty="0" smtClean="0"/>
              <a:t>‘X’ PACP</a:t>
            </a:r>
          </a:p>
          <a:p>
            <a:pPr lvl="2"/>
            <a:r>
              <a:rPr lang="en-US" sz="1200" dirty="0" smtClean="0"/>
              <a:t>802.1X control</a:t>
            </a:r>
          </a:p>
          <a:p>
            <a:pPr lvl="1"/>
            <a:r>
              <a:rPr lang="en-US" sz="1600" dirty="0" smtClean="0"/>
              <a:t>PDU </a:t>
            </a:r>
            <a:r>
              <a:rPr lang="en-US" sz="1600" dirty="0" err="1" smtClean="0"/>
              <a:t>tx</a:t>
            </a:r>
            <a:r>
              <a:rPr lang="en-US" sz="1600" dirty="0" smtClean="0"/>
              <a:t> &amp; </a:t>
            </a:r>
            <a:r>
              <a:rPr lang="en-US" sz="1600" dirty="0" err="1" smtClean="0"/>
              <a:t>rx</a:t>
            </a:r>
            <a:endParaRPr lang="en-US" sz="1600" dirty="0" smtClean="0"/>
          </a:p>
          <a:p>
            <a:pPr lvl="2"/>
            <a:r>
              <a:rPr lang="en-US" sz="1200" dirty="0" smtClean="0"/>
              <a:t>process EAPOL messages</a:t>
            </a:r>
          </a:p>
          <a:p>
            <a:r>
              <a:rPr lang="en-US" sz="2000" dirty="0" smtClean="0"/>
              <a:t>‘X’ PAE can be implemented on single physical port</a:t>
            </a:r>
          </a:p>
          <a:p>
            <a:r>
              <a:rPr lang="en-US" sz="2000" dirty="0" smtClean="0"/>
              <a:t>802.1X model describes ‘entities’ inside the dotted box</a:t>
            </a:r>
          </a:p>
          <a:p>
            <a:pPr lvl="1"/>
            <a:r>
              <a:rPr lang="en-US" sz="1600" dirty="0" smtClean="0"/>
              <a:t>essential attributes that need to be ‘set’ (enable) or ‘get’ (state)</a:t>
            </a:r>
          </a:p>
          <a:p>
            <a:pPr lvl="1"/>
            <a:r>
              <a:rPr lang="en-US" sz="1600" dirty="0" smtClean="0"/>
              <a:t>EAPOL Statistics survey the results of EAPOL request-response</a:t>
            </a:r>
          </a:p>
          <a:p>
            <a:endParaRPr lang="en-US" sz="20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2780928"/>
            <a:ext cx="4247329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730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802.1X Model (2) </a:t>
            </a:r>
            <a:r>
              <a:rPr lang="en-US" dirty="0"/>
              <a:t>– Symmetric Function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2780928"/>
            <a:ext cx="4247329" cy="2880320"/>
          </a:xfrm>
          <a:prstGeom prst="rect">
            <a:avLst/>
          </a:prstGeom>
        </p:spPr>
      </p:pic>
      <p:sp>
        <p:nvSpPr>
          <p:cNvPr id="31" name="矩形 30"/>
          <p:cNvSpPr/>
          <p:nvPr/>
        </p:nvSpPr>
        <p:spPr bwMode="auto">
          <a:xfrm>
            <a:off x="6148924" y="3277620"/>
            <a:ext cx="1879459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PAE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5608957" y="4012028"/>
            <a:ext cx="82800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>
                <a:latin typeface="Times New Roman" charset="0"/>
              </a:rPr>
              <a:t>s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upplicant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6319586" y="3576693"/>
            <a:ext cx="108000" cy="432048"/>
            <a:chOff x="7956376" y="3645024"/>
            <a:chExt cx="108000" cy="432048"/>
          </a:xfrm>
        </p:grpSpPr>
        <p:sp>
          <p:nvSpPr>
            <p:cNvPr id="34" name="菱形 33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5" name="直接箭头连接符 34"/>
            <p:cNvCxnSpPr>
              <a:stCxn id="34" idx="2"/>
            </p:cNvCxnSpPr>
            <p:nvPr/>
          </p:nvCxnSpPr>
          <p:spPr bwMode="auto">
            <a:xfrm>
              <a:off x="8010376" y="3789024"/>
              <a:ext cx="0" cy="288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36" name="矩形 35"/>
          <p:cNvSpPr/>
          <p:nvPr/>
        </p:nvSpPr>
        <p:spPr bwMode="auto">
          <a:xfrm>
            <a:off x="5716877" y="4573764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authenticator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6526973" y="3585069"/>
            <a:ext cx="108000" cy="984712"/>
            <a:chOff x="7956376" y="3645024"/>
            <a:chExt cx="108000" cy="984712"/>
          </a:xfrm>
        </p:grpSpPr>
        <p:sp>
          <p:nvSpPr>
            <p:cNvPr id="38" name="菱形 37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9" name="直接箭头连接符 38"/>
            <p:cNvCxnSpPr>
              <a:stCxn id="38" idx="2"/>
            </p:cNvCxnSpPr>
            <p:nvPr/>
          </p:nvCxnSpPr>
          <p:spPr bwMode="auto">
            <a:xfrm>
              <a:off x="8010376" y="3789024"/>
              <a:ext cx="0" cy="8407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40" name="矩形 39"/>
          <p:cNvSpPr/>
          <p:nvPr/>
        </p:nvSpPr>
        <p:spPr bwMode="auto">
          <a:xfrm>
            <a:off x="7571512" y="3997700"/>
            <a:ext cx="108000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LogonProcess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矩形 40"/>
          <p:cNvSpPr/>
          <p:nvPr/>
        </p:nvSpPr>
        <p:spPr bwMode="auto">
          <a:xfrm>
            <a:off x="7452320" y="4933804"/>
            <a:ext cx="1206443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SessionStatistics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7715408" y="3569393"/>
            <a:ext cx="108000" cy="432048"/>
            <a:chOff x="7956376" y="3645024"/>
            <a:chExt cx="108000" cy="432048"/>
          </a:xfrm>
        </p:grpSpPr>
        <p:sp>
          <p:nvSpPr>
            <p:cNvPr id="43" name="菱形 42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44" name="直接箭头连接符 43"/>
            <p:cNvCxnSpPr>
              <a:stCxn id="43" idx="2"/>
            </p:cNvCxnSpPr>
            <p:nvPr/>
          </p:nvCxnSpPr>
          <p:spPr bwMode="auto">
            <a:xfrm>
              <a:off x="8010376" y="3789024"/>
              <a:ext cx="0" cy="288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45" name="组合 44"/>
          <p:cNvGrpSpPr/>
          <p:nvPr/>
        </p:nvGrpSpPr>
        <p:grpSpPr>
          <a:xfrm>
            <a:off x="7949440" y="4281750"/>
            <a:ext cx="108000" cy="646925"/>
            <a:chOff x="7956376" y="3645024"/>
            <a:chExt cx="108000" cy="646925"/>
          </a:xfrm>
        </p:grpSpPr>
        <p:sp>
          <p:nvSpPr>
            <p:cNvPr id="46" name="菱形 45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47" name="直接箭头连接符 46"/>
            <p:cNvCxnSpPr>
              <a:stCxn id="46" idx="2"/>
            </p:cNvCxnSpPr>
            <p:nvPr/>
          </p:nvCxnSpPr>
          <p:spPr bwMode="auto">
            <a:xfrm>
              <a:off x="8010376" y="3789024"/>
              <a:ext cx="0" cy="50292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48" name="矩形 47"/>
          <p:cNvSpPr/>
          <p:nvPr/>
        </p:nvSpPr>
        <p:spPr bwMode="auto">
          <a:xfrm>
            <a:off x="5798666" y="2708920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PAE System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6363986" y="3002411"/>
            <a:ext cx="108000" cy="288000"/>
            <a:chOff x="7956376" y="3645024"/>
            <a:chExt cx="108000" cy="288000"/>
          </a:xfrm>
        </p:grpSpPr>
        <p:sp>
          <p:nvSpPr>
            <p:cNvPr id="50" name="菱形 49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51" name="直接箭头连接符 50"/>
            <p:cNvCxnSpPr>
              <a:stCxn id="50" idx="2"/>
            </p:cNvCxnSpPr>
            <p:nvPr/>
          </p:nvCxnSpPr>
          <p:spPr bwMode="auto">
            <a:xfrm>
              <a:off x="8010376" y="3789024"/>
              <a:ext cx="0" cy="144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52" name="TextBox 51"/>
          <p:cNvSpPr txBox="1"/>
          <p:nvPr/>
        </p:nvSpPr>
        <p:spPr>
          <a:xfrm>
            <a:off x="6999430" y="552274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…</a:t>
            </a:r>
            <a:endParaRPr lang="zh-CN" altLang="en-US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5598068" y="1916832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Part of Figure 12-3 PAE management information</a:t>
            </a:r>
            <a:endParaRPr lang="zh-CN" altLang="en-US" sz="1600" dirty="0"/>
          </a:p>
        </p:txBody>
      </p:sp>
      <p:sp>
        <p:nvSpPr>
          <p:cNvPr id="55" name="右箭头 54"/>
          <p:cNvSpPr/>
          <p:nvPr/>
        </p:nvSpPr>
        <p:spPr bwMode="auto">
          <a:xfrm>
            <a:off x="4788024" y="3933056"/>
            <a:ext cx="432048" cy="367004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矩形 55"/>
          <p:cNvSpPr/>
          <p:nvPr/>
        </p:nvSpPr>
        <p:spPr bwMode="auto">
          <a:xfrm>
            <a:off x="5716877" y="5085184"/>
            <a:ext cx="1375403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EAPOLStatistics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6840264" y="3596416"/>
            <a:ext cx="108000" cy="1476000"/>
            <a:chOff x="7956376" y="3645024"/>
            <a:chExt cx="108000" cy="1476000"/>
          </a:xfrm>
        </p:grpSpPr>
        <p:sp>
          <p:nvSpPr>
            <p:cNvPr id="58" name="菱形 57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59" name="直接箭头连接符 58"/>
            <p:cNvCxnSpPr>
              <a:stCxn id="58" idx="2"/>
            </p:cNvCxnSpPr>
            <p:nvPr/>
          </p:nvCxnSpPr>
          <p:spPr bwMode="auto">
            <a:xfrm>
              <a:off x="8010376" y="3789024"/>
              <a:ext cx="0" cy="1332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76167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802.1X Model </a:t>
            </a:r>
            <a:r>
              <a:rPr lang="en-US" dirty="0" smtClean="0"/>
              <a:t>(3) – Asymmetric Function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An EAPOL Announcement protocol that allows a PAE to indicate the availability of </a:t>
            </a:r>
            <a:r>
              <a:rPr lang="en-US" sz="2000" dirty="0" smtClean="0"/>
              <a:t>network services</a:t>
            </a:r>
            <a:r>
              <a:rPr lang="en-US" sz="2000" dirty="0"/>
              <a:t>, helping other PAEs to choose appropriate credentials and parameters for authentication </a:t>
            </a:r>
            <a:r>
              <a:rPr lang="en-US" sz="2000" dirty="0" smtClean="0"/>
              <a:t>and network </a:t>
            </a:r>
            <a:r>
              <a:rPr lang="en-US" sz="2000" dirty="0"/>
              <a:t>access (Clause 10</a:t>
            </a:r>
            <a:r>
              <a:rPr lang="en-US" sz="2000" dirty="0" smtClean="0"/>
              <a:t>).</a:t>
            </a:r>
          </a:p>
          <a:p>
            <a:pPr lvl="1"/>
            <a:r>
              <a:rPr lang="en-US" sz="1600" dirty="0" smtClean="0"/>
              <a:t>Pair relationship: announcer &amp; listener</a:t>
            </a:r>
          </a:p>
          <a:p>
            <a:pPr lvl="1"/>
            <a:r>
              <a:rPr lang="en-US" sz="1600" dirty="0" smtClean="0"/>
              <a:t>Associated to PAE, but roles are bounded to Authenticator and Supplicant separately</a:t>
            </a:r>
          </a:p>
          <a:p>
            <a:pPr lvl="1"/>
            <a:r>
              <a:rPr lang="en-US" sz="1600" dirty="0" smtClean="0"/>
              <a:t>Implementation flexibility</a:t>
            </a:r>
            <a:endParaRPr lang="en-US" sz="1600" dirty="0"/>
          </a:p>
        </p:txBody>
      </p:sp>
      <p:sp>
        <p:nvSpPr>
          <p:cNvPr id="4" name="矩形 3"/>
          <p:cNvSpPr/>
          <p:nvPr/>
        </p:nvSpPr>
        <p:spPr bwMode="auto">
          <a:xfrm>
            <a:off x="4654450" y="4425758"/>
            <a:ext cx="1879459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PAE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4114483" y="5160166"/>
            <a:ext cx="82800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>
                <a:latin typeface="Times New Roman" charset="0"/>
              </a:rPr>
              <a:t>s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upplicant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4825112" y="4724831"/>
            <a:ext cx="108000" cy="432048"/>
            <a:chOff x="7956376" y="3645024"/>
            <a:chExt cx="108000" cy="432048"/>
          </a:xfrm>
        </p:grpSpPr>
        <p:sp>
          <p:nvSpPr>
            <p:cNvPr id="7" name="菱形 6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8" name="直接箭头连接符 7"/>
            <p:cNvCxnSpPr>
              <a:stCxn id="7" idx="2"/>
            </p:cNvCxnSpPr>
            <p:nvPr/>
          </p:nvCxnSpPr>
          <p:spPr bwMode="auto">
            <a:xfrm>
              <a:off x="8010376" y="3789024"/>
              <a:ext cx="0" cy="288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9" name="矩形 8"/>
          <p:cNvSpPr/>
          <p:nvPr/>
        </p:nvSpPr>
        <p:spPr bwMode="auto">
          <a:xfrm>
            <a:off x="4222403" y="5721902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authenticator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5032499" y="4733207"/>
            <a:ext cx="108000" cy="984712"/>
            <a:chOff x="7956376" y="3645024"/>
            <a:chExt cx="108000" cy="984712"/>
          </a:xfrm>
        </p:grpSpPr>
        <p:sp>
          <p:nvSpPr>
            <p:cNvPr id="11" name="菱形 10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2" name="直接箭头连接符 11"/>
            <p:cNvCxnSpPr>
              <a:stCxn id="11" idx="2"/>
            </p:cNvCxnSpPr>
            <p:nvPr/>
          </p:nvCxnSpPr>
          <p:spPr bwMode="auto">
            <a:xfrm>
              <a:off x="8010376" y="3789024"/>
              <a:ext cx="0" cy="8407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13" name="矩形 12"/>
          <p:cNvSpPr/>
          <p:nvPr/>
        </p:nvSpPr>
        <p:spPr bwMode="auto">
          <a:xfrm>
            <a:off x="4735461" y="6309320"/>
            <a:ext cx="108000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Announce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6533909" y="6289195"/>
            <a:ext cx="1206443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Announcement*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6751685" y="6005951"/>
            <a:ext cx="108000" cy="288000"/>
            <a:chOff x="7956376" y="3645024"/>
            <a:chExt cx="108000" cy="288000"/>
          </a:xfrm>
        </p:grpSpPr>
        <p:sp>
          <p:nvSpPr>
            <p:cNvPr id="16" name="菱形 15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7" name="直接箭头连接符 16"/>
            <p:cNvCxnSpPr>
              <a:stCxn id="16" idx="2"/>
            </p:cNvCxnSpPr>
            <p:nvPr/>
          </p:nvCxnSpPr>
          <p:spPr bwMode="auto">
            <a:xfrm>
              <a:off x="8010376" y="3789024"/>
              <a:ext cx="0" cy="144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18" name="组合 17"/>
          <p:cNvGrpSpPr/>
          <p:nvPr/>
        </p:nvGrpSpPr>
        <p:grpSpPr>
          <a:xfrm>
            <a:off x="5594179" y="5449345"/>
            <a:ext cx="108000" cy="863999"/>
            <a:chOff x="7956376" y="3645024"/>
            <a:chExt cx="108000" cy="863999"/>
          </a:xfrm>
        </p:grpSpPr>
        <p:sp>
          <p:nvSpPr>
            <p:cNvPr id="19" name="菱形 18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20" name="直接箭头连接符 19"/>
            <p:cNvCxnSpPr>
              <a:stCxn id="19" idx="2"/>
            </p:cNvCxnSpPr>
            <p:nvPr/>
          </p:nvCxnSpPr>
          <p:spPr bwMode="auto">
            <a:xfrm>
              <a:off x="8010376" y="3789023"/>
              <a:ext cx="0" cy="720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21" name="矩形 20"/>
          <p:cNvSpPr/>
          <p:nvPr/>
        </p:nvSpPr>
        <p:spPr bwMode="auto">
          <a:xfrm>
            <a:off x="4304192" y="3857058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PAE System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4869512" y="4150549"/>
            <a:ext cx="108000" cy="288000"/>
            <a:chOff x="7956376" y="3645024"/>
            <a:chExt cx="108000" cy="288000"/>
          </a:xfrm>
        </p:grpSpPr>
        <p:sp>
          <p:nvSpPr>
            <p:cNvPr id="23" name="菱形 22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24" name="直接箭头连接符 23"/>
            <p:cNvCxnSpPr>
              <a:stCxn id="23" idx="2"/>
            </p:cNvCxnSpPr>
            <p:nvPr/>
          </p:nvCxnSpPr>
          <p:spPr bwMode="auto">
            <a:xfrm>
              <a:off x="8010376" y="3789024"/>
              <a:ext cx="0" cy="144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25" name="TextBox 24"/>
          <p:cNvSpPr txBox="1"/>
          <p:nvPr/>
        </p:nvSpPr>
        <p:spPr>
          <a:xfrm>
            <a:off x="6504600" y="3741363"/>
            <a:ext cx="2315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Part of Figure 12-3 PAE management information</a:t>
            </a:r>
            <a:endParaRPr lang="zh-CN" altLang="en-US" sz="1600" dirty="0"/>
          </a:p>
        </p:txBody>
      </p:sp>
      <p:sp>
        <p:nvSpPr>
          <p:cNvPr id="30" name="矩形 29"/>
          <p:cNvSpPr/>
          <p:nvPr/>
        </p:nvSpPr>
        <p:spPr bwMode="auto">
          <a:xfrm>
            <a:off x="5275613" y="5155440"/>
            <a:ext cx="86400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Times New Roman" charset="0"/>
              </a:rPr>
              <a:t>Announcer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5986242" y="4720105"/>
            <a:ext cx="108000" cy="432048"/>
            <a:chOff x="7956376" y="3645024"/>
            <a:chExt cx="108000" cy="432048"/>
          </a:xfrm>
        </p:grpSpPr>
        <p:sp>
          <p:nvSpPr>
            <p:cNvPr id="32" name="菱形 31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3" name="直接箭头连接符 32"/>
            <p:cNvCxnSpPr>
              <a:stCxn id="32" idx="2"/>
            </p:cNvCxnSpPr>
            <p:nvPr/>
          </p:nvCxnSpPr>
          <p:spPr bwMode="auto">
            <a:xfrm>
              <a:off x="8010376" y="3789024"/>
              <a:ext cx="0" cy="288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34" name="矩形 33"/>
          <p:cNvSpPr/>
          <p:nvPr/>
        </p:nvSpPr>
        <p:spPr bwMode="auto">
          <a:xfrm>
            <a:off x="6103613" y="5717176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Listener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6193629" y="4728481"/>
            <a:ext cx="108000" cy="984712"/>
            <a:chOff x="7956376" y="3645024"/>
            <a:chExt cx="108000" cy="984712"/>
          </a:xfrm>
        </p:grpSpPr>
        <p:sp>
          <p:nvSpPr>
            <p:cNvPr id="36" name="菱形 35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7" name="直接箭头连接符 36"/>
            <p:cNvCxnSpPr>
              <a:stCxn id="36" idx="2"/>
            </p:cNvCxnSpPr>
            <p:nvPr/>
          </p:nvCxnSpPr>
          <p:spPr bwMode="auto">
            <a:xfrm>
              <a:off x="8010376" y="3789024"/>
              <a:ext cx="0" cy="8407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38" name="TextBox 37"/>
          <p:cNvSpPr txBox="1"/>
          <p:nvPr/>
        </p:nvSpPr>
        <p:spPr>
          <a:xfrm>
            <a:off x="7152578" y="5861192"/>
            <a:ext cx="1774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*Announcement statistics</a:t>
            </a:r>
            <a:endParaRPr lang="en-US" dirty="0"/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236"/>
          <a:stretch/>
        </p:blipFill>
        <p:spPr bwMode="auto">
          <a:xfrm>
            <a:off x="102227" y="4581128"/>
            <a:ext cx="3957008" cy="134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3776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68960"/>
            <a:ext cx="4501311" cy="2912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Options for Creating Network Operation Model 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only</a:t>
            </a:r>
            <a:br>
              <a:rPr lang="en-US" dirty="0" smtClean="0"/>
            </a:br>
            <a:r>
              <a:rPr lang="en-US" sz="2000" dirty="0" smtClean="0"/>
              <a:t>focus on the core of the NRM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The whole NRM </a:t>
            </a:r>
            <a:br>
              <a:rPr lang="en-US" dirty="0" smtClean="0"/>
            </a:br>
            <a:r>
              <a:rPr lang="en-US" sz="2000" dirty="0" smtClean="0"/>
              <a:t>make use of the symmetric structure</a:t>
            </a:r>
            <a:endParaRPr lang="en-US" sz="2000" dirty="0"/>
          </a:p>
        </p:txBody>
      </p:sp>
      <p:sp>
        <p:nvSpPr>
          <p:cNvPr id="12" name="角丸四角形吹き出し 1"/>
          <p:cNvSpPr/>
          <p:nvPr/>
        </p:nvSpPr>
        <p:spPr bwMode="gray">
          <a:xfrm>
            <a:off x="755576" y="6129360"/>
            <a:ext cx="1800200" cy="540000"/>
          </a:xfrm>
          <a:prstGeom prst="wedgeRoundRectCallout">
            <a:avLst>
              <a:gd name="adj1" fmla="val 19485"/>
              <a:gd name="adj2" fmla="val -90648"/>
              <a:gd name="adj3" fmla="val 16667"/>
            </a:avLst>
          </a:prstGeom>
          <a:noFill/>
          <a:ln w="9525" cap="flat" cmpd="sng" algn="ctr">
            <a:solidFill>
              <a:srgbClr val="0070C0"/>
            </a:solidFill>
            <a:prstDash val="dash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kern="0" dirty="0" smtClean="0">
                <a:solidFill>
                  <a:srgbClr val="0070C0"/>
                </a:solidFill>
                <a:latin typeface="Segoe UI"/>
                <a:ea typeface="メイリオ"/>
              </a:rPr>
              <a:t>Core of the NRM</a:t>
            </a:r>
            <a:endParaRPr kumimoji="0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179512" y="3015820"/>
            <a:ext cx="4768353" cy="917235"/>
          </a:xfrm>
          <a:prstGeom prst="rect">
            <a:avLst/>
          </a:prstGeom>
          <a:noFill/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179512" y="4201714"/>
            <a:ext cx="4768353" cy="612068"/>
          </a:xfrm>
          <a:prstGeom prst="rect">
            <a:avLst/>
          </a:prstGeom>
          <a:noFill/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179512" y="4842958"/>
            <a:ext cx="4768353" cy="709109"/>
          </a:xfrm>
          <a:prstGeom prst="rect">
            <a:avLst/>
          </a:prstGeom>
          <a:noFill/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5400000">
            <a:off x="4474366" y="3326436"/>
            <a:ext cx="647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Service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 rot="5400000">
            <a:off x="4470359" y="4365514"/>
            <a:ext cx="655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Control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 rot="5400000">
            <a:off x="4431087" y="5046320"/>
            <a:ext cx="734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Interface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 bwMode="auto">
          <a:xfrm>
            <a:off x="6512020" y="2804925"/>
            <a:ext cx="1013458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NMS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6300192" y="3544486"/>
            <a:ext cx="1225286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ANC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7182200" y="3103560"/>
            <a:ext cx="108000" cy="432048"/>
            <a:chOff x="7956376" y="3645024"/>
            <a:chExt cx="108000" cy="432048"/>
          </a:xfrm>
        </p:grpSpPr>
        <p:sp>
          <p:nvSpPr>
            <p:cNvPr id="22" name="菱形 21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23" name="直接箭头连接符 22"/>
            <p:cNvCxnSpPr>
              <a:stCxn id="22" idx="2"/>
            </p:cNvCxnSpPr>
            <p:nvPr/>
          </p:nvCxnSpPr>
          <p:spPr bwMode="auto">
            <a:xfrm>
              <a:off x="8010376" y="3789024"/>
              <a:ext cx="0" cy="288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24" name="TextBox 23"/>
          <p:cNvSpPr txBox="1"/>
          <p:nvPr/>
        </p:nvSpPr>
        <p:spPr>
          <a:xfrm>
            <a:off x="7289527" y="3267487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36" name="矩形 35"/>
          <p:cNvSpPr/>
          <p:nvPr/>
        </p:nvSpPr>
        <p:spPr bwMode="auto">
          <a:xfrm>
            <a:off x="7664148" y="4004843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Times New Roman" charset="0"/>
              </a:rPr>
              <a:t>CIS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菱形 36"/>
          <p:cNvSpPr/>
          <p:nvPr/>
        </p:nvSpPr>
        <p:spPr bwMode="auto">
          <a:xfrm>
            <a:off x="7376116" y="3828378"/>
            <a:ext cx="108000" cy="144000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9" name="肘形连接符 38"/>
          <p:cNvCxnSpPr>
            <a:stCxn id="37" idx="2"/>
          </p:cNvCxnSpPr>
          <p:nvPr/>
        </p:nvCxnSpPr>
        <p:spPr bwMode="auto">
          <a:xfrm rot="16200000" flipH="1">
            <a:off x="7470244" y="3932250"/>
            <a:ext cx="153776" cy="23403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0" name="矩形 39"/>
          <p:cNvSpPr/>
          <p:nvPr/>
        </p:nvSpPr>
        <p:spPr bwMode="auto">
          <a:xfrm>
            <a:off x="7664148" y="4364883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菱形 40"/>
          <p:cNvSpPr/>
          <p:nvPr/>
        </p:nvSpPr>
        <p:spPr bwMode="auto">
          <a:xfrm>
            <a:off x="7250360" y="3840926"/>
            <a:ext cx="108000" cy="144000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3" name="肘形连接符 42"/>
          <p:cNvCxnSpPr>
            <a:stCxn id="41" idx="2"/>
            <a:endCxn id="40" idx="1"/>
          </p:cNvCxnSpPr>
          <p:nvPr/>
        </p:nvCxnSpPr>
        <p:spPr bwMode="auto">
          <a:xfrm rot="16200000" flipH="1">
            <a:off x="7222268" y="4067018"/>
            <a:ext cx="523973" cy="35978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4" name="矩形 43"/>
          <p:cNvSpPr/>
          <p:nvPr/>
        </p:nvSpPr>
        <p:spPr bwMode="auto">
          <a:xfrm>
            <a:off x="7165438" y="5089707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菱形 44"/>
          <p:cNvSpPr/>
          <p:nvPr/>
        </p:nvSpPr>
        <p:spPr bwMode="auto">
          <a:xfrm>
            <a:off x="6633787" y="4438017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7" name="肘形连接符 46"/>
          <p:cNvCxnSpPr>
            <a:stCxn id="45" idx="2"/>
            <a:endCxn id="44" idx="1"/>
          </p:cNvCxnSpPr>
          <p:nvPr/>
        </p:nvCxnSpPr>
        <p:spPr bwMode="auto">
          <a:xfrm rot="16200000" flipH="1">
            <a:off x="6600759" y="4669044"/>
            <a:ext cx="651706" cy="477651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9" name="矩形 48"/>
          <p:cNvSpPr/>
          <p:nvPr/>
        </p:nvSpPr>
        <p:spPr bwMode="auto">
          <a:xfrm>
            <a:off x="7165438" y="5453322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AR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0" name="菱形 49"/>
          <p:cNvSpPr/>
          <p:nvPr/>
        </p:nvSpPr>
        <p:spPr bwMode="auto">
          <a:xfrm>
            <a:off x="6492452" y="4461761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2" name="肘形连接符 51"/>
          <p:cNvCxnSpPr>
            <a:stCxn id="50" idx="2"/>
            <a:endCxn id="49" idx="1"/>
          </p:cNvCxnSpPr>
          <p:nvPr/>
        </p:nvCxnSpPr>
        <p:spPr bwMode="auto">
          <a:xfrm rot="16200000" flipH="1">
            <a:off x="6360157" y="4792056"/>
            <a:ext cx="991577" cy="61898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3" name="矩形 52"/>
          <p:cNvSpPr/>
          <p:nvPr/>
        </p:nvSpPr>
        <p:spPr bwMode="auto">
          <a:xfrm>
            <a:off x="6362341" y="5934609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Times New Roman" charset="0"/>
              </a:rPr>
              <a:t>NA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4" name="菱形 53"/>
          <p:cNvSpPr/>
          <p:nvPr/>
        </p:nvSpPr>
        <p:spPr bwMode="auto">
          <a:xfrm>
            <a:off x="5970657" y="4453446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6" name="肘形连接符 55"/>
          <p:cNvCxnSpPr>
            <a:endCxn id="53" idx="1"/>
          </p:cNvCxnSpPr>
          <p:nvPr/>
        </p:nvCxnSpPr>
        <p:spPr bwMode="auto">
          <a:xfrm rot="16200000" flipH="1">
            <a:off x="5385314" y="5101598"/>
            <a:ext cx="1616370" cy="337684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7" name="矩形 56"/>
          <p:cNvSpPr/>
          <p:nvPr/>
        </p:nvSpPr>
        <p:spPr bwMode="auto">
          <a:xfrm>
            <a:off x="6362341" y="6302272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Times New Roman" charset="0"/>
              </a:rPr>
              <a:t>BH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8" name="菱形 57"/>
          <p:cNvSpPr/>
          <p:nvPr/>
        </p:nvSpPr>
        <p:spPr bwMode="auto">
          <a:xfrm>
            <a:off x="5862657" y="4450326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60" name="肘形连接符 59"/>
          <p:cNvCxnSpPr>
            <a:endCxn id="57" idx="1"/>
          </p:cNvCxnSpPr>
          <p:nvPr/>
        </p:nvCxnSpPr>
        <p:spPr bwMode="auto">
          <a:xfrm rot="16200000" flipH="1">
            <a:off x="5149740" y="5233687"/>
            <a:ext cx="1985930" cy="43927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2" name="矩形 81"/>
          <p:cNvSpPr/>
          <p:nvPr/>
        </p:nvSpPr>
        <p:spPr bwMode="auto">
          <a:xfrm>
            <a:off x="5678682" y="4163074"/>
            <a:ext cx="1225286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Interface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85" name="组合 84"/>
          <p:cNvGrpSpPr/>
          <p:nvPr/>
        </p:nvGrpSpPr>
        <p:grpSpPr>
          <a:xfrm>
            <a:off x="6595475" y="3828378"/>
            <a:ext cx="108000" cy="324000"/>
            <a:chOff x="7956376" y="3645024"/>
            <a:chExt cx="108000" cy="324000"/>
          </a:xfrm>
        </p:grpSpPr>
        <p:sp>
          <p:nvSpPr>
            <p:cNvPr id="86" name="菱形 85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87" name="直接箭头连接符 86"/>
            <p:cNvCxnSpPr>
              <a:stCxn id="86" idx="2"/>
            </p:cNvCxnSpPr>
            <p:nvPr/>
          </p:nvCxnSpPr>
          <p:spPr bwMode="auto">
            <a:xfrm>
              <a:off x="8010376" y="3789024"/>
              <a:ext cx="0" cy="180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20632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 bwMode="auto">
          <a:xfrm>
            <a:off x="395536" y="3345959"/>
            <a:ext cx="5544616" cy="2963361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with 7.1 AN </a:t>
            </a:r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Take AN </a:t>
            </a:r>
            <a:r>
              <a:rPr lang="en-US" sz="2000" dirty="0"/>
              <a:t>setup for unlicensed spectrum (</a:t>
            </a:r>
            <a:r>
              <a:rPr lang="en-US" sz="2000" dirty="0" smtClean="0"/>
              <a:t>7.1) as an example</a:t>
            </a:r>
            <a:endParaRPr lang="en-US" sz="2000" dirty="0"/>
          </a:p>
        </p:txBody>
      </p:sp>
      <p:sp>
        <p:nvSpPr>
          <p:cNvPr id="4" name="矩形 3"/>
          <p:cNvSpPr/>
          <p:nvPr/>
        </p:nvSpPr>
        <p:spPr bwMode="auto">
          <a:xfrm>
            <a:off x="3150170" y="3609020"/>
            <a:ext cx="1565846" cy="108012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6" name="直接箭头连接符 5"/>
          <p:cNvCxnSpPr/>
          <p:nvPr/>
        </p:nvCxnSpPr>
        <p:spPr bwMode="auto">
          <a:xfrm>
            <a:off x="2358082" y="3897052"/>
            <a:ext cx="792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276085" y="3342292"/>
            <a:ext cx="874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enable </a:t>
            </a:r>
            <a:endParaRPr lang="en-US" dirty="0" smtClean="0"/>
          </a:p>
          <a:p>
            <a:r>
              <a:rPr lang="en-US" dirty="0" smtClean="0"/>
              <a:t>(power-up)</a:t>
            </a:r>
            <a:endParaRPr lang="en-US" dirty="0"/>
          </a:p>
        </p:txBody>
      </p:sp>
      <p:cxnSp>
        <p:nvCxnSpPr>
          <p:cNvPr id="9" name="直接箭头连接符 8"/>
          <p:cNvCxnSpPr/>
          <p:nvPr/>
        </p:nvCxnSpPr>
        <p:spPr bwMode="auto">
          <a:xfrm flipV="1">
            <a:off x="3246753" y="4689140"/>
            <a:ext cx="0" cy="6840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" name="矩形 9"/>
          <p:cNvSpPr/>
          <p:nvPr/>
        </p:nvSpPr>
        <p:spPr bwMode="auto">
          <a:xfrm>
            <a:off x="2367247" y="5373216"/>
            <a:ext cx="156584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211960" y="5373216"/>
            <a:ext cx="156584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BH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61575" y="4775243"/>
            <a:ext cx="1042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NA_activated</a:t>
            </a:r>
            <a:endParaRPr lang="en-US" dirty="0"/>
          </a:p>
        </p:txBody>
      </p:sp>
      <p:sp>
        <p:nvSpPr>
          <p:cNvPr id="17" name="矩形 16"/>
          <p:cNvSpPr/>
          <p:nvPr/>
        </p:nvSpPr>
        <p:spPr bwMode="auto">
          <a:xfrm>
            <a:off x="1275886" y="3736616"/>
            <a:ext cx="1008112" cy="32087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 operator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3150170" y="2276872"/>
            <a:ext cx="156584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NMS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0" name="直接箭头连接符 19"/>
          <p:cNvCxnSpPr/>
          <p:nvPr/>
        </p:nvCxnSpPr>
        <p:spPr bwMode="auto">
          <a:xfrm flipV="1">
            <a:off x="3563888" y="2996952"/>
            <a:ext cx="0" cy="6120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411760" y="3068108"/>
            <a:ext cx="1144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ANC_activated</a:t>
            </a:r>
            <a:endParaRPr lang="en-US" dirty="0"/>
          </a:p>
        </p:txBody>
      </p:sp>
      <p:cxnSp>
        <p:nvCxnSpPr>
          <p:cNvPr id="24" name="直接箭头连接符 23"/>
          <p:cNvCxnSpPr/>
          <p:nvPr/>
        </p:nvCxnSpPr>
        <p:spPr bwMode="auto">
          <a:xfrm>
            <a:off x="3606793" y="4689140"/>
            <a:ext cx="0" cy="6840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 rot="16200000">
            <a:off x="2753324" y="4957599"/>
            <a:ext cx="131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NA_configuration</a:t>
            </a:r>
            <a:endParaRPr lang="en-US" dirty="0"/>
          </a:p>
        </p:txBody>
      </p:sp>
      <p:cxnSp>
        <p:nvCxnSpPr>
          <p:cNvPr id="29" name="直接箭头连接符 28"/>
          <p:cNvCxnSpPr/>
          <p:nvPr/>
        </p:nvCxnSpPr>
        <p:spPr bwMode="auto">
          <a:xfrm>
            <a:off x="4211960" y="2996952"/>
            <a:ext cx="0" cy="61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473240" y="3068960"/>
            <a:ext cx="131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AN_configuration</a:t>
            </a:r>
            <a:endParaRPr lang="en-US" dirty="0"/>
          </a:p>
        </p:txBody>
      </p:sp>
      <p:cxnSp>
        <p:nvCxnSpPr>
          <p:cNvPr id="31" name="直接箭头连接符 30"/>
          <p:cNvCxnSpPr/>
          <p:nvPr/>
        </p:nvCxnSpPr>
        <p:spPr bwMode="auto">
          <a:xfrm flipV="1">
            <a:off x="4650500" y="2996952"/>
            <a:ext cx="0" cy="61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4735533" y="3068960"/>
            <a:ext cx="1494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AN_operation</a:t>
            </a:r>
            <a:r>
              <a:rPr lang="en-US" dirty="0" err="1" smtClean="0"/>
              <a:t>_status</a:t>
            </a:r>
            <a:endParaRPr lang="en-US" dirty="0"/>
          </a:p>
        </p:txBody>
      </p:sp>
      <p:cxnSp>
        <p:nvCxnSpPr>
          <p:cNvPr id="33" name="直接箭头连接符 32"/>
          <p:cNvCxnSpPr/>
          <p:nvPr/>
        </p:nvCxnSpPr>
        <p:spPr bwMode="auto">
          <a:xfrm>
            <a:off x="1590956" y="5607002"/>
            <a:ext cx="792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1508959" y="5052242"/>
            <a:ext cx="874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enable </a:t>
            </a:r>
            <a:endParaRPr lang="en-US" dirty="0" smtClean="0"/>
          </a:p>
          <a:p>
            <a:r>
              <a:rPr lang="en-US" dirty="0" smtClean="0"/>
              <a:t>(power-up)</a:t>
            </a:r>
            <a:endParaRPr lang="en-US" dirty="0"/>
          </a:p>
        </p:txBody>
      </p:sp>
      <p:sp>
        <p:nvSpPr>
          <p:cNvPr id="35" name="矩形 34"/>
          <p:cNvSpPr/>
          <p:nvPr/>
        </p:nvSpPr>
        <p:spPr bwMode="auto">
          <a:xfrm>
            <a:off x="508760" y="5446566"/>
            <a:ext cx="1008112" cy="32087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 operator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6" name="直接箭头连接符 35"/>
          <p:cNvCxnSpPr/>
          <p:nvPr/>
        </p:nvCxnSpPr>
        <p:spPr bwMode="auto">
          <a:xfrm flipV="1">
            <a:off x="3867577" y="4703235"/>
            <a:ext cx="0" cy="648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3952610" y="4775243"/>
            <a:ext cx="1494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NA_operation_status</a:t>
            </a:r>
            <a:endParaRPr lang="en-US" dirty="0"/>
          </a:p>
        </p:txBody>
      </p:sp>
      <p:cxnSp>
        <p:nvCxnSpPr>
          <p:cNvPr id="40" name="直接箭头连接符 39"/>
          <p:cNvCxnSpPr/>
          <p:nvPr/>
        </p:nvCxnSpPr>
        <p:spPr bwMode="auto">
          <a:xfrm>
            <a:off x="6228184" y="3736616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782456" y="3598116"/>
            <a:ext cx="2361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Status, set and/or cleared by source</a:t>
            </a:r>
            <a:endParaRPr lang="en-US" dirty="0"/>
          </a:p>
        </p:txBody>
      </p:sp>
      <p:cxnSp>
        <p:nvCxnSpPr>
          <p:cNvPr id="43" name="直接箭头连接符 42"/>
          <p:cNvCxnSpPr/>
          <p:nvPr/>
        </p:nvCxnSpPr>
        <p:spPr bwMode="auto">
          <a:xfrm>
            <a:off x="6228184" y="4438706"/>
            <a:ext cx="46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6782456" y="4300206"/>
            <a:ext cx="2361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Procedures initiated by source and consumed by destination</a:t>
            </a:r>
          </a:p>
          <a:p>
            <a:r>
              <a:rPr lang="en-US" dirty="0" smtClean="0"/>
              <a:t>(no need to specify details, maybe out of scope of 802)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406286" y="5034662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…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47294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en-US" dirty="0" smtClean="0"/>
              <a:t>Option 1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/>
          <p:nvPr/>
        </p:nvSpPr>
        <p:spPr bwMode="auto">
          <a:xfrm>
            <a:off x="457200" y="980728"/>
            <a:ext cx="8001000" cy="59134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Network Management Service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NMS-ID</a:t>
            </a:r>
          </a:p>
        </p:txBody>
      </p:sp>
      <p:sp>
        <p:nvSpPr>
          <p:cNvPr id="5" name="Rectangle 5"/>
          <p:cNvSpPr/>
          <p:nvPr/>
        </p:nvSpPr>
        <p:spPr bwMode="auto">
          <a:xfrm>
            <a:off x="1190771" y="1759496"/>
            <a:ext cx="7267429" cy="11654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Network Control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ANC-ID</a:t>
            </a:r>
          </a:p>
          <a:p>
            <a:pPr lvl="0"/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bool activated</a:t>
            </a:r>
          </a:p>
          <a:p>
            <a:pPr lvl="0"/>
            <a:r>
              <a:rPr lang="en-US" dirty="0" err="1">
                <a:latin typeface="+mn-lt"/>
              </a:rPr>
              <a:t>e</a:t>
            </a:r>
            <a:r>
              <a:rPr lang="en-US" dirty="0" err="1" smtClean="0">
                <a:latin typeface="+mn-lt"/>
              </a:rPr>
              <a:t>num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operationStatus</a:t>
            </a:r>
            <a:r>
              <a:rPr lang="en-US" dirty="0" smtClean="0">
                <a:latin typeface="+mn-lt"/>
              </a:rPr>
              <a:t>;</a:t>
            </a:r>
          </a:p>
          <a:p>
            <a:pPr lvl="0"/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// for  setup on authorized spectrum</a:t>
            </a:r>
          </a:p>
          <a:p>
            <a:pPr lvl="0"/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Timeout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held</a:t>
            </a:r>
            <a:r>
              <a:rPr lang="en-US" dirty="0" err="1" smtClean="0">
                <a:latin typeface="+mn-lt"/>
              </a:rPr>
              <a:t>Period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Freeform 43"/>
          <p:cNvSpPr/>
          <p:nvPr/>
        </p:nvSpPr>
        <p:spPr bwMode="auto">
          <a:xfrm>
            <a:off x="759770" y="1537237"/>
            <a:ext cx="431002" cy="41276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63672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8" name="Diamond 45"/>
          <p:cNvSpPr/>
          <p:nvPr/>
        </p:nvSpPr>
        <p:spPr bwMode="auto">
          <a:xfrm>
            <a:off x="683568" y="155466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Freeform 24"/>
          <p:cNvSpPr/>
          <p:nvPr/>
        </p:nvSpPr>
        <p:spPr bwMode="auto">
          <a:xfrm>
            <a:off x="1647489" y="3075347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Diamond 25"/>
          <p:cNvSpPr/>
          <p:nvPr/>
        </p:nvSpPr>
        <p:spPr bwMode="auto">
          <a:xfrm>
            <a:off x="1571289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Freeform 39"/>
          <p:cNvSpPr/>
          <p:nvPr/>
        </p:nvSpPr>
        <p:spPr bwMode="auto">
          <a:xfrm>
            <a:off x="1483367" y="3063216"/>
            <a:ext cx="441959" cy="158992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Diamond 40"/>
          <p:cNvSpPr/>
          <p:nvPr/>
        </p:nvSpPr>
        <p:spPr bwMode="auto">
          <a:xfrm>
            <a:off x="1403648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41"/>
          <p:cNvSpPr/>
          <p:nvPr/>
        </p:nvSpPr>
        <p:spPr bwMode="auto">
          <a:xfrm>
            <a:off x="1940568" y="3098956"/>
            <a:ext cx="2989240" cy="81513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Backhaul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BH-ID</a:t>
            </a:r>
          </a:p>
          <a:p>
            <a:r>
              <a:rPr lang="en-US" dirty="0">
                <a:latin typeface="+mn-lt"/>
              </a:rPr>
              <a:t>b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ool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activated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lang="en-US" dirty="0" err="1" smtClean="0">
                <a:latin typeface="+mn-lt"/>
              </a:rPr>
              <a:t>enum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operationStatus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4" name="Rectangle 42"/>
          <p:cNvSpPr/>
          <p:nvPr/>
        </p:nvSpPr>
        <p:spPr bwMode="auto">
          <a:xfrm>
            <a:off x="1940568" y="4077071"/>
            <a:ext cx="2989240" cy="16750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Node of Attachment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NA-ID</a:t>
            </a:r>
          </a:p>
          <a:p>
            <a:r>
              <a:rPr lang="en-US" dirty="0">
                <a:latin typeface="+mn-lt"/>
              </a:rPr>
              <a:t>b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ool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activated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lang="en-US" dirty="0" err="1" smtClean="0">
                <a:latin typeface="+mn-lt"/>
              </a:rPr>
              <a:t>enum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operationStatus</a:t>
            </a:r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// for setup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on authorized spectrum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Geolocation</a:t>
            </a:r>
          </a:p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bool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enableSensing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lang="en-US" dirty="0" smtClean="0">
                <a:latin typeface="+mn-lt"/>
              </a:rPr>
              <a:t>Timeout </a:t>
            </a:r>
            <a:r>
              <a:rPr lang="en-US" dirty="0" err="1" smtClean="0">
                <a:latin typeface="+mn-lt"/>
              </a:rPr>
              <a:t>quietPeriod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47489" y="336802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90645" y="432183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17" name="Rectangle 41"/>
          <p:cNvSpPr/>
          <p:nvPr/>
        </p:nvSpPr>
        <p:spPr bwMode="auto">
          <a:xfrm>
            <a:off x="5657165" y="3098956"/>
            <a:ext cx="2592288" cy="81513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SpectrumDatabase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CIS</a:t>
            </a:r>
            <a:r>
              <a:rPr lang="en-US" dirty="0" smtClean="0">
                <a:latin typeface="+mn-lt"/>
              </a:rPr>
              <a:t>-ID</a:t>
            </a:r>
            <a:endParaRPr lang="en-US" dirty="0" smtClean="0">
              <a:latin typeface="+mn-lt"/>
            </a:endParaRPr>
          </a:p>
          <a:p>
            <a:r>
              <a:rPr lang="en-US" dirty="0" err="1" smtClean="0">
                <a:latin typeface="+mn-lt"/>
              </a:rPr>
              <a:t>preferredChannelList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lang="en-US" dirty="0" err="1" smtClean="0">
                <a:latin typeface="+mn-lt"/>
              </a:rPr>
              <a:t>backupChannelList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" name="Rectangle 41"/>
          <p:cNvSpPr/>
          <p:nvPr/>
        </p:nvSpPr>
        <p:spPr bwMode="auto">
          <a:xfrm>
            <a:off x="2771800" y="5949280"/>
            <a:ext cx="2158008" cy="64807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SensingStatistics</a:t>
            </a:r>
            <a:endParaRPr lang="en-US" b="1" dirty="0">
              <a:latin typeface="+mn-lt"/>
            </a:endParaRPr>
          </a:p>
          <a:p>
            <a:r>
              <a:rPr lang="en-US" dirty="0" err="1" smtClean="0">
                <a:latin typeface="+mn-lt"/>
              </a:rPr>
              <a:t>spectrumAvailability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channelClassification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9" name="Freeform 24"/>
          <p:cNvSpPr/>
          <p:nvPr/>
        </p:nvSpPr>
        <p:spPr bwMode="auto">
          <a:xfrm>
            <a:off x="5364088" y="3069871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64088" y="333617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21" name="Diamond 25"/>
          <p:cNvSpPr/>
          <p:nvPr/>
        </p:nvSpPr>
        <p:spPr bwMode="auto">
          <a:xfrm>
            <a:off x="5287888" y="2924944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2" name="Freeform 24"/>
          <p:cNvSpPr/>
          <p:nvPr/>
        </p:nvSpPr>
        <p:spPr bwMode="auto">
          <a:xfrm>
            <a:off x="2467397" y="5887812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Diamond 25"/>
          <p:cNvSpPr/>
          <p:nvPr/>
        </p:nvSpPr>
        <p:spPr bwMode="auto">
          <a:xfrm>
            <a:off x="2391197" y="574204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67397" y="618049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06939246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omniran-14-0033-01-ecsg-omniran-pptx-template</Template>
  <TotalTime>43248</TotalTime>
  <Words>780</Words>
  <Application>Microsoft Office PowerPoint</Application>
  <PresentationFormat>全屏显示(4:3)</PresentationFormat>
  <Paragraphs>200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omniran_usecase_template</vt:lpstr>
      <vt:lpstr>PowerPoint 演示文稿</vt:lpstr>
      <vt:lpstr>Information Model Structure</vt:lpstr>
      <vt:lpstr>TMN 5-Layer Management Architecture</vt:lpstr>
      <vt:lpstr>802.1X Model (1) – Symmetric Function</vt:lpstr>
      <vt:lpstr>802.1X Model (2) – Symmetric Function</vt:lpstr>
      <vt:lpstr>802.1X Model (3) – Asymmetric Function</vt:lpstr>
      <vt:lpstr>Two Options for Creating Network Operation Model </vt:lpstr>
      <vt:lpstr>Practice with 7.1 AN Setup</vt:lpstr>
      <vt:lpstr>Option 1</vt:lpstr>
      <vt:lpstr>Option 2</vt:lpstr>
      <vt:lpstr>Consensus have been Reached</vt:lpstr>
      <vt:lpstr>Reference: 802.1X model</vt:lpstr>
      <vt:lpstr>Questions, Comments 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Wang, Hao</dc:creator>
  <cp:lastModifiedBy>Yi, Su/易粟</cp:lastModifiedBy>
  <cp:revision>384</cp:revision>
  <cp:lastPrinted>1998-02-10T13:28:06Z</cp:lastPrinted>
  <dcterms:created xsi:type="dcterms:W3CDTF">2015-11-05T09:24:45Z</dcterms:created>
  <dcterms:modified xsi:type="dcterms:W3CDTF">2017-11-07T20:49:17Z</dcterms:modified>
</cp:coreProperties>
</file>