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1" r:id="rId2"/>
    <p:sldId id="327" r:id="rId3"/>
    <p:sldId id="329" r:id="rId4"/>
    <p:sldId id="335" r:id="rId5"/>
    <p:sldId id="337" r:id="rId6"/>
    <p:sldId id="351" r:id="rId7"/>
    <p:sldId id="361" r:id="rId8"/>
    <p:sldId id="344" r:id="rId9"/>
    <p:sldId id="342" r:id="rId10"/>
    <p:sldId id="341" r:id="rId11"/>
    <p:sldId id="345" r:id="rId12"/>
    <p:sldId id="348" r:id="rId13"/>
    <p:sldId id="347" r:id="rId14"/>
    <p:sldId id="336" r:id="rId15"/>
    <p:sldId id="359" r:id="rId16"/>
    <p:sldId id="353" r:id="rId17"/>
    <p:sldId id="354" r:id="rId18"/>
    <p:sldId id="358" r:id="rId19"/>
    <p:sldId id="355" r:id="rId20"/>
    <p:sldId id="356" r:id="rId21"/>
    <p:sldId id="357" r:id="rId22"/>
    <p:sldId id="360" r:id="rId23"/>
    <p:sldId id="352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2" pos="2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6266" autoAdjust="0"/>
  </p:normalViewPr>
  <p:slideViewPr>
    <p:cSldViewPr>
      <p:cViewPr>
        <p:scale>
          <a:sx n="140" d="100"/>
          <a:sy n="140" d="100"/>
        </p:scale>
        <p:origin x="296" y="-360"/>
      </p:cViewPr>
      <p:guideLst>
        <p:guide orient="horz" pos="768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2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omniran-17-0081-05-CF00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4119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2017-11-08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 fontScale="77500" lnSpcReduction="20000"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#1 provides initial proposal of user service information </a:t>
            </a:r>
            <a:r>
              <a:rPr lang="en-US" sz="1600" dirty="0" smtClean="0">
                <a:latin typeface="+mn-lt"/>
              </a:rPr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#2 covers more complete and aligned models for user service and derives models for each network element.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#3 mainly added editorial clean-up for better representation of the approach.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#4 contains changes as discussed during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discussions on Nov 7</a:t>
            </a:r>
            <a:r>
              <a:rPr lang="en-US" sz="1600" baseline="30000" dirty="0" smtClean="0">
                <a:latin typeface="+mn-lt"/>
              </a:rPr>
              <a:t>th</a:t>
            </a:r>
            <a:r>
              <a:rPr lang="en-US" sz="1600" dirty="0" smtClean="0">
                <a:latin typeface="+mn-l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#5 introduces one modification to the BEACONBC function of the NA for service selection.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Security Association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S</a:t>
            </a:r>
            <a:r>
              <a:rPr lang="en-US" sz="900" dirty="0" smtClean="0">
                <a:latin typeface="+mn-lt"/>
              </a:rPr>
              <a:t>ession </a:t>
            </a:r>
            <a:r>
              <a:rPr lang="en-US" sz="900" dirty="0">
                <a:latin typeface="+mn-lt"/>
              </a:rPr>
              <a:t>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3099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5486400" y="2708438"/>
            <a:ext cx="3200400" cy="1449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TE-ID: Unique terminal identifier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</a:t>
            </a:r>
            <a:r>
              <a:rPr lang="en-US" sz="900" dirty="0" smtClean="0">
                <a:latin typeface="+mn-lt"/>
              </a:rPr>
              <a:t>method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r>
              <a:rPr lang="en-US" sz="900" dirty="0">
                <a:latin typeface="+mn-lt"/>
              </a:rPr>
              <a:t>Subscription-ID IDENTIFY (</a:t>
            </a:r>
            <a:r>
              <a:rPr lang="en-US" sz="900" dirty="0" err="1">
                <a:latin typeface="+mn-lt"/>
              </a:rPr>
              <a:t>SupportedEncryptionMode</a:t>
            </a:r>
            <a:r>
              <a:rPr lang="en-US" sz="900" dirty="0">
                <a:latin typeface="+mn-lt"/>
              </a:rPr>
              <a:t/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401" y="2896187"/>
            <a:ext cx="320039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401" y="3589020"/>
            <a:ext cx="320039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89713" y="1757827"/>
            <a:ext cx="3197006" cy="8930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ServiceProfile</a:t>
            </a:r>
            <a:r>
              <a:rPr lang="en-US" sz="9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1953195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5489712" y="4211305"/>
            <a:ext cx="3197007" cy="101906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  <a:endParaRPr lang="en-US" sz="90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v</a:t>
            </a:r>
            <a:r>
              <a:rPr lang="en-US" sz="900" dirty="0" smtClean="0">
                <a:latin typeface="+mn-lt"/>
              </a:rPr>
              <a:t>oid AUTHSTART (TE-ID)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4399054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4949452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5489713" y="5293720"/>
            <a:ext cx="3197005" cy="11811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</a:t>
            </a:r>
            <a:r>
              <a:rPr lang="en-US" sz="900" dirty="0" smtClean="0">
                <a:latin typeface="+mn-lt"/>
              </a:rPr>
              <a:t>method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714" y="5481469"/>
            <a:ext cx="31970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89714" y="6033753"/>
            <a:ext cx="31970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5257800" y="169926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526" cy="2945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5105400" y="1600201"/>
            <a:ext cx="381000" cy="121554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5257800" y="412242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26505" cy="27279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905" cy="38099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5257800" y="262128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5257800" y="520903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Diamond 4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Diamond 48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Diamond 49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1" name="Diamond 50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4648200" y="1600200"/>
            <a:ext cx="835718" cy="427596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Data path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DP-ID: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3099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5486320" y="2543847"/>
            <a:ext cx="3200480" cy="1025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>
                <a:latin typeface="+mn-lt"/>
              </a:rPr>
              <a:t>{1} R1Config: R1 Session configuration parameters</a:t>
            </a:r>
          </a:p>
          <a:p>
            <a:r>
              <a:rPr lang="en-US" sz="900" dirty="0">
                <a:latin typeface="+mn-lt"/>
              </a:rPr>
              <a:t>{1} R6Config: R6 Session configuration parameters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NACONFIG (DP-ID, R1Config, R6Config,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NARELEASE (DP-ID)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321" y="273159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27867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89632" y="1753255"/>
            <a:ext cx="3197087" cy="7328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DPESTABLISH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DPRELOCATE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+NA-ID)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DPRELEASE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193909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5489632" y="3624762"/>
            <a:ext cx="3197087" cy="10087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3812511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36290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5489633" y="5770352"/>
            <a:ext cx="3197086" cy="8868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 DPREQUEST (DP-ID,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TE-ID)</a:t>
            </a:r>
          </a:p>
          <a:p>
            <a:r>
              <a:rPr lang="en-US" sz="900" dirty="0">
                <a:latin typeface="+mn-lt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948576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6361939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5223186" y="169468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446" cy="28993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5105400" y="1600201"/>
            <a:ext cx="380920" cy="105651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5223186" y="353587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26425" cy="212331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825" cy="319964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5181600" y="2456689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5223186" y="568566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5489632" y="4696481"/>
            <a:ext cx="3197087" cy="10138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882324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5176923" y="4599814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5488721" y="2075689"/>
            <a:ext cx="3198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5489632" y="5428489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Diamond 48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Diamond 52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Diamond 53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Diamond 54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Diamond 55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5720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8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39">
            <a:extLst>
              <a:ext uri="{FF2B5EF4-FFF2-40B4-BE49-F238E27FC236}">
                <a16:creationId xmlns="" xmlns:a16="http://schemas.microsoft.com/office/drawing/2014/main" id="{A718DF4C-3E45-49AC-8F2F-E4E94717A268}"/>
              </a:ext>
            </a:extLst>
          </p:cNvPr>
          <p:cNvSpPr/>
          <p:nvPr/>
        </p:nvSpPr>
        <p:spPr bwMode="auto">
          <a:xfrm>
            <a:off x="4495800" y="1600200"/>
            <a:ext cx="1002446" cy="401040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4648200" y="1600200"/>
            <a:ext cx="835718" cy="346748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Service flow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33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DP-ID: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6584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5486320" y="2840878"/>
            <a:ext cx="3200480" cy="741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NA-ID: Unique NA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02862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296644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89632" y="1763922"/>
            <a:ext cx="3197087" cy="10184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ANC-ID: Unique ANC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SFPREPROV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PolicyRules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SFADDITION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SFDELETE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1949766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5489632" y="3635534"/>
            <a:ext cx="3197087" cy="7368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BH-ID: Unique BH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3823283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105761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5489633" y="5495270"/>
            <a:ext cx="3197086" cy="7439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SS-ID: Unique SS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ServiceProvider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FQDN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flow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673494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5257800" y="1667256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446" cy="26250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5105400" y="1600200"/>
            <a:ext cx="380920" cy="134340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5257800" y="354664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4953000" y="1600201"/>
            <a:ext cx="526425" cy="214350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825" cy="293408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5257800" y="275371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5257800" y="541058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5489632" y="4430923"/>
            <a:ext cx="31970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AR-ID: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61676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5257800" y="433425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5488721" y="2086357"/>
            <a:ext cx="3198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5489632" y="4762882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95D8E7B2-BBDB-40D2-870C-96308B436A75}"/>
              </a:ext>
            </a:extLst>
          </p:cNvPr>
          <p:cNvSpPr/>
          <p:nvPr/>
        </p:nvSpPr>
        <p:spPr bwMode="auto">
          <a:xfrm>
            <a:off x="5489633" y="4964473"/>
            <a:ext cx="3197086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TE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TE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A4DC4E18-BDBA-424F-98EF-28CBA636A761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150317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9665593F-0024-4C61-A89E-A4EC4D14C89C}"/>
              </a:ext>
            </a:extLst>
          </p:cNvPr>
          <p:cNvSpPr txBox="1"/>
          <p:nvPr/>
        </p:nvSpPr>
        <p:spPr>
          <a:xfrm>
            <a:off x="5257800" y="486780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ACE4FA8C-721C-4467-AA0A-B1620F4EFC0D}"/>
              </a:ext>
            </a:extLst>
          </p:cNvPr>
          <p:cNvCxnSpPr>
            <a:cxnSpLocks/>
          </p:cNvCxnSpPr>
          <p:nvPr/>
        </p:nvCxnSpPr>
        <p:spPr bwMode="auto">
          <a:xfrm>
            <a:off x="5489633" y="528690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Freeform 5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Diamond 5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7" name="Diamond 5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Diamond 58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Diamond 59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Diamond 60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5720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Diamond 62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419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50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Accounting and monitoring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56475" y="1752600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DP-ID: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56475" y="1943099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5474475" y="2560611"/>
            <a:ext cx="3212325" cy="7415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74476" y="2738834"/>
            <a:ext cx="32123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77787" y="1768602"/>
            <a:ext cx="3208933" cy="7281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r>
              <a:rPr lang="en-US" sz="900" dirty="0" err="1" smtClean="0">
                <a:latin typeface="+mn-lt"/>
              </a:rPr>
              <a:t>StatsParms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SSREQUEST (Session-ID, DP-ID)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SSINDICATION (Session-ID,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77788" y="1944920"/>
            <a:ext cx="32089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5477787" y="3362437"/>
            <a:ext cx="3208933" cy="73026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77788" y="3540661"/>
            <a:ext cx="32089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74475" y="2087225"/>
            <a:ext cx="3212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5477789" y="4158340"/>
            <a:ext cx="3208932" cy="6201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AccountingConfig</a:t>
            </a:r>
            <a:r>
              <a:rPr lang="en-US" sz="900" dirty="0">
                <a:latin typeface="+mn-lt"/>
              </a:rPr>
              <a:t>: Accounting configuration specification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77789" y="4336564"/>
            <a:ext cx="32089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76876" y="2881122"/>
            <a:ext cx="3209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5257800" y="165811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28601" cy="25335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5105399" y="1600201"/>
            <a:ext cx="369075" cy="10637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5257800" y="327355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14580" cy="18638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4800600" y="1600201"/>
            <a:ext cx="666980" cy="26639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5181600" y="2473452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5257800" y="407365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401" y="3683127"/>
            <a:ext cx="32001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Diamond 4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Diamond 48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Diamond 49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1" name="Diamond 50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158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261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762000"/>
            <a:ext cx="7086600" cy="335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service (session)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083533"/>
            <a:ext cx="1058093" cy="4608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109848"/>
            <a:ext cx="293077" cy="16412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09771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097717"/>
            <a:ext cx="441959" cy="12226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122052"/>
            <a:ext cx="630929" cy="19888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083533"/>
            <a:ext cx="756852" cy="3084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1098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1035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72678" y="10506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092415"/>
            <a:ext cx="879227" cy="38282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4826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29013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21012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3958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CA9F6979-9C7C-4D7A-A144-4343939AA515}"/>
              </a:ext>
            </a:extLst>
          </p:cNvPr>
          <p:cNvSpPr/>
          <p:nvPr/>
        </p:nvSpPr>
        <p:spPr bwMode="auto">
          <a:xfrm>
            <a:off x="1828800" y="1148783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A3428692-F85A-49FD-87CD-E1C3C1756108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27671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1DB662A4-08E3-4ED0-A150-8CE103BB62F6}"/>
              </a:ext>
            </a:extLst>
          </p:cNvPr>
          <p:cNvSpPr/>
          <p:nvPr/>
        </p:nvSpPr>
        <p:spPr bwMode="auto">
          <a:xfrm>
            <a:off x="1828800" y="2206058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41AED4D6-093E-4819-A58D-2BCE92A950CE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84946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83267E8-FA8E-45EC-8F51-4D632BE8B5E5}"/>
              </a:ext>
            </a:extLst>
          </p:cNvPr>
          <p:cNvSpPr/>
          <p:nvPr/>
        </p:nvSpPr>
        <p:spPr bwMode="auto">
          <a:xfrm>
            <a:off x="1828800" y="2997866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F756BC2B-D522-458F-9945-7AFF6482CFF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188365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D8EAD811-21BD-4949-A3B3-F29FCD044F72}"/>
              </a:ext>
            </a:extLst>
          </p:cNvPr>
          <p:cNvSpPr/>
          <p:nvPr/>
        </p:nvSpPr>
        <p:spPr bwMode="auto">
          <a:xfrm>
            <a:off x="1828800" y="4066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8D45CC02-106A-4A7F-8C33-D9558815BB29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56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62B16B90-28B1-498F-BEBF-28874FE0E9FB}"/>
              </a:ext>
            </a:extLst>
          </p:cNvPr>
          <p:cNvSpPr/>
          <p:nvPr/>
        </p:nvSpPr>
        <p:spPr bwMode="auto">
          <a:xfrm>
            <a:off x="1828800" y="4828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DBA6BB0C-B559-4317-BFBE-C211659799C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5018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B6957778-B338-4BE0-9401-9678BE4E0662}"/>
              </a:ext>
            </a:extLst>
          </p:cNvPr>
          <p:cNvSpPr/>
          <p:nvPr/>
        </p:nvSpPr>
        <p:spPr bwMode="auto">
          <a:xfrm>
            <a:off x="1816875" y="5587433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5A35311A-6D4A-4DDC-B544-C317DDB58488}"/>
              </a:ext>
            </a:extLst>
          </p:cNvPr>
          <p:cNvCxnSpPr>
            <a:cxnSpLocks/>
          </p:cNvCxnSpPr>
          <p:nvPr/>
        </p:nvCxnSpPr>
        <p:spPr bwMode="auto">
          <a:xfrm>
            <a:off x="1816875" y="57779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Information Model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4267200" y="1219200"/>
            <a:ext cx="3197087" cy="11377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 smtClean="0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1456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03363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5CC47-D027-4CC1-99A8-3FD7853F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53ED774-75D0-43A8-80FF-18EB3A143BB8}"/>
              </a:ext>
            </a:extLst>
          </p:cNvPr>
          <p:cNvSpPr/>
          <p:nvPr/>
        </p:nvSpPr>
        <p:spPr bwMode="auto">
          <a:xfrm>
            <a:off x="4267200" y="1219200"/>
            <a:ext cx="3200400" cy="22555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Terminal capabilities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authentication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methods</a:t>
            </a: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encryption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encryption mode</a:t>
            </a:r>
            <a:endParaRPr lang="en-US" sz="900" dirty="0">
              <a:latin typeface="+mn-lt"/>
            </a:endParaRPr>
          </a:p>
          <a:p>
            <a:r>
              <a:rPr lang="en-US" sz="900" dirty="0" smtClean="0">
                <a:latin typeface="+mn-lt"/>
              </a:rPr>
              <a:t>void </a:t>
            </a:r>
            <a:r>
              <a:rPr lang="en-US" sz="900" dirty="0">
                <a:latin typeface="+mn-lt"/>
              </a:rPr>
              <a:t>DISASSOCIATE ()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Subscription-ID IDENTIFY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/>
            </a:r>
            <a:br>
              <a:rPr lang="en-US" sz="900" dirty="0">
                <a:solidFill>
                  <a:prstClr val="black"/>
                </a:solidFill>
                <a:latin typeface="Arial"/>
              </a:rPr>
            </a:br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SubsCredential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AUTHENTICATE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BF80F99A-BEEF-4493-B713-D2BE98DED349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394855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6E3F20C-F3E3-4339-BD40-33ECDF737F8D}"/>
              </a:ext>
            </a:extLst>
          </p:cNvPr>
          <p:cNvCxnSpPr>
            <a:cxnSpLocks/>
          </p:cNvCxnSpPr>
          <p:nvPr/>
        </p:nvCxnSpPr>
        <p:spPr bwMode="auto">
          <a:xfrm>
            <a:off x="4267200" y="2645156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15622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FC5DF6D-5F40-4763-AB4F-191F23FA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Information Model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D9415AA-29BF-43D1-9EED-FAE1B3F64F53}"/>
              </a:ext>
            </a:extLst>
          </p:cNvPr>
          <p:cNvSpPr/>
          <p:nvPr/>
        </p:nvSpPr>
        <p:spPr bwMode="auto">
          <a:xfrm>
            <a:off x="4267200" y="1219200"/>
            <a:ext cx="3200400" cy="4305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AN short information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AN complete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capabilities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BeaconPeriod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Timer value for triggering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BEACONBC</a:t>
            </a:r>
            <a:endParaRPr lang="en-US" sz="900" dirty="0" smtClean="0">
              <a:latin typeface="+mn-lt"/>
            </a:endParaRP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R1Config: R1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R6Config: R6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Bridging service definition 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parameters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BEACONBC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()</a:t>
            </a: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PROBEREQ (TE-ID)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/>
          </a:p>
          <a:p>
            <a:r>
              <a:rPr lang="en-US" sz="900" dirty="0" err="1" smtClean="0">
                <a:latin typeface="+mn-lt"/>
              </a:rPr>
              <a:t>LinkConfig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NACONFIG (DP-ID, R1Config, R6Config,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878C5DB-5EAA-47C3-8E00-A3B673500D8F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421858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CC94D8A-173B-4872-8652-3F288EC57612}"/>
              </a:ext>
            </a:extLst>
          </p:cNvPr>
          <p:cNvCxnSpPr>
            <a:cxnSpLocks/>
          </p:cNvCxnSpPr>
          <p:nvPr/>
        </p:nvCxnSpPr>
        <p:spPr bwMode="auto">
          <a:xfrm>
            <a:off x="4267200" y="3468624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80453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29FE53-0EDF-40D9-ADDF-5703BEBC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89DE710-EA13-413E-A90D-51F54035DE2B}"/>
              </a:ext>
            </a:extLst>
          </p:cNvPr>
          <p:cNvSpPr/>
          <p:nvPr/>
        </p:nvSpPr>
        <p:spPr bwMode="auto">
          <a:xfrm>
            <a:off x="4267200" y="1219200"/>
            <a:ext cx="3197087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9FD86424-B972-4EA6-A063-2147FBE5492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8B96F1E-14D2-4996-A392-DFE65786937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2101850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39326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9FAC2F-501B-4EF9-8B66-DBCF4F77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F0808D8-6F40-430F-9781-04A6CF7D0639}"/>
              </a:ext>
            </a:extLst>
          </p:cNvPr>
          <p:cNvSpPr/>
          <p:nvPr/>
        </p:nvSpPr>
        <p:spPr bwMode="auto">
          <a:xfrm>
            <a:off x="4267200" y="1219200"/>
            <a:ext cx="3197088" cy="2667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LinkConfig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CONTEXTQUERY (Link-ID, S_NA-ID, TE-ID)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  <a:endParaRPr lang="en-US" sz="900" dirty="0" smtClean="0">
              <a:latin typeface="+mn-lt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AUTHSTART (TE-ID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)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DPESTABLISH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DPRELOCATE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+NA-ID)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SFPREPROV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SFADDITION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SFDELETE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SSREQUEST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SSINDICATION (Session-ID,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C55D10D8-1751-4049-AB16-24A72444891B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775BDE8A-4F4A-49CC-9FEE-84DBE8717A6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95734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5176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2017-11-08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AB653-9B04-45E7-810A-C2CA0D8B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455DD37-E44E-4E0B-BADF-5F0B7236DDBC}"/>
              </a:ext>
            </a:extLst>
          </p:cNvPr>
          <p:cNvSpPr/>
          <p:nvPr/>
        </p:nvSpPr>
        <p:spPr bwMode="auto">
          <a:xfrm>
            <a:off x="4267200" y="1219200"/>
            <a:ext cx="3197087" cy="21018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parameters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AccountingConfig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Accounting configuration specification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DPREQUEST (DP-ID,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13F381A0-2FFF-4C07-89E0-E93FCE45D313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FA1F64B7-61CD-4473-B01D-EE4D07B56DE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2647950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4092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87FD25-C94D-4698-A30C-83270C80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82B5D4D-C96D-495A-8E76-022D3F3686F4}"/>
              </a:ext>
            </a:extLst>
          </p:cNvPr>
          <p:cNvSpPr/>
          <p:nvPr/>
        </p:nvSpPr>
        <p:spPr bwMode="auto">
          <a:xfrm>
            <a:off x="4267200" y="1219200"/>
            <a:ext cx="3197087" cy="1174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222C93BD-ADDB-4A40-BAB0-048830B4EB9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5043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83B1945E-B75E-43A3-82E5-6904338F014F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951208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5523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1143000"/>
          </a:xfrm>
        </p:spPr>
        <p:txBody>
          <a:bodyPr/>
          <a:lstStyle/>
          <a:p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Service</a:t>
            </a:r>
            <a:br>
              <a:rPr lang="en-US" dirty="0" smtClean="0"/>
            </a:br>
            <a:r>
              <a:rPr lang="en-US" dirty="0" smtClean="0"/>
              <a:t>Info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"/>
            <a:ext cx="5308071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59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8FB5F-551D-47F9-819E-EC2F1A0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90146C-1099-4ED7-888C-9C62843B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session information model </a:t>
            </a:r>
            <a:r>
              <a:rPr lang="en-US" dirty="0" smtClean="0"/>
              <a:t>has refined according to discussions in </a:t>
            </a:r>
            <a:r>
              <a:rPr lang="en-US" dirty="0" err="1" smtClean="0"/>
              <a:t>OmniRAN</a:t>
            </a:r>
            <a:r>
              <a:rPr lang="en-US" dirty="0" smtClean="0"/>
              <a:t> TG on November 7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Identified issues have addressed in the information model.</a:t>
            </a:r>
          </a:p>
          <a:p>
            <a:r>
              <a:rPr lang="en-US" dirty="0" smtClean="0"/>
              <a:t>Initial draft </a:t>
            </a:r>
            <a:r>
              <a:rPr lang="en-US" dirty="0"/>
              <a:t>text for chapter </a:t>
            </a:r>
            <a:r>
              <a:rPr lang="en-US" dirty="0" smtClean="0"/>
              <a:t>8.1 is available.</a:t>
            </a:r>
          </a:p>
          <a:p>
            <a:r>
              <a:rPr lang="en-US" dirty="0" smtClean="0"/>
              <a:t>Review of chapter 7 text required to identify necessary adaptations</a:t>
            </a:r>
          </a:p>
          <a:p>
            <a:pPr lvl="1"/>
            <a:r>
              <a:rPr lang="en-US" dirty="0" smtClean="0"/>
              <a:t>Function specific attributes</a:t>
            </a:r>
          </a:p>
          <a:p>
            <a:pPr lvl="1"/>
            <a:r>
              <a:rPr lang="en-US" dirty="0" smtClean="0"/>
              <a:t>Message flows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 bwMode="auto">
          <a:xfrm>
            <a:off x="6629400" y="19812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219200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0" y="205740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236047" y="1780401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Instance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715000" y="22098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715000" y="24384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943600" y="19812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 (parameter)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2209800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Response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19800" y="2542401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latin typeface="+mn-lt"/>
              </a:rPr>
              <a:t>Reference point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Infrastructure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Structural perspective</a:t>
            </a:r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Service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Operational perspective</a:t>
            </a:r>
            <a:endParaRPr lang="en-US" sz="2400" dirty="0"/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242" y="14478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093F7-2596-43A6-974B-3DAF17F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Creating the </a:t>
            </a:r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94FACB-F565-4ADB-B3F6-560006BEC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Service is defined through user session</a:t>
            </a:r>
          </a:p>
          <a:p>
            <a:r>
              <a:rPr lang="en-US" dirty="0" smtClean="0"/>
              <a:t>User session is defined in section 7</a:t>
            </a:r>
          </a:p>
          <a:p>
            <a:pPr lvl="1"/>
            <a:r>
              <a:rPr lang="en-US" dirty="0" smtClean="0"/>
              <a:t>Model </a:t>
            </a:r>
            <a:r>
              <a:rPr lang="en-US" dirty="0"/>
              <a:t>is strictly aligned to the sections</a:t>
            </a:r>
          </a:p>
          <a:p>
            <a:pPr lvl="2"/>
            <a:r>
              <a:rPr lang="en-US" dirty="0"/>
              <a:t>7.2 Access network discovery and selection</a:t>
            </a:r>
          </a:p>
          <a:p>
            <a:pPr lvl="2"/>
            <a:r>
              <a:rPr lang="en-US" dirty="0"/>
              <a:t>7.3 Association and </a:t>
            </a:r>
            <a:r>
              <a:rPr lang="en-US" dirty="0" smtClean="0"/>
              <a:t>disassociation</a:t>
            </a:r>
            <a:endParaRPr lang="en-US" dirty="0"/>
          </a:p>
          <a:p>
            <a:pPr lvl="2"/>
            <a:r>
              <a:rPr lang="en-US" dirty="0"/>
              <a:t>7.4 Authentication and trust establishment</a:t>
            </a:r>
          </a:p>
          <a:p>
            <a:pPr lvl="2"/>
            <a:r>
              <a:rPr lang="en-US" dirty="0"/>
              <a:t>7.5 </a:t>
            </a: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2"/>
            <a:r>
              <a:rPr lang="en-US" dirty="0"/>
              <a:t>7.6 Authorization, </a:t>
            </a:r>
            <a:r>
              <a:rPr lang="en-US" dirty="0" err="1"/>
              <a:t>QoS</a:t>
            </a:r>
            <a:r>
              <a:rPr lang="en-US" dirty="0"/>
              <a:t>, and policy control</a:t>
            </a:r>
          </a:p>
          <a:p>
            <a:pPr lvl="2"/>
            <a:r>
              <a:rPr lang="en-US" dirty="0"/>
              <a:t>7.7 Accounting and monitoring</a:t>
            </a:r>
          </a:p>
          <a:p>
            <a:r>
              <a:rPr lang="en-US" dirty="0" smtClean="0"/>
              <a:t>User session </a:t>
            </a:r>
            <a:r>
              <a:rPr lang="en-US" dirty="0"/>
              <a:t>model consists of the 6 components</a:t>
            </a:r>
          </a:p>
          <a:p>
            <a:r>
              <a:rPr lang="en-US" dirty="0" smtClean="0"/>
              <a:t>Model </a:t>
            </a:r>
            <a:r>
              <a:rPr lang="en-US" dirty="0"/>
              <a:t>is further detailed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3828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524000" y="1752601"/>
            <a:ext cx="3098800" cy="87782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</a:t>
            </a:r>
            <a:r>
              <a:rPr lang="en-US" sz="1100" b="1" dirty="0">
                <a:latin typeface="+mn-lt"/>
              </a:rPr>
              <a:t>selection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-ID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533400" y="1600200"/>
            <a:ext cx="990599" cy="306933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295400" y="1600201"/>
            <a:ext cx="228600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219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342430"/>
            <a:ext cx="3161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516379" y="4572000"/>
            <a:ext cx="3106421" cy="3352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516379" y="4114800"/>
            <a:ext cx="3106421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flow</a:t>
            </a:r>
            <a:endParaRPr lang="en-US" sz="1100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ServiceFlow</a:t>
            </a:r>
            <a:r>
              <a:rPr lang="en-US" sz="900" dirty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457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143000" y="1634783"/>
            <a:ext cx="381000" cy="121509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0668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524000" y="36576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err="1">
                <a:latin typeface="+mn-lt"/>
              </a:rPr>
              <a:t>Datapath</a:t>
            </a:r>
            <a:endParaRPr lang="en-US" sz="1100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90600" y="1600200"/>
            <a:ext cx="533399" cy="17160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838199" y="1600200"/>
            <a:ext cx="685801" cy="216407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9144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7620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97763" y="40055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954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524000" y="32004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685800" y="1600201"/>
            <a:ext cx="838200" cy="260299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6096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524000" y="27432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Link-ID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189812" y="44627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261073" y="31242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222994" y="26339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269436" y="3548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86400" y="1752600"/>
            <a:ext cx="3200400" cy="11521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6400" y="1950720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5257800" y="1658899"/>
            <a:ext cx="248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1</a:t>
            </a:r>
            <a:endParaRPr lang="en-US" sz="1100" dirty="0">
              <a:latin typeface="+mn-lt"/>
            </a:endParaRPr>
          </a:p>
        </p:txBody>
      </p:sp>
      <p:sp>
        <p:nvSpPr>
          <p:cNvPr id="34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5257799" y="1600200"/>
            <a:ext cx="228601" cy="3047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1923288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24000" y="29230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3389376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38374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42946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47518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079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Network selection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</a:t>
            </a:r>
            <a:r>
              <a:rPr lang="en-US" sz="1100" b="1" dirty="0">
                <a:latin typeface="+mn-lt"/>
              </a:rPr>
              <a:t>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314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5486319" y="2571751"/>
            <a:ext cx="3200481" cy="4762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TE-ID: </a:t>
            </a:r>
            <a:r>
              <a:rPr lang="en-US" sz="900" dirty="0">
                <a:latin typeface="+mn-lt"/>
              </a:rPr>
              <a:t>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: Terminal </a:t>
            </a:r>
            <a:r>
              <a:rPr lang="en-US" sz="900" dirty="0" smtClean="0">
                <a:latin typeface="+mn-lt"/>
              </a:rPr>
              <a:t>capabilities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5486319" y="2747405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5486319" y="3113024"/>
            <a:ext cx="3200481" cy="13065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1}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: AN short information</a:t>
            </a:r>
          </a:p>
          <a:p>
            <a:pPr lvl="0"/>
            <a:r>
              <a:rPr lang="en-US" sz="900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: AN complete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capabilities</a:t>
            </a:r>
          </a:p>
          <a:p>
            <a:pPr lvl="0"/>
            <a:r>
              <a:rPr lang="en-US" sz="900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BeaconPeriod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: Timer value for triggering BEACONBC</a:t>
            </a:r>
            <a:endParaRPr lang="en-US" sz="900" dirty="0" smtClean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BEACONBC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()</a:t>
            </a:r>
            <a:endParaRPr lang="en-US" sz="900" dirty="0" smtClean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PROBEREQ (TE-ID)</a:t>
            </a: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ANQUERY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5486319" y="3288250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5486319" y="3980688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5105399" y="1600200"/>
            <a:ext cx="380919" cy="107284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5223186" y="2468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B22176D0-E944-4283-8AE5-BFB258B5B906}"/>
              </a:ext>
            </a:extLst>
          </p:cNvPr>
          <p:cNvSpPr/>
          <p:nvPr/>
        </p:nvSpPr>
        <p:spPr bwMode="auto">
          <a:xfrm>
            <a:off x="5489631" y="1752600"/>
            <a:ext cx="3197087" cy="76365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{0+} </a:t>
            </a:r>
            <a:r>
              <a:rPr lang="en-US" sz="900" dirty="0" err="1">
                <a:latin typeface="+mn-lt"/>
              </a:rPr>
              <a:t>AccessPolicy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Weigthed</a:t>
            </a:r>
            <a:r>
              <a:rPr lang="en-US" sz="900" dirty="0">
                <a:latin typeface="+mn-lt"/>
              </a:rPr>
              <a:t> list of AN-IDs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6F02ACD-3AF0-406B-B885-FF2CB5C44D9C}"/>
              </a:ext>
            </a:extLst>
          </p:cNvPr>
          <p:cNvCxnSpPr>
            <a:cxnSpLocks/>
          </p:cNvCxnSpPr>
          <p:nvPr/>
        </p:nvCxnSpPr>
        <p:spPr bwMode="auto">
          <a:xfrm>
            <a:off x="5489632" y="194796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C66A3E5-DDBE-4190-9533-84735140834E}"/>
              </a:ext>
            </a:extLst>
          </p:cNvPr>
          <p:cNvSpPr txBox="1"/>
          <p:nvPr/>
        </p:nvSpPr>
        <p:spPr>
          <a:xfrm>
            <a:off x="5181600" y="3011424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25" name="Freeform 39">
            <a:extLst>
              <a:ext uri="{FF2B5EF4-FFF2-40B4-BE49-F238E27FC236}">
                <a16:creationId xmlns="" xmlns:a16="http://schemas.microsoft.com/office/drawing/2014/main" id="{9A271506-5424-4879-9D79-E9CD8ED85F94}"/>
              </a:ext>
            </a:extLst>
          </p:cNvPr>
          <p:cNvSpPr/>
          <p:nvPr/>
        </p:nvSpPr>
        <p:spPr bwMode="auto">
          <a:xfrm>
            <a:off x="4953000" y="1600201"/>
            <a:ext cx="533320" cy="160934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Diamond 32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5237952" y="1676400"/>
            <a:ext cx="248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1</a:t>
            </a:r>
            <a:endParaRPr lang="en-US" sz="1100" dirty="0">
              <a:latin typeface="+mn-lt"/>
            </a:endParaRPr>
          </a:p>
        </p:txBody>
      </p:sp>
      <p:sp>
        <p:nvSpPr>
          <p:cNvPr id="38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5257799" y="1600200"/>
            <a:ext cx="228601" cy="3047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Diamond 38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Diamond 40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Diamond 41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Access Link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314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5486400" y="1764633"/>
            <a:ext cx="3200400" cy="8837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5486400" y="1940288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5486400" y="2506869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5486400" y="2718194"/>
            <a:ext cx="3200400" cy="19808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5486400" y="2920852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5486400" y="3867149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5257800" y="16764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5257800" y="1600200"/>
            <a:ext cx="240526" cy="2794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5105400" y="1600200"/>
            <a:ext cx="381000" cy="122554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5223186" y="26161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B06917E-F15C-4402-BDE7-EC2B93ABCD78}"/>
              </a:ext>
            </a:extLst>
          </p:cNvPr>
          <p:cNvSpPr/>
          <p:nvPr/>
        </p:nvSpPr>
        <p:spPr bwMode="auto">
          <a:xfrm>
            <a:off x="5486400" y="4768182"/>
            <a:ext cx="3200400" cy="4889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ANC identifier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CONTEXTQUERY (Link-ID, S_NA-ID, TE-ID)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866AF56-EE26-482D-BEA5-27F19374324C}"/>
              </a:ext>
            </a:extLst>
          </p:cNvPr>
          <p:cNvCxnSpPr>
            <a:cxnSpLocks/>
          </p:cNvCxnSpPr>
          <p:nvPr/>
        </p:nvCxnSpPr>
        <p:spPr bwMode="auto">
          <a:xfrm>
            <a:off x="5486400" y="4943837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6EBB4C5-C4C8-46DF-A756-157EB5A600AD}"/>
              </a:ext>
            </a:extLst>
          </p:cNvPr>
          <p:cNvCxnSpPr>
            <a:cxnSpLocks/>
          </p:cNvCxnSpPr>
          <p:nvPr/>
        </p:nvCxnSpPr>
        <p:spPr bwMode="auto">
          <a:xfrm>
            <a:off x="5486400" y="5086445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54F1B2-AED6-4F22-8BDA-AB8142220D47}"/>
              </a:ext>
            </a:extLst>
          </p:cNvPr>
          <p:cNvSpPr txBox="1"/>
          <p:nvPr/>
        </p:nvSpPr>
        <p:spPr>
          <a:xfrm>
            <a:off x="5223186" y="467994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6" name="Freeform 39">
            <a:extLst>
              <a:ext uri="{FF2B5EF4-FFF2-40B4-BE49-F238E27FC236}">
                <a16:creationId xmlns="" xmlns:a16="http://schemas.microsoft.com/office/drawing/2014/main" id="{9F8BE142-D3A7-4C8D-94C6-6C33D2C6902B}"/>
              </a:ext>
            </a:extLst>
          </p:cNvPr>
          <p:cNvSpPr/>
          <p:nvPr/>
        </p:nvSpPr>
        <p:spPr bwMode="auto">
          <a:xfrm>
            <a:off x="4953000" y="1600200"/>
            <a:ext cx="545327" cy="32765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30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3" name="Diamond 32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Diamond 35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3156</TotalTime>
  <Words>2859</Words>
  <Application>Microsoft Macintosh PowerPoint</Application>
  <PresentationFormat>On-screen Show (4:3)</PresentationFormat>
  <Paragraphs>545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Creating the service information model</vt:lpstr>
      <vt:lpstr>Service Information Model</vt:lpstr>
      <vt:lpstr>Network selection</vt:lpstr>
      <vt:lpstr>Access Link</vt:lpstr>
      <vt:lpstr>Security Association</vt:lpstr>
      <vt:lpstr>Data path</vt:lpstr>
      <vt:lpstr>Service flow</vt:lpstr>
      <vt:lpstr>Accounting and monitoring</vt:lpstr>
      <vt:lpstr>Service Information Model</vt:lpstr>
      <vt:lpstr>Subscription Information Model</vt:lpstr>
      <vt:lpstr>TE Information Model</vt:lpstr>
      <vt:lpstr>NA Information Model</vt:lpstr>
      <vt:lpstr>BH Information Model</vt:lpstr>
      <vt:lpstr>ANC Information Model</vt:lpstr>
      <vt:lpstr>SS Information Model</vt:lpstr>
      <vt:lpstr>AR Information Model</vt:lpstr>
      <vt:lpstr>Complete Service Info Model</vt:lpstr>
      <vt:lpstr>Going forward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454</cp:revision>
  <cp:lastPrinted>1998-02-10T13:28:06Z</cp:lastPrinted>
  <dcterms:created xsi:type="dcterms:W3CDTF">2011-12-30T17:06:23Z</dcterms:created>
  <dcterms:modified xsi:type="dcterms:W3CDTF">2017-11-08T23:44:47Z</dcterms:modified>
</cp:coreProperties>
</file>