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31" r:id="rId2"/>
    <p:sldId id="327" r:id="rId3"/>
    <p:sldId id="329" r:id="rId4"/>
    <p:sldId id="335" r:id="rId5"/>
    <p:sldId id="337" r:id="rId6"/>
    <p:sldId id="351" r:id="rId7"/>
    <p:sldId id="361" r:id="rId8"/>
    <p:sldId id="344" r:id="rId9"/>
    <p:sldId id="342" r:id="rId10"/>
    <p:sldId id="341" r:id="rId11"/>
    <p:sldId id="345" r:id="rId12"/>
    <p:sldId id="348" r:id="rId13"/>
    <p:sldId id="347" r:id="rId14"/>
    <p:sldId id="336" r:id="rId15"/>
    <p:sldId id="359" r:id="rId16"/>
    <p:sldId id="353" r:id="rId17"/>
    <p:sldId id="354" r:id="rId18"/>
    <p:sldId id="358" r:id="rId19"/>
    <p:sldId id="355" r:id="rId20"/>
    <p:sldId id="356" r:id="rId21"/>
    <p:sldId id="357" r:id="rId22"/>
    <p:sldId id="360" r:id="rId23"/>
    <p:sldId id="352" r:id="rId2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8" userDrawn="1">
          <p15:clr>
            <a:srgbClr val="A4A3A4"/>
          </p15:clr>
        </p15:guide>
        <p15:guide id="2" pos="26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43" autoAdjust="0"/>
    <p:restoredTop sz="96266" autoAdjust="0"/>
  </p:normalViewPr>
  <p:slideViewPr>
    <p:cSldViewPr>
      <p:cViewPr>
        <p:scale>
          <a:sx n="140" d="100"/>
          <a:sy n="140" d="100"/>
        </p:scale>
        <p:origin x="704" y="144"/>
      </p:cViewPr>
      <p:guideLst>
        <p:guide orient="horz" pos="768"/>
        <p:guide pos="26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29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614770" y="76200"/>
            <a:ext cx="23006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0" dirty="0" smtClean="0">
                <a:effectLst/>
                <a:latin typeface="+mj-lt"/>
              </a:rPr>
              <a:t>omniran-17-0081-04-CF00</a:t>
            </a:r>
            <a:endParaRPr lang="en-US" sz="1400" b="0" dirty="0">
              <a:latin typeface="+mj-lt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954119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575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101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534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P802.1CF User Service Information Model</a:t>
                      </a:r>
                      <a:endParaRPr lang="en-US" sz="2000" b="0" dirty="0"/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Date: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smtClean="0"/>
                        <a:t>2017-11-08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/>
                        <a:t>Authors: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Name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Affiliation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Phone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Email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/>
                        <a:t>Max Riegel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Nokia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maximilian.riegel@nokia.com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Notice:</a:t>
                      </a:r>
                    </a:p>
                    <a:p>
                      <a:r>
                        <a:rPr lang="en-US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Copyright policy: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Patent policy: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 fontScale="85000" lnSpcReduction="20000"/>
          </a:bodyPr>
          <a:lstStyle/>
          <a:p>
            <a:pPr algn="ctr"/>
            <a:r>
              <a:rPr lang="en-US" sz="2000" dirty="0">
                <a:latin typeface="+mn-lt"/>
              </a:rPr>
              <a:t>Abstract</a:t>
            </a:r>
          </a:p>
          <a:p>
            <a:endParaRPr lang="en-US" sz="1600" dirty="0">
              <a:latin typeface="+mn-lt"/>
            </a:endParaRPr>
          </a:p>
          <a:p>
            <a:r>
              <a:rPr lang="en-US" sz="1600" dirty="0">
                <a:latin typeface="+mn-lt"/>
              </a:rPr>
              <a:t>The presentation contains the graphical representation of the user service information model. It builds on the concepts outlined in omniran-17-0064-004-CF00 and details the overarching user service model as well as its components.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First edition provides some examples of the information model for review.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Revision #1 provides initial proposal of user service information </a:t>
            </a:r>
            <a:r>
              <a:rPr lang="en-US" sz="1600" dirty="0" smtClean="0">
                <a:latin typeface="+mn-lt"/>
              </a:rPr>
              <a:t>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Revision #2 covers more complete and aligned models for user service and derives models for each network element.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Revision #3 mainly added editorial clean-up for better representation of the approach.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Revision #4 contains changes as discussed during </a:t>
            </a:r>
            <a:r>
              <a:rPr lang="en-US" sz="1600" dirty="0" err="1" smtClean="0">
                <a:latin typeface="+mn-lt"/>
              </a:rPr>
              <a:t>OmniRAN</a:t>
            </a:r>
            <a:r>
              <a:rPr lang="en-US" sz="1600" dirty="0" smtClean="0">
                <a:latin typeface="+mn-lt"/>
              </a:rPr>
              <a:t> discussions on Nov 7</a:t>
            </a:r>
            <a:r>
              <a:rPr lang="en-US" sz="1600" baseline="30000" dirty="0" smtClean="0">
                <a:latin typeface="+mn-lt"/>
              </a:rPr>
              <a:t>th</a:t>
            </a:r>
            <a:r>
              <a:rPr lang="en-US" sz="1600" dirty="0" smtClean="0">
                <a:latin typeface="+mn-lt"/>
              </a:rPr>
              <a:t>.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618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1BB1F0-69AC-48BD-8257-16D2B582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mtClean="0"/>
              <a:t>Security Association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648EE3A-9845-47F1-8A01-A2A97DDE6BC1}"/>
              </a:ext>
            </a:extLst>
          </p:cNvPr>
          <p:cNvSpPr/>
          <p:nvPr/>
        </p:nvSpPr>
        <p:spPr bwMode="auto">
          <a:xfrm>
            <a:off x="1168400" y="1752600"/>
            <a:ext cx="3098800" cy="101794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Security association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: S</a:t>
            </a:r>
            <a:r>
              <a:rPr lang="en-US" sz="900" dirty="0" smtClean="0">
                <a:latin typeface="+mn-lt"/>
              </a:rPr>
              <a:t>ession </a:t>
            </a:r>
            <a:r>
              <a:rPr lang="en-US" sz="900" dirty="0">
                <a:latin typeface="+mn-lt"/>
              </a:rPr>
              <a:t>credential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EncryptionMode</a:t>
            </a:r>
            <a:r>
              <a:rPr lang="en-US" sz="900" dirty="0">
                <a:latin typeface="+mn-lt"/>
              </a:rPr>
              <a:t>: Encryption configuration</a:t>
            </a:r>
          </a:p>
          <a:p>
            <a:r>
              <a:rPr lang="en-US" sz="900" dirty="0">
                <a:latin typeface="+mn-lt"/>
              </a:rPr>
              <a:t>{1} Subscription-ID: NAI</a:t>
            </a:r>
          </a:p>
          <a:p>
            <a:r>
              <a:rPr lang="en-US" sz="900" dirty="0">
                <a:latin typeface="+mn-lt"/>
              </a:rPr>
              <a:t>{1} TE-ID: Terminal identifier used for supplicant </a:t>
            </a:r>
          </a:p>
          <a:p>
            <a:r>
              <a:rPr lang="en-US" sz="900" dirty="0">
                <a:latin typeface="+mn-lt"/>
              </a:rPr>
              <a:t>{1} AN-ID: Access network identifier used for authenticator</a:t>
            </a:r>
          </a:p>
          <a:p>
            <a:r>
              <a:rPr lang="en-US" sz="900" dirty="0">
                <a:latin typeface="+mn-lt"/>
              </a:rPr>
              <a:t>{1} SS-ID: Subscription service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168400" y="1943099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E857969-4F1C-409E-AB7D-0816B91B0381}"/>
              </a:ext>
            </a:extLst>
          </p:cNvPr>
          <p:cNvSpPr/>
          <p:nvPr/>
        </p:nvSpPr>
        <p:spPr bwMode="auto">
          <a:xfrm>
            <a:off x="5486400" y="2708438"/>
            <a:ext cx="3200400" cy="14492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TE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TE-ID: Unique terminal identifier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SupportedAuthMethods</a:t>
            </a:r>
            <a:r>
              <a:rPr lang="en-US" sz="900" dirty="0">
                <a:latin typeface="+mn-lt"/>
              </a:rPr>
              <a:t>: possible authentication </a:t>
            </a:r>
            <a:r>
              <a:rPr lang="en-US" sz="900" dirty="0" smtClean="0">
                <a:latin typeface="+mn-lt"/>
              </a:rPr>
              <a:t>methods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SupportedEncryptionModes</a:t>
            </a:r>
            <a:r>
              <a:rPr lang="en-US" sz="900" dirty="0">
                <a:latin typeface="+mn-lt"/>
              </a:rPr>
              <a:t>: possible encryption modes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PreferredAuthMethod</a:t>
            </a:r>
            <a:r>
              <a:rPr lang="en-US" sz="900" dirty="0">
                <a:latin typeface="+mn-lt"/>
              </a:rPr>
              <a:t>: preferred authentication </a:t>
            </a:r>
            <a:r>
              <a:rPr lang="en-US" sz="900" dirty="0" smtClean="0">
                <a:latin typeface="+mn-lt"/>
              </a:rPr>
              <a:t>method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PreferredEncryptionMode</a:t>
            </a:r>
            <a:r>
              <a:rPr lang="en-US" sz="900" dirty="0">
                <a:latin typeface="+mn-lt"/>
              </a:rPr>
              <a:t>: preferred encryption mode</a:t>
            </a:r>
          </a:p>
          <a:p>
            <a:r>
              <a:rPr lang="en-US" sz="900" dirty="0">
                <a:latin typeface="+mn-lt"/>
              </a:rPr>
              <a:t>Subscription-ID IDENTIFY (</a:t>
            </a:r>
            <a:r>
              <a:rPr lang="en-US" sz="900" dirty="0" err="1">
                <a:latin typeface="+mn-lt"/>
              </a:rPr>
              <a:t>SupportedEncryptionMode</a:t>
            </a:r>
            <a:r>
              <a:rPr lang="en-US" sz="900" dirty="0">
                <a:latin typeface="+mn-lt"/>
              </a:rPr>
              <a:t/>
            </a:r>
            <a:br>
              <a:rPr lang="en-US" sz="900" dirty="0">
                <a:latin typeface="+mn-lt"/>
              </a:rPr>
            </a:br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PreferredEncryptionMode</a:t>
            </a:r>
            <a:r>
              <a:rPr lang="en-US" sz="900" dirty="0">
                <a:latin typeface="+mn-lt"/>
              </a:rPr>
              <a:t>, </a:t>
            </a:r>
            <a:r>
              <a:rPr lang="en-US" sz="900" dirty="0" err="1">
                <a:latin typeface="+mn-lt"/>
              </a:rPr>
              <a:t>ANCredential</a:t>
            </a:r>
            <a:r>
              <a:rPr lang="en-US" sz="9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SubsCredential</a:t>
            </a:r>
            <a:r>
              <a:rPr lang="en-US" sz="900" dirty="0">
                <a:latin typeface="+mn-lt"/>
              </a:rPr>
              <a:t> AUTHENTICATE (</a:t>
            </a:r>
            <a:r>
              <a:rPr lang="en-US" sz="900" dirty="0" err="1">
                <a:latin typeface="+mn-lt"/>
              </a:rPr>
              <a:t>SupportedAuthMethods</a:t>
            </a:r>
            <a:r>
              <a:rPr lang="en-US" sz="900" dirty="0">
                <a:latin typeface="+mn-lt"/>
              </a:rPr>
              <a:t>,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PreferredAuthMethod</a:t>
            </a:r>
            <a:r>
              <a:rPr lang="en-US" sz="900" dirty="0">
                <a:latin typeface="+mn-lt"/>
              </a:rPr>
              <a:t>, </a:t>
            </a:r>
            <a:r>
              <a:rPr lang="en-US" sz="900" dirty="0" err="1">
                <a:latin typeface="+mn-lt"/>
              </a:rPr>
              <a:t>SSCredential</a:t>
            </a:r>
            <a:r>
              <a:rPr lang="en-US" sz="9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3CB192C1-E62A-4013-B4EE-7DB8333A5333}"/>
              </a:ext>
            </a:extLst>
          </p:cNvPr>
          <p:cNvCxnSpPr>
            <a:cxnSpLocks/>
          </p:cNvCxnSpPr>
          <p:nvPr/>
        </p:nvCxnSpPr>
        <p:spPr bwMode="auto">
          <a:xfrm>
            <a:off x="5486401" y="2896187"/>
            <a:ext cx="320039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C782FEF8-9D7A-43DA-86E0-79BA48A1235E}"/>
              </a:ext>
            </a:extLst>
          </p:cNvPr>
          <p:cNvCxnSpPr>
            <a:cxnSpLocks/>
          </p:cNvCxnSpPr>
          <p:nvPr/>
        </p:nvCxnSpPr>
        <p:spPr bwMode="auto">
          <a:xfrm>
            <a:off x="5486401" y="3589020"/>
            <a:ext cx="320039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EE8ECEC-EF2B-456F-B049-9F07CAD66F29}"/>
              </a:ext>
            </a:extLst>
          </p:cNvPr>
          <p:cNvSpPr/>
          <p:nvPr/>
        </p:nvSpPr>
        <p:spPr bwMode="auto">
          <a:xfrm>
            <a:off x="5489713" y="1757827"/>
            <a:ext cx="3197006" cy="8930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Subscription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Subscription-ID: NAI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 smtClean="0">
                <a:latin typeface="+mn-lt"/>
              </a:rPr>
              <a:t>SubsCredential</a:t>
            </a:r>
            <a:r>
              <a:rPr lang="en-US" sz="900" dirty="0">
                <a:latin typeface="+mn-lt"/>
              </a:rPr>
              <a:t>: Subscription credential</a:t>
            </a:r>
          </a:p>
          <a:p>
            <a:r>
              <a:rPr lang="en-US" sz="900" dirty="0">
                <a:latin typeface="+mn-lt"/>
              </a:rPr>
              <a:t>{1} User-ID: Username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ServiceProvider</a:t>
            </a:r>
            <a:r>
              <a:rPr lang="en-US" sz="900" dirty="0">
                <a:latin typeface="+mn-lt"/>
              </a:rPr>
              <a:t>-ID: FQDN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ServiceProfile</a:t>
            </a:r>
            <a:r>
              <a:rPr lang="en-US" sz="900" dirty="0">
                <a:latin typeface="+mn-lt"/>
              </a:rPr>
              <a:t>: Definition of provided services.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5489713" y="1953195"/>
            <a:ext cx="319700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934C3C1-AE80-4324-96A8-7BC1C5C26EBA}"/>
              </a:ext>
            </a:extLst>
          </p:cNvPr>
          <p:cNvSpPr/>
          <p:nvPr/>
        </p:nvSpPr>
        <p:spPr bwMode="auto">
          <a:xfrm>
            <a:off x="5489712" y="4211305"/>
            <a:ext cx="3197007" cy="101906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ANC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ANC-ID: Unique ANC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ANCredential</a:t>
            </a:r>
            <a:r>
              <a:rPr lang="en-US" sz="900" dirty="0">
                <a:latin typeface="+mn-lt"/>
              </a:rPr>
              <a:t>: Authenticator credential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SupportedEncryptionModes</a:t>
            </a:r>
            <a:r>
              <a:rPr lang="en-US" sz="900" dirty="0">
                <a:latin typeface="+mn-lt"/>
              </a:rPr>
              <a:t>: possible encryption modes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PreferredEncryptionMode</a:t>
            </a:r>
            <a:r>
              <a:rPr lang="en-US" sz="900" dirty="0">
                <a:latin typeface="+mn-lt"/>
              </a:rPr>
              <a:t>: preferred encryption mode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TEAUTHENTICATE (TE-ID, </a:t>
            </a:r>
            <a:r>
              <a:rPr lang="en-US" sz="900" dirty="0" err="1">
                <a:latin typeface="+mn-lt"/>
              </a:rPr>
              <a:t>queryMsg</a:t>
            </a:r>
            <a:r>
              <a:rPr lang="en-US" sz="900" dirty="0">
                <a:latin typeface="+mn-lt"/>
              </a:rPr>
              <a:t>) </a:t>
            </a:r>
            <a:endParaRPr lang="en-US" sz="900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v</a:t>
            </a:r>
            <a:r>
              <a:rPr lang="en-US" sz="900" dirty="0" smtClean="0">
                <a:latin typeface="+mn-lt"/>
              </a:rPr>
              <a:t>oid AUTHSTART (TE-ID)</a:t>
            </a:r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6CA65A8F-D4C5-4E05-AAE4-508D7B39ECAA}"/>
              </a:ext>
            </a:extLst>
          </p:cNvPr>
          <p:cNvCxnSpPr>
            <a:cxnSpLocks/>
          </p:cNvCxnSpPr>
          <p:nvPr/>
        </p:nvCxnSpPr>
        <p:spPr bwMode="auto">
          <a:xfrm>
            <a:off x="5489713" y="4399054"/>
            <a:ext cx="319700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F7091A01-34F0-4FB2-9794-A70186AE7D5A}"/>
              </a:ext>
            </a:extLst>
          </p:cNvPr>
          <p:cNvCxnSpPr>
            <a:cxnSpLocks/>
          </p:cNvCxnSpPr>
          <p:nvPr/>
        </p:nvCxnSpPr>
        <p:spPr bwMode="auto">
          <a:xfrm>
            <a:off x="5489713" y="4949452"/>
            <a:ext cx="319700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55872675-776E-4194-9ACB-2EA45DD4DAEB}"/>
              </a:ext>
            </a:extLst>
          </p:cNvPr>
          <p:cNvSpPr/>
          <p:nvPr/>
        </p:nvSpPr>
        <p:spPr bwMode="auto">
          <a:xfrm>
            <a:off x="5489713" y="5293720"/>
            <a:ext cx="3197005" cy="118110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SS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SS-ID: Unique SS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SSCredential</a:t>
            </a:r>
            <a:r>
              <a:rPr lang="en-US" sz="900" dirty="0">
                <a:latin typeface="+mn-lt"/>
              </a:rPr>
              <a:t>: Subscription service credential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SupportedAuthMethods</a:t>
            </a:r>
            <a:r>
              <a:rPr lang="en-US" sz="900" dirty="0">
                <a:latin typeface="+mn-lt"/>
              </a:rPr>
              <a:t>: possible authentication </a:t>
            </a:r>
            <a:r>
              <a:rPr lang="en-US" sz="900" dirty="0" smtClean="0">
                <a:latin typeface="+mn-lt"/>
              </a:rPr>
              <a:t>methods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PreferredAuthMethod</a:t>
            </a:r>
            <a:r>
              <a:rPr lang="en-US" sz="900" dirty="0">
                <a:latin typeface="+mn-lt"/>
              </a:rPr>
              <a:t>: preferred authentication </a:t>
            </a:r>
            <a:r>
              <a:rPr lang="en-US" sz="900" dirty="0" smtClean="0">
                <a:latin typeface="+mn-lt"/>
              </a:rPr>
              <a:t>method</a:t>
            </a:r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AuthResult</a:t>
            </a:r>
            <a:r>
              <a:rPr lang="en-US" sz="900" dirty="0">
                <a:latin typeface="+mn-lt"/>
              </a:rPr>
              <a:t> ACCESSREQ (TE-ID, Subscription-ID)</a:t>
            </a:r>
          </a:p>
          <a:p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 AUTHENTICATE (</a:t>
            </a:r>
            <a:r>
              <a:rPr lang="en-US" sz="900" dirty="0" err="1">
                <a:latin typeface="+mn-lt"/>
              </a:rPr>
              <a:t>SupportedAuthMethods</a:t>
            </a:r>
            <a:r>
              <a:rPr lang="en-US" sz="900" dirty="0">
                <a:latin typeface="+mn-lt"/>
              </a:rPr>
              <a:t>,</a:t>
            </a:r>
          </a:p>
          <a:p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PreferredAuthMethod</a:t>
            </a:r>
            <a:r>
              <a:rPr lang="en-US" sz="900" dirty="0">
                <a:latin typeface="+mn-lt"/>
              </a:rPr>
              <a:t>, </a:t>
            </a:r>
            <a:r>
              <a:rPr lang="en-US" sz="900" dirty="0" err="1">
                <a:latin typeface="+mn-lt"/>
              </a:rPr>
              <a:t>SubsCredential</a:t>
            </a:r>
            <a:r>
              <a:rPr lang="en-US" sz="9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584DE2F6-2B1C-4D6E-9DF7-FD66E027F9E9}"/>
              </a:ext>
            </a:extLst>
          </p:cNvPr>
          <p:cNvCxnSpPr>
            <a:cxnSpLocks/>
          </p:cNvCxnSpPr>
          <p:nvPr/>
        </p:nvCxnSpPr>
        <p:spPr bwMode="auto">
          <a:xfrm>
            <a:off x="5489714" y="5481469"/>
            <a:ext cx="319700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8364D272-2A30-4665-8597-B676E052C319}"/>
              </a:ext>
            </a:extLst>
          </p:cNvPr>
          <p:cNvCxnSpPr>
            <a:cxnSpLocks/>
          </p:cNvCxnSpPr>
          <p:nvPr/>
        </p:nvCxnSpPr>
        <p:spPr bwMode="auto">
          <a:xfrm>
            <a:off x="5489714" y="6033753"/>
            <a:ext cx="319700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D20CDD65-243A-4F28-986A-0F7BBAEA6D6A}"/>
              </a:ext>
            </a:extLst>
          </p:cNvPr>
          <p:cNvSpPr txBox="1"/>
          <p:nvPr/>
        </p:nvSpPr>
        <p:spPr>
          <a:xfrm>
            <a:off x="5257800" y="169926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2" name="Freeform 39">
            <a:extLst>
              <a:ext uri="{FF2B5EF4-FFF2-40B4-BE49-F238E27FC236}">
                <a16:creationId xmlns:a16="http://schemas.microsoft.com/office/drawing/2014/main" xmlns="" id="{80BD3E21-78C0-43A6-A025-181DC6279CB6}"/>
              </a:ext>
            </a:extLst>
          </p:cNvPr>
          <p:cNvSpPr/>
          <p:nvPr/>
        </p:nvSpPr>
        <p:spPr bwMode="auto">
          <a:xfrm>
            <a:off x="5257800" y="1600200"/>
            <a:ext cx="240526" cy="29450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Freeform 39">
            <a:extLst>
              <a:ext uri="{FF2B5EF4-FFF2-40B4-BE49-F238E27FC236}">
                <a16:creationId xmlns:a16="http://schemas.microsoft.com/office/drawing/2014/main" xmlns="" id="{BC9FA783-803E-406B-9558-58BD065EB410}"/>
              </a:ext>
            </a:extLst>
          </p:cNvPr>
          <p:cNvSpPr/>
          <p:nvPr/>
        </p:nvSpPr>
        <p:spPr bwMode="auto">
          <a:xfrm>
            <a:off x="5105400" y="1600201"/>
            <a:ext cx="381000" cy="1215546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950FEA4B-A6F1-42DF-9B9D-3F8588A5A38A}"/>
              </a:ext>
            </a:extLst>
          </p:cNvPr>
          <p:cNvSpPr txBox="1"/>
          <p:nvPr/>
        </p:nvSpPr>
        <p:spPr>
          <a:xfrm>
            <a:off x="5257800" y="412242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7" name="Freeform 39">
            <a:extLst>
              <a:ext uri="{FF2B5EF4-FFF2-40B4-BE49-F238E27FC236}">
                <a16:creationId xmlns:a16="http://schemas.microsoft.com/office/drawing/2014/main" xmlns="" id="{B136A349-DC75-4CDC-BC66-64524400A37A}"/>
              </a:ext>
            </a:extLst>
          </p:cNvPr>
          <p:cNvSpPr/>
          <p:nvPr/>
        </p:nvSpPr>
        <p:spPr bwMode="auto">
          <a:xfrm>
            <a:off x="4953000" y="1600200"/>
            <a:ext cx="526505" cy="272796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Freeform 39">
            <a:extLst>
              <a:ext uri="{FF2B5EF4-FFF2-40B4-BE49-F238E27FC236}">
                <a16:creationId xmlns:a16="http://schemas.microsoft.com/office/drawing/2014/main" xmlns="" id="{5681CB4E-86A4-4B54-B5FD-764186F7F63A}"/>
              </a:ext>
            </a:extLst>
          </p:cNvPr>
          <p:cNvSpPr/>
          <p:nvPr/>
        </p:nvSpPr>
        <p:spPr bwMode="auto">
          <a:xfrm>
            <a:off x="4800599" y="1600200"/>
            <a:ext cx="678905" cy="380999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34AB12F7-F2CA-41FC-A6C4-A6A5EBBFDCF8}"/>
              </a:ext>
            </a:extLst>
          </p:cNvPr>
          <p:cNvSpPr txBox="1"/>
          <p:nvPr/>
        </p:nvSpPr>
        <p:spPr>
          <a:xfrm>
            <a:off x="5257800" y="262128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84F28F5E-CFC1-4EE8-B993-E3669C23731F}"/>
              </a:ext>
            </a:extLst>
          </p:cNvPr>
          <p:cNvSpPr txBox="1"/>
          <p:nvPr/>
        </p:nvSpPr>
        <p:spPr>
          <a:xfrm>
            <a:off x="5257800" y="5209032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57200" y="1295400"/>
            <a:ext cx="82296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User session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Session-ID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914400" y="1600201"/>
            <a:ext cx="246888" cy="262127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Diamond 44"/>
          <p:cNvSpPr/>
          <p:nvPr/>
        </p:nvSpPr>
        <p:spPr bwMode="auto">
          <a:xfrm>
            <a:off x="838200" y="160020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39800" y="164339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xmlns="" id="{56FBF4F8-E9C5-4383-BC63-3A3B77B3E011}"/>
              </a:ext>
            </a:extLst>
          </p:cNvPr>
          <p:cNvSpPr/>
          <p:nvPr/>
        </p:nvSpPr>
        <p:spPr bwMode="auto">
          <a:xfrm>
            <a:off x="51816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457200" y="1478280"/>
            <a:ext cx="822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9" name="Diamond 48">
            <a:extLst>
              <a:ext uri="{FF2B5EF4-FFF2-40B4-BE49-F238E27FC236}">
                <a16:creationId xmlns:a16="http://schemas.microsoft.com/office/drawing/2014/main" xmlns="" id="{56FBF4F8-E9C5-4383-BC63-3A3B77B3E011}"/>
              </a:ext>
            </a:extLst>
          </p:cNvPr>
          <p:cNvSpPr/>
          <p:nvPr/>
        </p:nvSpPr>
        <p:spPr bwMode="auto">
          <a:xfrm>
            <a:off x="50292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0" name="Diamond 49">
            <a:extLst>
              <a:ext uri="{FF2B5EF4-FFF2-40B4-BE49-F238E27FC236}">
                <a16:creationId xmlns:a16="http://schemas.microsoft.com/office/drawing/2014/main" xmlns="" id="{56FBF4F8-E9C5-4383-BC63-3A3B77B3E011}"/>
              </a:ext>
            </a:extLst>
          </p:cNvPr>
          <p:cNvSpPr/>
          <p:nvPr/>
        </p:nvSpPr>
        <p:spPr bwMode="auto">
          <a:xfrm>
            <a:off x="48768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1" name="Diamond 50">
            <a:extLst>
              <a:ext uri="{FF2B5EF4-FFF2-40B4-BE49-F238E27FC236}">
                <a16:creationId xmlns:a16="http://schemas.microsoft.com/office/drawing/2014/main" xmlns="" id="{56FBF4F8-E9C5-4383-BC63-3A3B77B3E011}"/>
              </a:ext>
            </a:extLst>
          </p:cNvPr>
          <p:cNvSpPr/>
          <p:nvPr/>
        </p:nvSpPr>
        <p:spPr bwMode="auto">
          <a:xfrm>
            <a:off x="47244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508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 39">
            <a:extLst>
              <a:ext uri="{FF2B5EF4-FFF2-40B4-BE49-F238E27FC236}">
                <a16:creationId xmlns:a16="http://schemas.microsoft.com/office/drawing/2014/main" xmlns="" id="{8C290E51-AC3C-4EF0-AD2C-F1226E99D757}"/>
              </a:ext>
            </a:extLst>
          </p:cNvPr>
          <p:cNvSpPr/>
          <p:nvPr/>
        </p:nvSpPr>
        <p:spPr bwMode="auto">
          <a:xfrm>
            <a:off x="4648200" y="1600200"/>
            <a:ext cx="835718" cy="4275964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1BB1F0-69AC-48BD-8257-16D2B582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mtClean="0"/>
              <a:t>Data path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648EE3A-9845-47F1-8A01-A2A97DDE6BC1}"/>
              </a:ext>
            </a:extLst>
          </p:cNvPr>
          <p:cNvSpPr/>
          <p:nvPr/>
        </p:nvSpPr>
        <p:spPr bwMode="auto">
          <a:xfrm>
            <a:off x="1168400" y="1752600"/>
            <a:ext cx="3098800" cy="7113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Data path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DP-ID: Unique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DPConfig</a:t>
            </a:r>
            <a:r>
              <a:rPr lang="en-US" sz="900" dirty="0">
                <a:latin typeface="+mn-lt"/>
              </a:rPr>
              <a:t>: Configuration parameters of data path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: Unique session credential</a:t>
            </a:r>
          </a:p>
          <a:p>
            <a:r>
              <a:rPr lang="en-US" sz="900" dirty="0">
                <a:latin typeface="+mn-lt"/>
              </a:rPr>
              <a:t>{1} TE-ID: Terminal identifier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168400" y="1943099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E857969-4F1C-409E-AB7D-0816B91B0381}"/>
              </a:ext>
            </a:extLst>
          </p:cNvPr>
          <p:cNvSpPr/>
          <p:nvPr/>
        </p:nvSpPr>
        <p:spPr bwMode="auto">
          <a:xfrm>
            <a:off x="5486320" y="2543847"/>
            <a:ext cx="3200480" cy="102503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NA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NA-ID: Unique NA identifier</a:t>
            </a:r>
          </a:p>
          <a:p>
            <a:r>
              <a:rPr lang="en-US" sz="900" dirty="0">
                <a:latin typeface="+mn-lt"/>
              </a:rPr>
              <a:t>{1} R1Config: R1 Session configuration parameters</a:t>
            </a:r>
          </a:p>
          <a:p>
            <a:r>
              <a:rPr lang="en-US" sz="900" dirty="0">
                <a:latin typeface="+mn-lt"/>
              </a:rPr>
              <a:t>{1} R6Config: R6 Session configuration parameters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BRcfg</a:t>
            </a:r>
            <a:r>
              <a:rPr lang="en-US" sz="900" dirty="0">
                <a:latin typeface="+mn-lt"/>
              </a:rPr>
              <a:t>: Bridging service definition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NACONFIG (DP-ID, R1Config, R6Config, </a:t>
            </a:r>
            <a:r>
              <a:rPr lang="en-US" sz="900" dirty="0" err="1">
                <a:latin typeface="+mn-lt"/>
              </a:rPr>
              <a:t>BRCfg</a:t>
            </a:r>
            <a:r>
              <a:rPr lang="en-US" sz="9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NARELEASE (DP-ID)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3CB192C1-E62A-4013-B4EE-7DB8333A5333}"/>
              </a:ext>
            </a:extLst>
          </p:cNvPr>
          <p:cNvCxnSpPr>
            <a:cxnSpLocks/>
          </p:cNvCxnSpPr>
          <p:nvPr/>
        </p:nvCxnSpPr>
        <p:spPr bwMode="auto">
          <a:xfrm>
            <a:off x="5486321" y="2731596"/>
            <a:ext cx="320047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C782FEF8-9D7A-43DA-86E0-79BA48A1235E}"/>
              </a:ext>
            </a:extLst>
          </p:cNvPr>
          <p:cNvCxnSpPr>
            <a:cxnSpLocks/>
          </p:cNvCxnSpPr>
          <p:nvPr/>
        </p:nvCxnSpPr>
        <p:spPr bwMode="auto">
          <a:xfrm>
            <a:off x="5486321" y="3278676"/>
            <a:ext cx="320047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EE8ECEC-EF2B-456F-B049-9F07CAD66F29}"/>
              </a:ext>
            </a:extLst>
          </p:cNvPr>
          <p:cNvSpPr/>
          <p:nvPr/>
        </p:nvSpPr>
        <p:spPr bwMode="auto">
          <a:xfrm>
            <a:off x="5489632" y="1753255"/>
            <a:ext cx="3197087" cy="73289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ANC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ANC-ID: Unique ANC identifier</a:t>
            </a:r>
          </a:p>
          <a:p>
            <a:r>
              <a:rPr lang="en-US" sz="900" dirty="0" err="1">
                <a:latin typeface="+mn-lt"/>
              </a:rPr>
              <a:t>NAConfig</a:t>
            </a:r>
            <a:r>
              <a:rPr lang="en-US" sz="900" dirty="0">
                <a:latin typeface="+mn-lt"/>
              </a:rPr>
              <a:t> DPESTABLISH (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, TE-ID, NA-ID)</a:t>
            </a:r>
          </a:p>
          <a:p>
            <a:r>
              <a:rPr lang="en-US" sz="900" dirty="0" err="1">
                <a:latin typeface="+mn-lt"/>
              </a:rPr>
              <a:t>NAConfig</a:t>
            </a:r>
            <a:r>
              <a:rPr lang="en-US" sz="900" dirty="0">
                <a:latin typeface="+mn-lt"/>
              </a:rPr>
              <a:t> DPRELOCATE (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, TE-ID, +NA-ID)</a:t>
            </a:r>
          </a:p>
          <a:p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DPRELEASE (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, TE-ID, NA-ID)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5489633" y="1939098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934C3C1-AE80-4324-96A8-7BC1C5C26EBA}"/>
              </a:ext>
            </a:extLst>
          </p:cNvPr>
          <p:cNvSpPr/>
          <p:nvPr/>
        </p:nvSpPr>
        <p:spPr bwMode="auto">
          <a:xfrm>
            <a:off x="5489632" y="3624762"/>
            <a:ext cx="3197087" cy="10087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BH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BH-ID: Unique BH identifier</a:t>
            </a:r>
          </a:p>
          <a:p>
            <a:r>
              <a:rPr lang="en-US" sz="900" dirty="0">
                <a:latin typeface="+mn-lt"/>
              </a:rPr>
              <a:t>{1+} R6Config: R6 Session configuration parameters</a:t>
            </a:r>
          </a:p>
          <a:p>
            <a:r>
              <a:rPr lang="en-US" sz="900" dirty="0">
                <a:latin typeface="+mn-lt"/>
              </a:rPr>
              <a:t>{1+} R3Config: R3 Session configuration parameters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BRCfg</a:t>
            </a:r>
            <a:r>
              <a:rPr lang="en-US" sz="900" dirty="0">
                <a:latin typeface="+mn-lt"/>
              </a:rPr>
              <a:t>: Bridging service definition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BHCONFIG (DP-ID, R6Config, R3Config, </a:t>
            </a:r>
            <a:r>
              <a:rPr lang="en-US" sz="900" dirty="0" err="1">
                <a:latin typeface="+mn-lt"/>
              </a:rPr>
              <a:t>BRCfg</a:t>
            </a:r>
            <a:r>
              <a:rPr lang="en-US" sz="9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BHRELEASE (DP-ID)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6CA65A8F-D4C5-4E05-AAE4-508D7B39ECAA}"/>
              </a:ext>
            </a:extLst>
          </p:cNvPr>
          <p:cNvCxnSpPr>
            <a:cxnSpLocks/>
          </p:cNvCxnSpPr>
          <p:nvPr/>
        </p:nvCxnSpPr>
        <p:spPr bwMode="auto">
          <a:xfrm>
            <a:off x="5489633" y="3812511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F7091A01-34F0-4FB2-9794-A70186AE7D5A}"/>
              </a:ext>
            </a:extLst>
          </p:cNvPr>
          <p:cNvCxnSpPr>
            <a:cxnSpLocks/>
          </p:cNvCxnSpPr>
          <p:nvPr/>
        </p:nvCxnSpPr>
        <p:spPr bwMode="auto">
          <a:xfrm>
            <a:off x="5489633" y="4362909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55872675-776E-4194-9ACB-2EA45DD4DAEB}"/>
              </a:ext>
            </a:extLst>
          </p:cNvPr>
          <p:cNvSpPr/>
          <p:nvPr/>
        </p:nvSpPr>
        <p:spPr bwMode="auto">
          <a:xfrm>
            <a:off x="5489633" y="5770352"/>
            <a:ext cx="3197086" cy="88686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SS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SS-ID: Unique SS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ServiceProvider</a:t>
            </a:r>
            <a:r>
              <a:rPr lang="en-US" sz="900" dirty="0">
                <a:latin typeface="+mn-lt"/>
              </a:rPr>
              <a:t>-ID: FQDN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DPSrvSpec</a:t>
            </a:r>
            <a:r>
              <a:rPr lang="en-US" sz="900" dirty="0">
                <a:latin typeface="+mn-lt"/>
              </a:rPr>
              <a:t>: </a:t>
            </a:r>
            <a:r>
              <a:rPr lang="en-US" sz="900" dirty="0" err="1">
                <a:latin typeface="+mn-lt"/>
              </a:rPr>
              <a:t>DataPath</a:t>
            </a:r>
            <a:r>
              <a:rPr lang="en-US" sz="900" dirty="0">
                <a:latin typeface="+mn-lt"/>
              </a:rPr>
              <a:t> service definition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DPSrvSpec</a:t>
            </a:r>
            <a:r>
              <a:rPr lang="en-US" sz="900" dirty="0">
                <a:latin typeface="+mn-lt"/>
              </a:rPr>
              <a:t> DPREQUEST (DP-ID,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, TE-ID)</a:t>
            </a:r>
          </a:p>
          <a:p>
            <a:r>
              <a:rPr lang="en-US" sz="900" dirty="0">
                <a:latin typeface="+mn-lt"/>
              </a:rPr>
              <a:t>void DPTERMINATE (DP-ID)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584DE2F6-2B1C-4D6E-9DF7-FD66E027F9E9}"/>
              </a:ext>
            </a:extLst>
          </p:cNvPr>
          <p:cNvCxnSpPr>
            <a:cxnSpLocks/>
          </p:cNvCxnSpPr>
          <p:nvPr/>
        </p:nvCxnSpPr>
        <p:spPr bwMode="auto">
          <a:xfrm>
            <a:off x="5489634" y="5948576"/>
            <a:ext cx="319708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8364D272-2A30-4665-8597-B676E052C319}"/>
              </a:ext>
            </a:extLst>
          </p:cNvPr>
          <p:cNvCxnSpPr>
            <a:cxnSpLocks/>
          </p:cNvCxnSpPr>
          <p:nvPr/>
        </p:nvCxnSpPr>
        <p:spPr bwMode="auto">
          <a:xfrm>
            <a:off x="5489634" y="6361939"/>
            <a:ext cx="319708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D20CDD65-243A-4F28-986A-0F7BBAEA6D6A}"/>
              </a:ext>
            </a:extLst>
          </p:cNvPr>
          <p:cNvSpPr txBox="1"/>
          <p:nvPr/>
        </p:nvSpPr>
        <p:spPr>
          <a:xfrm>
            <a:off x="5223186" y="1694688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2" name="Freeform 39">
            <a:extLst>
              <a:ext uri="{FF2B5EF4-FFF2-40B4-BE49-F238E27FC236}">
                <a16:creationId xmlns:a16="http://schemas.microsoft.com/office/drawing/2014/main" xmlns="" id="{80BD3E21-78C0-43A6-A025-181DC6279CB6}"/>
              </a:ext>
            </a:extLst>
          </p:cNvPr>
          <p:cNvSpPr/>
          <p:nvPr/>
        </p:nvSpPr>
        <p:spPr bwMode="auto">
          <a:xfrm>
            <a:off x="5257800" y="1600200"/>
            <a:ext cx="240446" cy="28993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Freeform 39">
            <a:extLst>
              <a:ext uri="{FF2B5EF4-FFF2-40B4-BE49-F238E27FC236}">
                <a16:creationId xmlns:a16="http://schemas.microsoft.com/office/drawing/2014/main" xmlns="" id="{BC9FA783-803E-406B-9558-58BD065EB410}"/>
              </a:ext>
            </a:extLst>
          </p:cNvPr>
          <p:cNvSpPr/>
          <p:nvPr/>
        </p:nvSpPr>
        <p:spPr bwMode="auto">
          <a:xfrm>
            <a:off x="5105400" y="1600201"/>
            <a:ext cx="380920" cy="1056514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950FEA4B-A6F1-42DF-9B9D-3F8588A5A38A}"/>
              </a:ext>
            </a:extLst>
          </p:cNvPr>
          <p:cNvSpPr txBox="1"/>
          <p:nvPr/>
        </p:nvSpPr>
        <p:spPr>
          <a:xfrm>
            <a:off x="5223186" y="3535877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7" name="Freeform 39">
            <a:extLst>
              <a:ext uri="{FF2B5EF4-FFF2-40B4-BE49-F238E27FC236}">
                <a16:creationId xmlns:a16="http://schemas.microsoft.com/office/drawing/2014/main" xmlns="" id="{B136A349-DC75-4CDC-BC66-64524400A37A}"/>
              </a:ext>
            </a:extLst>
          </p:cNvPr>
          <p:cNvSpPr/>
          <p:nvPr/>
        </p:nvSpPr>
        <p:spPr bwMode="auto">
          <a:xfrm>
            <a:off x="4953000" y="1600200"/>
            <a:ext cx="526425" cy="2123314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Freeform 39">
            <a:extLst>
              <a:ext uri="{FF2B5EF4-FFF2-40B4-BE49-F238E27FC236}">
                <a16:creationId xmlns:a16="http://schemas.microsoft.com/office/drawing/2014/main" xmlns="" id="{5681CB4E-86A4-4B54-B5FD-764186F7F63A}"/>
              </a:ext>
            </a:extLst>
          </p:cNvPr>
          <p:cNvSpPr/>
          <p:nvPr/>
        </p:nvSpPr>
        <p:spPr bwMode="auto">
          <a:xfrm>
            <a:off x="4800599" y="1600200"/>
            <a:ext cx="678825" cy="319964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34AB12F7-F2CA-41FC-A6C4-A6A5EBBFDCF8}"/>
              </a:ext>
            </a:extLst>
          </p:cNvPr>
          <p:cNvSpPr txBox="1"/>
          <p:nvPr/>
        </p:nvSpPr>
        <p:spPr>
          <a:xfrm>
            <a:off x="5181600" y="2456689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1+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84F28F5E-CFC1-4EE8-B993-E3669C23731F}"/>
              </a:ext>
            </a:extLst>
          </p:cNvPr>
          <p:cNvSpPr txBox="1"/>
          <p:nvPr/>
        </p:nvSpPr>
        <p:spPr>
          <a:xfrm>
            <a:off x="5223186" y="5685664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429B0B2C-1D4E-473C-B840-FF1EB4B94AAC}"/>
              </a:ext>
            </a:extLst>
          </p:cNvPr>
          <p:cNvSpPr/>
          <p:nvPr/>
        </p:nvSpPr>
        <p:spPr bwMode="auto">
          <a:xfrm>
            <a:off x="5489632" y="4696481"/>
            <a:ext cx="3197087" cy="101386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AR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AR-ID: Unique identifier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IPProvider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 FQDN</a:t>
            </a:r>
          </a:p>
          <a:p>
            <a:r>
              <a:rPr lang="en-US" sz="900" dirty="0">
                <a:latin typeface="+mn-lt"/>
              </a:rPr>
              <a:t>{1+} ARI-ID: Interface identifier</a:t>
            </a:r>
          </a:p>
          <a:p>
            <a:r>
              <a:rPr lang="en-US" sz="900" dirty="0">
                <a:latin typeface="+mn-lt"/>
              </a:rPr>
              <a:t>{1+} R3Config: Interface configuration parameters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ARICONFIG (DP-ID, R3Config)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ARIRELEASE (DP-ID)</a:t>
            </a:r>
          </a:p>
          <a:p>
            <a:endParaRPr lang="en-US" sz="900" dirty="0">
              <a:latin typeface="+mn-lt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27116F5B-7C8F-4205-9FEE-E8D249F7EB0E}"/>
              </a:ext>
            </a:extLst>
          </p:cNvPr>
          <p:cNvCxnSpPr>
            <a:cxnSpLocks/>
          </p:cNvCxnSpPr>
          <p:nvPr/>
        </p:nvCxnSpPr>
        <p:spPr bwMode="auto">
          <a:xfrm>
            <a:off x="5489633" y="4882324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C68B14A-BECC-443C-B69C-60B4FEB04BCA}"/>
              </a:ext>
            </a:extLst>
          </p:cNvPr>
          <p:cNvSpPr txBox="1"/>
          <p:nvPr/>
        </p:nvSpPr>
        <p:spPr>
          <a:xfrm>
            <a:off x="5176923" y="4599814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1+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4E7F50D1-1D15-49D2-97A7-0FC2D7E006BE}"/>
              </a:ext>
            </a:extLst>
          </p:cNvPr>
          <p:cNvCxnSpPr>
            <a:cxnSpLocks/>
          </p:cNvCxnSpPr>
          <p:nvPr/>
        </p:nvCxnSpPr>
        <p:spPr bwMode="auto">
          <a:xfrm>
            <a:off x="5488721" y="2075689"/>
            <a:ext cx="31980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94605B30-5F69-4190-A2E5-23D6D0C14BBF}"/>
              </a:ext>
            </a:extLst>
          </p:cNvPr>
          <p:cNvCxnSpPr>
            <a:cxnSpLocks/>
          </p:cNvCxnSpPr>
          <p:nvPr/>
        </p:nvCxnSpPr>
        <p:spPr bwMode="auto">
          <a:xfrm>
            <a:off x="5489632" y="5428489"/>
            <a:ext cx="31970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7" name="Rectangle 46"/>
          <p:cNvSpPr/>
          <p:nvPr/>
        </p:nvSpPr>
        <p:spPr bwMode="auto">
          <a:xfrm>
            <a:off x="457200" y="1295400"/>
            <a:ext cx="82296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User session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Session-ID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8" name="Freeform 47"/>
          <p:cNvSpPr/>
          <p:nvPr/>
        </p:nvSpPr>
        <p:spPr bwMode="auto">
          <a:xfrm>
            <a:off x="914400" y="1600201"/>
            <a:ext cx="246888" cy="262127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Diamond 48"/>
          <p:cNvSpPr/>
          <p:nvPr/>
        </p:nvSpPr>
        <p:spPr bwMode="auto">
          <a:xfrm>
            <a:off x="838200" y="160020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39800" y="164339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51" name="Diamond 50">
            <a:extLst>
              <a:ext uri="{FF2B5EF4-FFF2-40B4-BE49-F238E27FC236}">
                <a16:creationId xmlns:a16="http://schemas.microsoft.com/office/drawing/2014/main" xmlns="" id="{56FBF4F8-E9C5-4383-BC63-3A3B77B3E011}"/>
              </a:ext>
            </a:extLst>
          </p:cNvPr>
          <p:cNvSpPr/>
          <p:nvPr/>
        </p:nvSpPr>
        <p:spPr bwMode="auto">
          <a:xfrm>
            <a:off x="51816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xmlns="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457200" y="1478280"/>
            <a:ext cx="822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Diamond 52">
            <a:extLst>
              <a:ext uri="{FF2B5EF4-FFF2-40B4-BE49-F238E27FC236}">
                <a16:creationId xmlns:a16="http://schemas.microsoft.com/office/drawing/2014/main" xmlns="" id="{56FBF4F8-E9C5-4383-BC63-3A3B77B3E011}"/>
              </a:ext>
            </a:extLst>
          </p:cNvPr>
          <p:cNvSpPr/>
          <p:nvPr/>
        </p:nvSpPr>
        <p:spPr bwMode="auto">
          <a:xfrm>
            <a:off x="50292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4" name="Diamond 53">
            <a:extLst>
              <a:ext uri="{FF2B5EF4-FFF2-40B4-BE49-F238E27FC236}">
                <a16:creationId xmlns:a16="http://schemas.microsoft.com/office/drawing/2014/main" xmlns="" id="{56FBF4F8-E9C5-4383-BC63-3A3B77B3E011}"/>
              </a:ext>
            </a:extLst>
          </p:cNvPr>
          <p:cNvSpPr/>
          <p:nvPr/>
        </p:nvSpPr>
        <p:spPr bwMode="auto">
          <a:xfrm>
            <a:off x="48768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5" name="Diamond 54">
            <a:extLst>
              <a:ext uri="{FF2B5EF4-FFF2-40B4-BE49-F238E27FC236}">
                <a16:creationId xmlns:a16="http://schemas.microsoft.com/office/drawing/2014/main" xmlns="" id="{56FBF4F8-E9C5-4383-BC63-3A3B77B3E011}"/>
              </a:ext>
            </a:extLst>
          </p:cNvPr>
          <p:cNvSpPr/>
          <p:nvPr/>
        </p:nvSpPr>
        <p:spPr bwMode="auto">
          <a:xfrm>
            <a:off x="47244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6" name="Diamond 55">
            <a:extLst>
              <a:ext uri="{FF2B5EF4-FFF2-40B4-BE49-F238E27FC236}">
                <a16:creationId xmlns:a16="http://schemas.microsoft.com/office/drawing/2014/main" xmlns="" id="{56FBF4F8-E9C5-4383-BC63-3A3B77B3E011}"/>
              </a:ext>
            </a:extLst>
          </p:cNvPr>
          <p:cNvSpPr/>
          <p:nvPr/>
        </p:nvSpPr>
        <p:spPr bwMode="auto">
          <a:xfrm>
            <a:off x="45720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983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 39">
            <a:extLst>
              <a:ext uri="{FF2B5EF4-FFF2-40B4-BE49-F238E27FC236}">
                <a16:creationId xmlns:a16="http://schemas.microsoft.com/office/drawing/2014/main" xmlns="" id="{A718DF4C-3E45-49AC-8F2F-E4E94717A268}"/>
              </a:ext>
            </a:extLst>
          </p:cNvPr>
          <p:cNvSpPr/>
          <p:nvPr/>
        </p:nvSpPr>
        <p:spPr bwMode="auto">
          <a:xfrm>
            <a:off x="4495800" y="1600200"/>
            <a:ext cx="1002446" cy="4010407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6" name="Freeform 39">
            <a:extLst>
              <a:ext uri="{FF2B5EF4-FFF2-40B4-BE49-F238E27FC236}">
                <a16:creationId xmlns:a16="http://schemas.microsoft.com/office/drawing/2014/main" xmlns="" id="{8C290E51-AC3C-4EF0-AD2C-F1226E99D757}"/>
              </a:ext>
            </a:extLst>
          </p:cNvPr>
          <p:cNvSpPr/>
          <p:nvPr/>
        </p:nvSpPr>
        <p:spPr bwMode="auto">
          <a:xfrm>
            <a:off x="4648200" y="1600200"/>
            <a:ext cx="835718" cy="3467482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1BB1F0-69AC-48BD-8257-16D2B582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mtClean="0"/>
              <a:t>Service flow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648EE3A-9845-47F1-8A01-A2A97DDE6BC1}"/>
              </a:ext>
            </a:extLst>
          </p:cNvPr>
          <p:cNvSpPr/>
          <p:nvPr/>
        </p:nvSpPr>
        <p:spPr bwMode="auto">
          <a:xfrm>
            <a:off x="1168400" y="1752600"/>
            <a:ext cx="3098800" cy="73387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prstClr val="black"/>
                </a:solidFill>
                <a:latin typeface="Arial"/>
              </a:rPr>
              <a:t>Service flow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-ID: Unique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SF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Config: Configuration parameters of service flow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SessionKey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Unique session credential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</a:rPr>
              <a:t>{1} DP-ID: Related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DataPath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168400" y="1946584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E857969-4F1C-409E-AB7D-0816B91B0381}"/>
              </a:ext>
            </a:extLst>
          </p:cNvPr>
          <p:cNvSpPr/>
          <p:nvPr/>
        </p:nvSpPr>
        <p:spPr bwMode="auto">
          <a:xfrm>
            <a:off x="5486320" y="2840878"/>
            <a:ext cx="3200480" cy="74100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NA-ID: Unique NA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0+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SFParams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Service flow configuration parameters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SFCONFIG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-ID,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SFParams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DP-ID)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SFRELEASE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3CB192C1-E62A-4013-B4EE-7DB8333A5333}"/>
              </a:ext>
            </a:extLst>
          </p:cNvPr>
          <p:cNvCxnSpPr>
            <a:cxnSpLocks/>
          </p:cNvCxnSpPr>
          <p:nvPr/>
        </p:nvCxnSpPr>
        <p:spPr bwMode="auto">
          <a:xfrm>
            <a:off x="5486321" y="3028626"/>
            <a:ext cx="320047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C782FEF8-9D7A-43DA-86E0-79BA48A1235E}"/>
              </a:ext>
            </a:extLst>
          </p:cNvPr>
          <p:cNvCxnSpPr>
            <a:cxnSpLocks/>
          </p:cNvCxnSpPr>
          <p:nvPr/>
        </p:nvCxnSpPr>
        <p:spPr bwMode="auto">
          <a:xfrm>
            <a:off x="5486321" y="3296644"/>
            <a:ext cx="320047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EE8ECEC-EF2B-456F-B049-9F07CAD66F29}"/>
              </a:ext>
            </a:extLst>
          </p:cNvPr>
          <p:cNvSpPr/>
          <p:nvPr/>
        </p:nvSpPr>
        <p:spPr bwMode="auto">
          <a:xfrm>
            <a:off x="5489632" y="1763922"/>
            <a:ext cx="3197087" cy="10184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ANC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ANC-ID: Unique ANC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SFPREPROV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SessionKey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SFSpec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PolicyRules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SFCHGAUTH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SessionKey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PolicyRules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SFADDITION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DataPath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-ID,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SFSpec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SFMODIFY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SFDELETE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5489633" y="1949766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934C3C1-AE80-4324-96A8-7BC1C5C26EBA}"/>
              </a:ext>
            </a:extLst>
          </p:cNvPr>
          <p:cNvSpPr/>
          <p:nvPr/>
        </p:nvSpPr>
        <p:spPr bwMode="auto">
          <a:xfrm>
            <a:off x="5489632" y="3635534"/>
            <a:ext cx="3197087" cy="73682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BH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BH-ID: Unique BH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0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+}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SFParams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Service flow configuration parameters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SFCONFIG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-ID,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SFParams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DP-ID)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SFRELEASE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6CA65A8F-D4C5-4E05-AAE4-508D7B39ECAA}"/>
              </a:ext>
            </a:extLst>
          </p:cNvPr>
          <p:cNvCxnSpPr>
            <a:cxnSpLocks/>
          </p:cNvCxnSpPr>
          <p:nvPr/>
        </p:nvCxnSpPr>
        <p:spPr bwMode="auto">
          <a:xfrm>
            <a:off x="5489633" y="3823283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F7091A01-34F0-4FB2-9794-A70186AE7D5A}"/>
              </a:ext>
            </a:extLst>
          </p:cNvPr>
          <p:cNvCxnSpPr>
            <a:cxnSpLocks/>
          </p:cNvCxnSpPr>
          <p:nvPr/>
        </p:nvCxnSpPr>
        <p:spPr bwMode="auto">
          <a:xfrm>
            <a:off x="5489633" y="4105761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55872675-776E-4194-9ACB-2EA45DD4DAEB}"/>
              </a:ext>
            </a:extLst>
          </p:cNvPr>
          <p:cNvSpPr/>
          <p:nvPr/>
        </p:nvSpPr>
        <p:spPr bwMode="auto">
          <a:xfrm>
            <a:off x="5489633" y="5495270"/>
            <a:ext cx="3197086" cy="74398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SS-ID: Unique SS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ServiceProvider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-ID: FQDN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S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FSpec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Service flow parameters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PolicyRules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Policing rules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584DE2F6-2B1C-4D6E-9DF7-FD66E027F9E9}"/>
              </a:ext>
            </a:extLst>
          </p:cNvPr>
          <p:cNvCxnSpPr>
            <a:cxnSpLocks/>
          </p:cNvCxnSpPr>
          <p:nvPr/>
        </p:nvCxnSpPr>
        <p:spPr bwMode="auto">
          <a:xfrm>
            <a:off x="5489634" y="5673494"/>
            <a:ext cx="319708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D20CDD65-243A-4F28-986A-0F7BBAEA6D6A}"/>
              </a:ext>
            </a:extLst>
          </p:cNvPr>
          <p:cNvSpPr txBox="1"/>
          <p:nvPr/>
        </p:nvSpPr>
        <p:spPr>
          <a:xfrm>
            <a:off x="5257800" y="1667256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32" name="Freeform 39">
            <a:extLst>
              <a:ext uri="{FF2B5EF4-FFF2-40B4-BE49-F238E27FC236}">
                <a16:creationId xmlns:a16="http://schemas.microsoft.com/office/drawing/2014/main" xmlns="" id="{80BD3E21-78C0-43A6-A025-181DC6279CB6}"/>
              </a:ext>
            </a:extLst>
          </p:cNvPr>
          <p:cNvSpPr/>
          <p:nvPr/>
        </p:nvSpPr>
        <p:spPr bwMode="auto">
          <a:xfrm>
            <a:off x="5257800" y="1600200"/>
            <a:ext cx="240446" cy="262501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" name="Freeform 39">
            <a:extLst>
              <a:ext uri="{FF2B5EF4-FFF2-40B4-BE49-F238E27FC236}">
                <a16:creationId xmlns:a16="http://schemas.microsoft.com/office/drawing/2014/main" xmlns="" id="{BC9FA783-803E-406B-9558-58BD065EB410}"/>
              </a:ext>
            </a:extLst>
          </p:cNvPr>
          <p:cNvSpPr/>
          <p:nvPr/>
        </p:nvSpPr>
        <p:spPr bwMode="auto">
          <a:xfrm>
            <a:off x="5105400" y="1600200"/>
            <a:ext cx="380920" cy="1343407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950FEA4B-A6F1-42DF-9B9D-3F8588A5A38A}"/>
              </a:ext>
            </a:extLst>
          </p:cNvPr>
          <p:cNvSpPr txBox="1"/>
          <p:nvPr/>
        </p:nvSpPr>
        <p:spPr>
          <a:xfrm>
            <a:off x="5257800" y="3546649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37" name="Freeform 39">
            <a:extLst>
              <a:ext uri="{FF2B5EF4-FFF2-40B4-BE49-F238E27FC236}">
                <a16:creationId xmlns:a16="http://schemas.microsoft.com/office/drawing/2014/main" xmlns="" id="{B136A349-DC75-4CDC-BC66-64524400A37A}"/>
              </a:ext>
            </a:extLst>
          </p:cNvPr>
          <p:cNvSpPr/>
          <p:nvPr/>
        </p:nvSpPr>
        <p:spPr bwMode="auto">
          <a:xfrm>
            <a:off x="4953000" y="1600201"/>
            <a:ext cx="526425" cy="2143506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9" name="Freeform 39">
            <a:extLst>
              <a:ext uri="{FF2B5EF4-FFF2-40B4-BE49-F238E27FC236}">
                <a16:creationId xmlns:a16="http://schemas.microsoft.com/office/drawing/2014/main" xmlns="" id="{5681CB4E-86A4-4B54-B5FD-764186F7F63A}"/>
              </a:ext>
            </a:extLst>
          </p:cNvPr>
          <p:cNvSpPr/>
          <p:nvPr/>
        </p:nvSpPr>
        <p:spPr bwMode="auto">
          <a:xfrm>
            <a:off x="4800599" y="1600200"/>
            <a:ext cx="678825" cy="2934082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34AB12F7-F2CA-41FC-A6C4-A6A5EBBFDCF8}"/>
              </a:ext>
            </a:extLst>
          </p:cNvPr>
          <p:cNvSpPr txBox="1"/>
          <p:nvPr/>
        </p:nvSpPr>
        <p:spPr>
          <a:xfrm>
            <a:off x="5257800" y="2753719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84F28F5E-CFC1-4EE8-B993-E3669C23731F}"/>
              </a:ext>
            </a:extLst>
          </p:cNvPr>
          <p:cNvSpPr txBox="1"/>
          <p:nvPr/>
        </p:nvSpPr>
        <p:spPr>
          <a:xfrm>
            <a:off x="5257800" y="5410582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429B0B2C-1D4E-473C-B840-FF1EB4B94AAC}"/>
              </a:ext>
            </a:extLst>
          </p:cNvPr>
          <p:cNvSpPr/>
          <p:nvPr/>
        </p:nvSpPr>
        <p:spPr bwMode="auto">
          <a:xfrm>
            <a:off x="5489632" y="4430923"/>
            <a:ext cx="3197087" cy="47483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AR-ID: Unique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SFCFGCONFIRM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-ID, DP-ID)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27116F5B-7C8F-4205-9FEE-E8D249F7EB0E}"/>
              </a:ext>
            </a:extLst>
          </p:cNvPr>
          <p:cNvCxnSpPr>
            <a:cxnSpLocks/>
          </p:cNvCxnSpPr>
          <p:nvPr/>
        </p:nvCxnSpPr>
        <p:spPr bwMode="auto">
          <a:xfrm>
            <a:off x="5489633" y="4616767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C68B14A-BECC-443C-B69C-60B4FEB04BCA}"/>
              </a:ext>
            </a:extLst>
          </p:cNvPr>
          <p:cNvSpPr txBox="1"/>
          <p:nvPr/>
        </p:nvSpPr>
        <p:spPr>
          <a:xfrm>
            <a:off x="5257800" y="4334257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4E7F50D1-1D15-49D2-97A7-0FC2D7E006BE}"/>
              </a:ext>
            </a:extLst>
          </p:cNvPr>
          <p:cNvCxnSpPr>
            <a:cxnSpLocks/>
          </p:cNvCxnSpPr>
          <p:nvPr/>
        </p:nvCxnSpPr>
        <p:spPr bwMode="auto">
          <a:xfrm>
            <a:off x="5488721" y="2086357"/>
            <a:ext cx="31980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94605B30-5F69-4190-A2E5-23D6D0C14BBF}"/>
              </a:ext>
            </a:extLst>
          </p:cNvPr>
          <p:cNvCxnSpPr>
            <a:cxnSpLocks/>
          </p:cNvCxnSpPr>
          <p:nvPr/>
        </p:nvCxnSpPr>
        <p:spPr bwMode="auto">
          <a:xfrm>
            <a:off x="5489632" y="4762882"/>
            <a:ext cx="31970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95D8E7B2-BBDB-40D2-870C-96308B436A75}"/>
              </a:ext>
            </a:extLst>
          </p:cNvPr>
          <p:cNvSpPr/>
          <p:nvPr/>
        </p:nvSpPr>
        <p:spPr bwMode="auto">
          <a:xfrm>
            <a:off x="5489633" y="4964473"/>
            <a:ext cx="3197086" cy="47483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prstClr val="black"/>
                </a:solidFill>
                <a:latin typeface="Arial"/>
              </a:rPr>
              <a:t>TE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TE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-ID: Unique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SFCFGCONFIRM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-ID, DP-ID)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A4DC4E18-BDBA-424F-98EF-28CBA636A761}"/>
              </a:ext>
            </a:extLst>
          </p:cNvPr>
          <p:cNvCxnSpPr>
            <a:cxnSpLocks/>
          </p:cNvCxnSpPr>
          <p:nvPr/>
        </p:nvCxnSpPr>
        <p:spPr bwMode="auto">
          <a:xfrm>
            <a:off x="5489634" y="5150317"/>
            <a:ext cx="319708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9665593F-0024-4C61-A89E-A4EC4D14C89C}"/>
              </a:ext>
            </a:extLst>
          </p:cNvPr>
          <p:cNvSpPr txBox="1"/>
          <p:nvPr/>
        </p:nvSpPr>
        <p:spPr>
          <a:xfrm>
            <a:off x="5257800" y="4867807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xmlns="" id="{ACE4FA8C-721C-4467-AA0A-B1620F4EFC0D}"/>
              </a:ext>
            </a:extLst>
          </p:cNvPr>
          <p:cNvCxnSpPr>
            <a:cxnSpLocks/>
          </p:cNvCxnSpPr>
          <p:nvPr/>
        </p:nvCxnSpPr>
        <p:spPr bwMode="auto">
          <a:xfrm>
            <a:off x="5489633" y="5286907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Rectangle 52"/>
          <p:cNvSpPr/>
          <p:nvPr/>
        </p:nvSpPr>
        <p:spPr bwMode="auto">
          <a:xfrm>
            <a:off x="457200" y="1295400"/>
            <a:ext cx="82296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User session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Session-ID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4" name="Freeform 53"/>
          <p:cNvSpPr/>
          <p:nvPr/>
        </p:nvSpPr>
        <p:spPr bwMode="auto">
          <a:xfrm>
            <a:off x="914400" y="1600201"/>
            <a:ext cx="246888" cy="262127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5" name="Diamond 54"/>
          <p:cNvSpPr/>
          <p:nvPr/>
        </p:nvSpPr>
        <p:spPr bwMode="auto">
          <a:xfrm>
            <a:off x="838200" y="160020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39800" y="164339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57" name="Diamond 56">
            <a:extLst>
              <a:ext uri="{FF2B5EF4-FFF2-40B4-BE49-F238E27FC236}">
                <a16:creationId xmlns:a16="http://schemas.microsoft.com/office/drawing/2014/main" xmlns="" id="{56FBF4F8-E9C5-4383-BC63-3A3B77B3E011}"/>
              </a:ext>
            </a:extLst>
          </p:cNvPr>
          <p:cNvSpPr/>
          <p:nvPr/>
        </p:nvSpPr>
        <p:spPr bwMode="auto">
          <a:xfrm>
            <a:off x="51816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xmlns="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457200" y="1478280"/>
            <a:ext cx="822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9" name="Diamond 58">
            <a:extLst>
              <a:ext uri="{FF2B5EF4-FFF2-40B4-BE49-F238E27FC236}">
                <a16:creationId xmlns:a16="http://schemas.microsoft.com/office/drawing/2014/main" xmlns="" id="{56FBF4F8-E9C5-4383-BC63-3A3B77B3E011}"/>
              </a:ext>
            </a:extLst>
          </p:cNvPr>
          <p:cNvSpPr/>
          <p:nvPr/>
        </p:nvSpPr>
        <p:spPr bwMode="auto">
          <a:xfrm>
            <a:off x="50292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0" name="Diamond 59">
            <a:extLst>
              <a:ext uri="{FF2B5EF4-FFF2-40B4-BE49-F238E27FC236}">
                <a16:creationId xmlns:a16="http://schemas.microsoft.com/office/drawing/2014/main" xmlns="" id="{56FBF4F8-E9C5-4383-BC63-3A3B77B3E011}"/>
              </a:ext>
            </a:extLst>
          </p:cNvPr>
          <p:cNvSpPr/>
          <p:nvPr/>
        </p:nvSpPr>
        <p:spPr bwMode="auto">
          <a:xfrm>
            <a:off x="48768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1" name="Diamond 60">
            <a:extLst>
              <a:ext uri="{FF2B5EF4-FFF2-40B4-BE49-F238E27FC236}">
                <a16:creationId xmlns:a16="http://schemas.microsoft.com/office/drawing/2014/main" xmlns="" id="{56FBF4F8-E9C5-4383-BC63-3A3B77B3E011}"/>
              </a:ext>
            </a:extLst>
          </p:cNvPr>
          <p:cNvSpPr/>
          <p:nvPr/>
        </p:nvSpPr>
        <p:spPr bwMode="auto">
          <a:xfrm>
            <a:off x="47244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2" name="Diamond 61">
            <a:extLst>
              <a:ext uri="{FF2B5EF4-FFF2-40B4-BE49-F238E27FC236}">
                <a16:creationId xmlns:a16="http://schemas.microsoft.com/office/drawing/2014/main" xmlns="" id="{56FBF4F8-E9C5-4383-BC63-3A3B77B3E011}"/>
              </a:ext>
            </a:extLst>
          </p:cNvPr>
          <p:cNvSpPr/>
          <p:nvPr/>
        </p:nvSpPr>
        <p:spPr bwMode="auto">
          <a:xfrm>
            <a:off x="45720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3" name="Diamond 62">
            <a:extLst>
              <a:ext uri="{FF2B5EF4-FFF2-40B4-BE49-F238E27FC236}">
                <a16:creationId xmlns:a16="http://schemas.microsoft.com/office/drawing/2014/main" xmlns="" id="{56FBF4F8-E9C5-4383-BC63-3A3B77B3E011}"/>
              </a:ext>
            </a:extLst>
          </p:cNvPr>
          <p:cNvSpPr/>
          <p:nvPr/>
        </p:nvSpPr>
        <p:spPr bwMode="auto">
          <a:xfrm>
            <a:off x="44196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500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1BB1F0-69AC-48BD-8257-16D2B582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mtClean="0"/>
              <a:t>Accounting and monitoring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648EE3A-9845-47F1-8A01-A2A97DDE6BC1}"/>
              </a:ext>
            </a:extLst>
          </p:cNvPr>
          <p:cNvSpPr/>
          <p:nvPr/>
        </p:nvSpPr>
        <p:spPr bwMode="auto">
          <a:xfrm>
            <a:off x="1156475" y="1752600"/>
            <a:ext cx="3110725" cy="101794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Session statistics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 smtClean="0">
                <a:latin typeface="+mn-lt"/>
              </a:rPr>
              <a:t>StatsRecord</a:t>
            </a:r>
            <a:r>
              <a:rPr lang="en-US" sz="900" dirty="0" smtClean="0">
                <a:latin typeface="+mn-lt"/>
              </a:rPr>
              <a:t>-ID</a:t>
            </a:r>
            <a:r>
              <a:rPr lang="en-US" sz="900" dirty="0">
                <a:latin typeface="+mn-lt"/>
              </a:rPr>
              <a:t>: Unique identifier of accounting record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: Unique session credential</a:t>
            </a:r>
          </a:p>
          <a:p>
            <a:r>
              <a:rPr lang="en-US" sz="900" dirty="0">
                <a:latin typeface="+mn-lt"/>
              </a:rPr>
              <a:t>{1} DP-ID: Related data path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AccountingStart</a:t>
            </a:r>
            <a:r>
              <a:rPr lang="en-US" sz="900" dirty="0">
                <a:latin typeface="+mn-lt"/>
              </a:rPr>
              <a:t>: </a:t>
            </a:r>
            <a:r>
              <a:rPr lang="en-US" sz="900" dirty="0" err="1">
                <a:latin typeface="+mn-lt"/>
              </a:rPr>
              <a:t>TimeStamp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AccountingStop</a:t>
            </a:r>
            <a:r>
              <a:rPr lang="en-US" sz="900" dirty="0">
                <a:latin typeface="+mn-lt"/>
              </a:rPr>
              <a:t>: </a:t>
            </a:r>
            <a:r>
              <a:rPr lang="en-US" sz="900" dirty="0" err="1">
                <a:latin typeface="+mn-lt"/>
              </a:rPr>
              <a:t>TimeStamp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 smtClean="0">
                <a:latin typeface="+mn-lt"/>
              </a:rPr>
              <a:t>StatsParams</a:t>
            </a:r>
            <a:r>
              <a:rPr lang="en-US" sz="900" dirty="0">
                <a:latin typeface="+mn-lt"/>
              </a:rPr>
              <a:t>: Session statistics parameters</a:t>
            </a: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156475" y="1943099"/>
            <a:ext cx="31107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E857969-4F1C-409E-AB7D-0816B91B0381}"/>
              </a:ext>
            </a:extLst>
          </p:cNvPr>
          <p:cNvSpPr/>
          <p:nvPr/>
        </p:nvSpPr>
        <p:spPr bwMode="auto">
          <a:xfrm>
            <a:off x="5474475" y="2560611"/>
            <a:ext cx="3212325" cy="7415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NA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NA-ID: Unique NA identifier</a:t>
            </a:r>
          </a:p>
          <a:p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SSCONFIG (Session-ID, DP-ID)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+mn-lt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 SSMONITORSTART (Session-ID, DP-ID)</a:t>
            </a:r>
          </a:p>
          <a:p>
            <a:pPr lvl="0"/>
            <a:r>
              <a:rPr lang="en-US" sz="900" dirty="0" err="1" smtClean="0">
                <a:solidFill>
                  <a:prstClr val="black"/>
                </a:solidFill>
                <a:latin typeface="+mn-lt"/>
              </a:rPr>
              <a:t>StatsParams</a:t>
            </a:r>
            <a:r>
              <a:rPr lang="en-US" sz="90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SSMONITORSTOP (Session-ID)</a:t>
            </a:r>
          </a:p>
          <a:p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3CB192C1-E62A-4013-B4EE-7DB8333A5333}"/>
              </a:ext>
            </a:extLst>
          </p:cNvPr>
          <p:cNvCxnSpPr>
            <a:cxnSpLocks/>
          </p:cNvCxnSpPr>
          <p:nvPr/>
        </p:nvCxnSpPr>
        <p:spPr bwMode="auto">
          <a:xfrm>
            <a:off x="5474476" y="2738834"/>
            <a:ext cx="321232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EE8ECEC-EF2B-456F-B049-9F07CAD66F29}"/>
              </a:ext>
            </a:extLst>
          </p:cNvPr>
          <p:cNvSpPr/>
          <p:nvPr/>
        </p:nvSpPr>
        <p:spPr bwMode="auto">
          <a:xfrm>
            <a:off x="5477787" y="1768602"/>
            <a:ext cx="3208933" cy="72819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ANC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ANC-ID: Unique ANC identifier</a:t>
            </a:r>
          </a:p>
          <a:p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SSCONFIG (Session-ID, DP-ID)</a:t>
            </a:r>
          </a:p>
          <a:p>
            <a:r>
              <a:rPr lang="en-US" sz="900" dirty="0" err="1" smtClean="0">
                <a:latin typeface="+mn-lt"/>
              </a:rPr>
              <a:t>StatsParms</a:t>
            </a:r>
            <a:r>
              <a:rPr lang="en-US" sz="900" dirty="0" smtClean="0">
                <a:latin typeface="+mn-lt"/>
              </a:rPr>
              <a:t> </a:t>
            </a:r>
            <a:r>
              <a:rPr lang="en-US" sz="900" dirty="0">
                <a:latin typeface="+mn-lt"/>
              </a:rPr>
              <a:t>SSREQUEST (Session-ID, DP-ID)</a:t>
            </a:r>
          </a:p>
          <a:p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SSINDICATION (Session-ID, </a:t>
            </a:r>
            <a:r>
              <a:rPr lang="en-US" sz="900" dirty="0" err="1" smtClean="0">
                <a:latin typeface="+mn-lt"/>
              </a:rPr>
              <a:t>StatsParams</a:t>
            </a:r>
            <a:r>
              <a:rPr lang="en-US" sz="900" dirty="0">
                <a:latin typeface="+mn-lt"/>
              </a:rPr>
              <a:t>)</a:t>
            </a:r>
          </a:p>
          <a:p>
            <a:endParaRPr lang="en-US" sz="900" dirty="0">
              <a:latin typeface="+mn-lt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5477788" y="1944920"/>
            <a:ext cx="320893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934C3C1-AE80-4324-96A8-7BC1C5C26EBA}"/>
              </a:ext>
            </a:extLst>
          </p:cNvPr>
          <p:cNvSpPr/>
          <p:nvPr/>
        </p:nvSpPr>
        <p:spPr bwMode="auto">
          <a:xfrm>
            <a:off x="5477787" y="3362437"/>
            <a:ext cx="3208933" cy="73026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BH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BH-ID: Unique BH identifier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+mn-lt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 SSCONFIG (Session-ID, DP-ID)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+mn-lt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 SSMONITORSTART (Session-ID, DP-ID)</a:t>
            </a:r>
          </a:p>
          <a:p>
            <a:pPr lvl="0"/>
            <a:r>
              <a:rPr lang="en-US" sz="900" dirty="0" err="1" smtClean="0">
                <a:solidFill>
                  <a:prstClr val="black"/>
                </a:solidFill>
                <a:latin typeface="+mn-lt"/>
              </a:rPr>
              <a:t>StatsParams</a:t>
            </a:r>
            <a:r>
              <a:rPr lang="en-US" sz="90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SSMONITORSTOP (Session-ID)</a:t>
            </a:r>
          </a:p>
          <a:p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6CA65A8F-D4C5-4E05-AAE4-508D7B39ECAA}"/>
              </a:ext>
            </a:extLst>
          </p:cNvPr>
          <p:cNvCxnSpPr>
            <a:cxnSpLocks/>
          </p:cNvCxnSpPr>
          <p:nvPr/>
        </p:nvCxnSpPr>
        <p:spPr bwMode="auto">
          <a:xfrm>
            <a:off x="5477788" y="3540661"/>
            <a:ext cx="320893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F7091A01-34F0-4FB2-9794-A70186AE7D5A}"/>
              </a:ext>
            </a:extLst>
          </p:cNvPr>
          <p:cNvCxnSpPr>
            <a:cxnSpLocks/>
          </p:cNvCxnSpPr>
          <p:nvPr/>
        </p:nvCxnSpPr>
        <p:spPr bwMode="auto">
          <a:xfrm>
            <a:off x="5474475" y="2087225"/>
            <a:ext cx="32123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55872675-776E-4194-9ACB-2EA45DD4DAEB}"/>
              </a:ext>
            </a:extLst>
          </p:cNvPr>
          <p:cNvSpPr/>
          <p:nvPr/>
        </p:nvSpPr>
        <p:spPr bwMode="auto">
          <a:xfrm>
            <a:off x="5477789" y="4158340"/>
            <a:ext cx="3208932" cy="62016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SS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SS-ID: Unique SS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ServiceProvider</a:t>
            </a:r>
            <a:r>
              <a:rPr lang="en-US" sz="900" dirty="0">
                <a:latin typeface="+mn-lt"/>
              </a:rPr>
              <a:t>-ID: FQDN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AccountingConfig</a:t>
            </a:r>
            <a:r>
              <a:rPr lang="en-US" sz="900" dirty="0">
                <a:latin typeface="+mn-lt"/>
              </a:rPr>
              <a:t>: Accounting configuration specification</a:t>
            </a: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584DE2F6-2B1C-4D6E-9DF7-FD66E027F9E9}"/>
              </a:ext>
            </a:extLst>
          </p:cNvPr>
          <p:cNvCxnSpPr>
            <a:cxnSpLocks/>
          </p:cNvCxnSpPr>
          <p:nvPr/>
        </p:nvCxnSpPr>
        <p:spPr bwMode="auto">
          <a:xfrm>
            <a:off x="5477789" y="4336564"/>
            <a:ext cx="320893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8364D272-2A30-4665-8597-B676E052C319}"/>
              </a:ext>
            </a:extLst>
          </p:cNvPr>
          <p:cNvCxnSpPr>
            <a:cxnSpLocks/>
          </p:cNvCxnSpPr>
          <p:nvPr/>
        </p:nvCxnSpPr>
        <p:spPr bwMode="auto">
          <a:xfrm>
            <a:off x="5476876" y="2881122"/>
            <a:ext cx="320986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D20CDD65-243A-4F28-986A-0F7BBAEA6D6A}"/>
              </a:ext>
            </a:extLst>
          </p:cNvPr>
          <p:cNvSpPr txBox="1"/>
          <p:nvPr/>
        </p:nvSpPr>
        <p:spPr>
          <a:xfrm>
            <a:off x="5257800" y="1658112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2" name="Freeform 39">
            <a:extLst>
              <a:ext uri="{FF2B5EF4-FFF2-40B4-BE49-F238E27FC236}">
                <a16:creationId xmlns:a16="http://schemas.microsoft.com/office/drawing/2014/main" xmlns="" id="{80BD3E21-78C0-43A6-A025-181DC6279CB6}"/>
              </a:ext>
            </a:extLst>
          </p:cNvPr>
          <p:cNvSpPr/>
          <p:nvPr/>
        </p:nvSpPr>
        <p:spPr bwMode="auto">
          <a:xfrm>
            <a:off x="5257800" y="1600200"/>
            <a:ext cx="228601" cy="253357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Freeform 39">
            <a:extLst>
              <a:ext uri="{FF2B5EF4-FFF2-40B4-BE49-F238E27FC236}">
                <a16:creationId xmlns:a16="http://schemas.microsoft.com/office/drawing/2014/main" xmlns="" id="{BC9FA783-803E-406B-9558-58BD065EB410}"/>
              </a:ext>
            </a:extLst>
          </p:cNvPr>
          <p:cNvSpPr/>
          <p:nvPr/>
        </p:nvSpPr>
        <p:spPr bwMode="auto">
          <a:xfrm>
            <a:off x="5105399" y="1600201"/>
            <a:ext cx="369075" cy="1063752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950FEA4B-A6F1-42DF-9B9D-3F8588A5A38A}"/>
              </a:ext>
            </a:extLst>
          </p:cNvPr>
          <p:cNvSpPr txBox="1"/>
          <p:nvPr/>
        </p:nvSpPr>
        <p:spPr>
          <a:xfrm>
            <a:off x="5257800" y="3273552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7" name="Freeform 39">
            <a:extLst>
              <a:ext uri="{FF2B5EF4-FFF2-40B4-BE49-F238E27FC236}">
                <a16:creationId xmlns:a16="http://schemas.microsoft.com/office/drawing/2014/main" xmlns="" id="{B136A349-DC75-4CDC-BC66-64524400A37A}"/>
              </a:ext>
            </a:extLst>
          </p:cNvPr>
          <p:cNvSpPr/>
          <p:nvPr/>
        </p:nvSpPr>
        <p:spPr bwMode="auto">
          <a:xfrm>
            <a:off x="4953000" y="1600200"/>
            <a:ext cx="514580" cy="1863852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Freeform 39">
            <a:extLst>
              <a:ext uri="{FF2B5EF4-FFF2-40B4-BE49-F238E27FC236}">
                <a16:creationId xmlns:a16="http://schemas.microsoft.com/office/drawing/2014/main" xmlns="" id="{5681CB4E-86A4-4B54-B5FD-764186F7F63A}"/>
              </a:ext>
            </a:extLst>
          </p:cNvPr>
          <p:cNvSpPr/>
          <p:nvPr/>
        </p:nvSpPr>
        <p:spPr bwMode="auto">
          <a:xfrm>
            <a:off x="4800600" y="1600201"/>
            <a:ext cx="666980" cy="2663952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34AB12F7-F2CA-41FC-A6C4-A6A5EBBFDCF8}"/>
              </a:ext>
            </a:extLst>
          </p:cNvPr>
          <p:cNvSpPr txBox="1"/>
          <p:nvPr/>
        </p:nvSpPr>
        <p:spPr>
          <a:xfrm>
            <a:off x="5181600" y="2473452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1+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84F28F5E-CFC1-4EE8-B993-E3669C23731F}"/>
              </a:ext>
            </a:extLst>
          </p:cNvPr>
          <p:cNvSpPr txBox="1"/>
          <p:nvPr/>
        </p:nvSpPr>
        <p:spPr>
          <a:xfrm>
            <a:off x="5257800" y="4073652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C782FEF8-9D7A-43DA-86E0-79BA48A1235E}"/>
              </a:ext>
            </a:extLst>
          </p:cNvPr>
          <p:cNvCxnSpPr>
            <a:cxnSpLocks/>
          </p:cNvCxnSpPr>
          <p:nvPr/>
        </p:nvCxnSpPr>
        <p:spPr bwMode="auto">
          <a:xfrm>
            <a:off x="5486401" y="3683127"/>
            <a:ext cx="320010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457200" y="1295400"/>
            <a:ext cx="82296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User session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Session-ID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914400" y="1600201"/>
            <a:ext cx="246888" cy="262127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Diamond 44"/>
          <p:cNvSpPr/>
          <p:nvPr/>
        </p:nvSpPr>
        <p:spPr bwMode="auto">
          <a:xfrm>
            <a:off x="838200" y="160020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39800" y="164339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xmlns="" id="{56FBF4F8-E9C5-4383-BC63-3A3B77B3E011}"/>
              </a:ext>
            </a:extLst>
          </p:cNvPr>
          <p:cNvSpPr/>
          <p:nvPr/>
        </p:nvSpPr>
        <p:spPr bwMode="auto">
          <a:xfrm>
            <a:off x="51816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457200" y="1478280"/>
            <a:ext cx="822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9" name="Diamond 48">
            <a:extLst>
              <a:ext uri="{FF2B5EF4-FFF2-40B4-BE49-F238E27FC236}">
                <a16:creationId xmlns:a16="http://schemas.microsoft.com/office/drawing/2014/main" xmlns="" id="{56FBF4F8-E9C5-4383-BC63-3A3B77B3E011}"/>
              </a:ext>
            </a:extLst>
          </p:cNvPr>
          <p:cNvSpPr/>
          <p:nvPr/>
        </p:nvSpPr>
        <p:spPr bwMode="auto">
          <a:xfrm>
            <a:off x="50292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0" name="Diamond 49">
            <a:extLst>
              <a:ext uri="{FF2B5EF4-FFF2-40B4-BE49-F238E27FC236}">
                <a16:creationId xmlns:a16="http://schemas.microsoft.com/office/drawing/2014/main" xmlns="" id="{56FBF4F8-E9C5-4383-BC63-3A3B77B3E011}"/>
              </a:ext>
            </a:extLst>
          </p:cNvPr>
          <p:cNvSpPr/>
          <p:nvPr/>
        </p:nvSpPr>
        <p:spPr bwMode="auto">
          <a:xfrm>
            <a:off x="48768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1" name="Diamond 50">
            <a:extLst>
              <a:ext uri="{FF2B5EF4-FFF2-40B4-BE49-F238E27FC236}">
                <a16:creationId xmlns:a16="http://schemas.microsoft.com/office/drawing/2014/main" xmlns="" id="{56FBF4F8-E9C5-4383-BC63-3A3B77B3E011}"/>
              </a:ext>
            </a:extLst>
          </p:cNvPr>
          <p:cNvSpPr/>
          <p:nvPr/>
        </p:nvSpPr>
        <p:spPr bwMode="auto">
          <a:xfrm>
            <a:off x="47244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1586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5261"/>
          </a:xfrm>
        </p:spPr>
        <p:txBody>
          <a:bodyPr/>
          <a:lstStyle/>
          <a:p>
            <a:r>
              <a:rPr lang="en-US" dirty="0" smtClean="0"/>
              <a:t>Service </a:t>
            </a:r>
            <a:r>
              <a:rPr lang="en-US" dirty="0"/>
              <a:t>Information Model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57200" y="762000"/>
            <a:ext cx="7086600" cy="3357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User service (session)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Session-ID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770706" y="1083533"/>
            <a:ext cx="1058093" cy="460867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1535722" y="1109848"/>
            <a:ext cx="293077" cy="16412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Diamond 25"/>
          <p:cNvSpPr/>
          <p:nvPr/>
        </p:nvSpPr>
        <p:spPr bwMode="auto">
          <a:xfrm>
            <a:off x="1459522" y="1097717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7" name="Diamond 36"/>
          <p:cNvSpPr/>
          <p:nvPr/>
        </p:nvSpPr>
        <p:spPr bwMode="auto">
          <a:xfrm>
            <a:off x="679123" y="109163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1371600" y="1097717"/>
            <a:ext cx="441959" cy="1222641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Diamond 40"/>
          <p:cNvSpPr/>
          <p:nvPr/>
        </p:nvSpPr>
        <p:spPr bwMode="auto">
          <a:xfrm>
            <a:off x="1291881" y="1092416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197870" y="1122052"/>
            <a:ext cx="630929" cy="1988881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056707" y="1083533"/>
            <a:ext cx="756852" cy="308467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Diamond 45"/>
          <p:cNvSpPr/>
          <p:nvPr/>
        </p:nvSpPr>
        <p:spPr bwMode="auto">
          <a:xfrm>
            <a:off x="1129738" y="110984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7" name="Diamond 46"/>
          <p:cNvSpPr/>
          <p:nvPr/>
        </p:nvSpPr>
        <p:spPr bwMode="auto">
          <a:xfrm>
            <a:off x="987081" y="1092416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02563" y="471035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572678" y="105065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58" name="Freeform 57"/>
          <p:cNvSpPr/>
          <p:nvPr/>
        </p:nvSpPr>
        <p:spPr bwMode="auto">
          <a:xfrm>
            <a:off x="926121" y="1092415"/>
            <a:ext cx="879227" cy="3828268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Diamond 58"/>
          <p:cNvSpPr/>
          <p:nvPr/>
        </p:nvSpPr>
        <p:spPr bwMode="auto">
          <a:xfrm>
            <a:off x="838200" y="109163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E6097276-AEEA-4A80-A1F5-D6AA3666BD34}"/>
              </a:ext>
            </a:extLst>
          </p:cNvPr>
          <p:cNvSpPr txBox="1"/>
          <p:nvPr/>
        </p:nvSpPr>
        <p:spPr>
          <a:xfrm>
            <a:off x="1494612" y="5482658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A1B31390-BE6C-4C30-A284-44C116740D2B}"/>
              </a:ext>
            </a:extLst>
          </p:cNvPr>
          <p:cNvSpPr txBox="1"/>
          <p:nvPr/>
        </p:nvSpPr>
        <p:spPr>
          <a:xfrm>
            <a:off x="1565873" y="290138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CAAB48F4-C9DC-4D22-927C-DFF8253D3292}"/>
              </a:ext>
            </a:extLst>
          </p:cNvPr>
          <p:cNvSpPr txBox="1"/>
          <p:nvPr/>
        </p:nvSpPr>
        <p:spPr>
          <a:xfrm>
            <a:off x="1527794" y="210128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87C1200E-E60C-49E0-AC21-DC5CCCC6DC40}"/>
              </a:ext>
            </a:extLst>
          </p:cNvPr>
          <p:cNvSpPr txBox="1"/>
          <p:nvPr/>
        </p:nvSpPr>
        <p:spPr>
          <a:xfrm>
            <a:off x="1574236" y="3958658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xmlns="" id="{CA9F6979-9C7C-4D7A-A144-4343939AA515}"/>
              </a:ext>
            </a:extLst>
          </p:cNvPr>
          <p:cNvSpPr/>
          <p:nvPr/>
        </p:nvSpPr>
        <p:spPr bwMode="auto">
          <a:xfrm>
            <a:off x="1828800" y="1148783"/>
            <a:ext cx="3098800" cy="10096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Provider selection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ServiceProvider</a:t>
            </a:r>
            <a:r>
              <a:rPr lang="en-US" sz="900" dirty="0">
                <a:latin typeface="+mn-lt"/>
              </a:rPr>
              <a:t>-ID: FQDN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IPProvider</a:t>
            </a:r>
            <a:r>
              <a:rPr lang="en-US" sz="900" dirty="0">
                <a:latin typeface="+mn-lt"/>
              </a:rPr>
              <a:t>-ID: FQDN</a:t>
            </a:r>
          </a:p>
          <a:p>
            <a:r>
              <a:rPr lang="en-US" sz="900" dirty="0">
                <a:latin typeface="+mn-lt"/>
              </a:rPr>
              <a:t>{1} NA-ID: Node of attachment identifier</a:t>
            </a:r>
          </a:p>
          <a:p>
            <a:r>
              <a:rPr lang="en-US" sz="900" dirty="0">
                <a:latin typeface="+mn-lt"/>
              </a:rPr>
              <a:t>{1} AN-ID: Access network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SS-ID: Subscription service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AR-ID: Access router identifier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A3428692-F85A-49FD-87CD-E1C3C1756108}"/>
              </a:ext>
            </a:extLst>
          </p:cNvPr>
          <p:cNvCxnSpPr>
            <a:cxnSpLocks/>
          </p:cNvCxnSpPr>
          <p:nvPr/>
        </p:nvCxnSpPr>
        <p:spPr bwMode="auto">
          <a:xfrm>
            <a:off x="1828800" y="1327671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1DB662A4-08E3-4ED0-A150-8CE103BB62F6}"/>
              </a:ext>
            </a:extLst>
          </p:cNvPr>
          <p:cNvSpPr/>
          <p:nvPr/>
        </p:nvSpPr>
        <p:spPr bwMode="auto">
          <a:xfrm>
            <a:off x="1828800" y="2206058"/>
            <a:ext cx="3098800" cy="7429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Access link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Link-ID: Unique link identifier</a:t>
            </a:r>
          </a:p>
          <a:p>
            <a:r>
              <a:rPr lang="en-US" sz="900" dirty="0">
                <a:latin typeface="+mn-lt"/>
              </a:rPr>
              <a:t>{1} TE-ID: Terminal identifier</a:t>
            </a:r>
          </a:p>
          <a:p>
            <a:r>
              <a:rPr lang="en-US" sz="900" dirty="0">
                <a:latin typeface="+mn-lt"/>
              </a:rPr>
              <a:t>{1} NA-ID: NA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LinkConfiguration</a:t>
            </a:r>
            <a:r>
              <a:rPr lang="en-US" sz="900" dirty="0">
                <a:latin typeface="+mn-lt"/>
              </a:rPr>
              <a:t>: configuration values of the link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xmlns="" id="{41AED4D6-093E-4819-A58D-2BCE92A950CE}"/>
              </a:ext>
            </a:extLst>
          </p:cNvPr>
          <p:cNvCxnSpPr>
            <a:cxnSpLocks/>
          </p:cNvCxnSpPr>
          <p:nvPr/>
        </p:nvCxnSpPr>
        <p:spPr bwMode="auto">
          <a:xfrm>
            <a:off x="1828800" y="2384946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483267E8-FA8E-45EC-8F51-4D632BE8B5E5}"/>
              </a:ext>
            </a:extLst>
          </p:cNvPr>
          <p:cNvSpPr/>
          <p:nvPr/>
        </p:nvSpPr>
        <p:spPr bwMode="auto">
          <a:xfrm>
            <a:off x="1828800" y="2997866"/>
            <a:ext cx="3098800" cy="101794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Security association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: Unique session credential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EncryptionMode</a:t>
            </a:r>
            <a:r>
              <a:rPr lang="en-US" sz="900" dirty="0">
                <a:latin typeface="+mn-lt"/>
              </a:rPr>
              <a:t>: Encryption configuration</a:t>
            </a:r>
          </a:p>
          <a:p>
            <a:r>
              <a:rPr lang="en-US" sz="900" dirty="0">
                <a:latin typeface="+mn-lt"/>
              </a:rPr>
              <a:t>{1} Subscription-ID: NAI</a:t>
            </a:r>
          </a:p>
          <a:p>
            <a:r>
              <a:rPr lang="en-US" sz="900" dirty="0">
                <a:latin typeface="+mn-lt"/>
              </a:rPr>
              <a:t>{1} TE-ID: Terminal identifier used for supplicant</a:t>
            </a:r>
          </a:p>
          <a:p>
            <a:r>
              <a:rPr lang="en-US" sz="900" dirty="0">
                <a:latin typeface="+mn-lt"/>
              </a:rPr>
              <a:t>{1} AN-ID: Access network identifier used for authenticator</a:t>
            </a:r>
          </a:p>
          <a:p>
            <a:r>
              <a:rPr lang="en-US" sz="900" dirty="0">
                <a:latin typeface="+mn-lt"/>
              </a:rPr>
              <a:t>{1} SS-ID: Subscription service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xmlns="" id="{F756BC2B-D522-458F-9945-7AFF6482CFF7}"/>
              </a:ext>
            </a:extLst>
          </p:cNvPr>
          <p:cNvCxnSpPr>
            <a:cxnSpLocks/>
          </p:cNvCxnSpPr>
          <p:nvPr/>
        </p:nvCxnSpPr>
        <p:spPr bwMode="auto">
          <a:xfrm>
            <a:off x="1828800" y="3188365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D8EAD811-21BD-4949-A3B3-F29FCD044F72}"/>
              </a:ext>
            </a:extLst>
          </p:cNvPr>
          <p:cNvSpPr/>
          <p:nvPr/>
        </p:nvSpPr>
        <p:spPr bwMode="auto">
          <a:xfrm>
            <a:off x="1828800" y="4066473"/>
            <a:ext cx="3098800" cy="7113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Data path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DataPath</a:t>
            </a:r>
            <a:r>
              <a:rPr lang="en-US" sz="900" dirty="0">
                <a:latin typeface="+mn-lt"/>
              </a:rPr>
              <a:t>-ID: Unique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DPConfig</a:t>
            </a:r>
            <a:r>
              <a:rPr lang="en-US" sz="900" dirty="0">
                <a:latin typeface="+mn-lt"/>
              </a:rPr>
              <a:t>: Configuration parameters of data path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: Unique session credential</a:t>
            </a:r>
          </a:p>
          <a:p>
            <a:r>
              <a:rPr lang="en-US" sz="900" dirty="0">
                <a:latin typeface="+mn-lt"/>
              </a:rPr>
              <a:t>{1} TE-ID: Terminal identifier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xmlns="" id="{8D45CC02-106A-4A7F-8C33-D9558815BB29}"/>
              </a:ext>
            </a:extLst>
          </p:cNvPr>
          <p:cNvCxnSpPr>
            <a:cxnSpLocks/>
          </p:cNvCxnSpPr>
          <p:nvPr/>
        </p:nvCxnSpPr>
        <p:spPr bwMode="auto">
          <a:xfrm>
            <a:off x="1828800" y="4256972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62B16B90-28B1-498F-BEBF-28874FE0E9FB}"/>
              </a:ext>
            </a:extLst>
          </p:cNvPr>
          <p:cNvSpPr/>
          <p:nvPr/>
        </p:nvSpPr>
        <p:spPr bwMode="auto">
          <a:xfrm>
            <a:off x="1828800" y="4828473"/>
            <a:ext cx="3098800" cy="7113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prstClr val="black"/>
                </a:solidFill>
                <a:latin typeface="Arial"/>
              </a:rPr>
              <a:t>Service flow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-ID: Unique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SF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Config: Configuration parameters of service flow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SessionKey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Unique session credential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DataPath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 Related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DataPath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xmlns="" id="{DBA6BB0C-B559-4317-BFBE-C211659799C2}"/>
              </a:ext>
            </a:extLst>
          </p:cNvPr>
          <p:cNvCxnSpPr>
            <a:cxnSpLocks/>
          </p:cNvCxnSpPr>
          <p:nvPr/>
        </p:nvCxnSpPr>
        <p:spPr bwMode="auto">
          <a:xfrm>
            <a:off x="1828800" y="5018972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B6957778-B338-4BE0-9401-9678BE4E0662}"/>
              </a:ext>
            </a:extLst>
          </p:cNvPr>
          <p:cNvSpPr/>
          <p:nvPr/>
        </p:nvSpPr>
        <p:spPr bwMode="auto">
          <a:xfrm>
            <a:off x="1816875" y="5587433"/>
            <a:ext cx="3110725" cy="101794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Session statistics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 smtClean="0">
                <a:latin typeface="+mn-lt"/>
              </a:rPr>
              <a:t>StatsRecord</a:t>
            </a:r>
            <a:r>
              <a:rPr lang="en-US" sz="900" dirty="0" smtClean="0">
                <a:latin typeface="+mn-lt"/>
              </a:rPr>
              <a:t>-ID</a:t>
            </a:r>
            <a:r>
              <a:rPr lang="en-US" sz="900" dirty="0">
                <a:latin typeface="+mn-lt"/>
              </a:rPr>
              <a:t>: Unique identifier of accounting record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: Unique session credential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DataPath</a:t>
            </a:r>
            <a:r>
              <a:rPr lang="en-US" sz="900" dirty="0">
                <a:latin typeface="+mn-lt"/>
              </a:rPr>
              <a:t>-ID: Related data path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AccountingStart</a:t>
            </a:r>
            <a:r>
              <a:rPr lang="en-US" sz="900" dirty="0">
                <a:latin typeface="+mn-lt"/>
              </a:rPr>
              <a:t>: </a:t>
            </a:r>
            <a:r>
              <a:rPr lang="en-US" sz="900" dirty="0" err="1">
                <a:latin typeface="+mn-lt"/>
              </a:rPr>
              <a:t>TimeStamp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AccountingStop</a:t>
            </a:r>
            <a:r>
              <a:rPr lang="en-US" sz="900" dirty="0">
                <a:latin typeface="+mn-lt"/>
              </a:rPr>
              <a:t>: </a:t>
            </a:r>
            <a:r>
              <a:rPr lang="en-US" sz="900" dirty="0" err="1">
                <a:latin typeface="+mn-lt"/>
              </a:rPr>
              <a:t>TimeStamp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 smtClean="0">
                <a:latin typeface="+mn-lt"/>
              </a:rPr>
              <a:t>StatsParams</a:t>
            </a:r>
            <a:r>
              <a:rPr lang="en-US" sz="900" dirty="0">
                <a:latin typeface="+mn-lt"/>
              </a:rPr>
              <a:t>: Session statistics parameters</a:t>
            </a: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xmlns="" id="{5A35311A-6D4A-4DDC-B544-C317DDB58488}"/>
              </a:ext>
            </a:extLst>
          </p:cNvPr>
          <p:cNvCxnSpPr>
            <a:cxnSpLocks/>
          </p:cNvCxnSpPr>
          <p:nvPr/>
        </p:nvCxnSpPr>
        <p:spPr bwMode="auto">
          <a:xfrm>
            <a:off x="1816875" y="5777932"/>
            <a:ext cx="31107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823171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Subscription Information Model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EE8ECEC-EF2B-456F-B049-9F07CAD66F29}"/>
              </a:ext>
            </a:extLst>
          </p:cNvPr>
          <p:cNvSpPr/>
          <p:nvPr/>
        </p:nvSpPr>
        <p:spPr bwMode="auto">
          <a:xfrm>
            <a:off x="4267200" y="1219200"/>
            <a:ext cx="3197087" cy="113777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Subscription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Subscription-ID: NAI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ServiceProvider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 FQDN</a:t>
            </a:r>
          </a:p>
          <a:p>
            <a:r>
              <a:rPr lang="en-US" sz="900" dirty="0" smtClean="0">
                <a:latin typeface="+mn-lt"/>
              </a:rPr>
              <a:t>{</a:t>
            </a:r>
            <a:r>
              <a:rPr lang="en-US" sz="900" dirty="0">
                <a:latin typeface="+mn-lt"/>
              </a:rPr>
              <a:t>1} </a:t>
            </a:r>
            <a:r>
              <a:rPr lang="en-US" sz="900" dirty="0" err="1" smtClean="0">
                <a:latin typeface="+mn-lt"/>
              </a:rPr>
              <a:t>SubsCredential</a:t>
            </a:r>
            <a:r>
              <a:rPr lang="en-US" sz="900" dirty="0">
                <a:latin typeface="+mn-lt"/>
              </a:rPr>
              <a:t>: Subscription credential</a:t>
            </a:r>
          </a:p>
          <a:p>
            <a:r>
              <a:rPr lang="en-US" sz="900" dirty="0">
                <a:latin typeface="+mn-lt"/>
              </a:rPr>
              <a:t>{1} User-ID: Username</a:t>
            </a:r>
          </a:p>
          <a:p>
            <a:r>
              <a:rPr lang="en-US" sz="900" dirty="0" smtClean="0">
                <a:latin typeface="+mn-lt"/>
              </a:rPr>
              <a:t>{1} </a:t>
            </a:r>
            <a:r>
              <a:rPr lang="en-US" sz="900" dirty="0" err="1" smtClean="0">
                <a:latin typeface="+mn-lt"/>
              </a:rPr>
              <a:t>ServiceProfile</a:t>
            </a:r>
            <a:r>
              <a:rPr lang="en-US" sz="900" dirty="0" smtClean="0">
                <a:latin typeface="+mn-lt"/>
              </a:rPr>
              <a:t>: Definition of provided services.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IPProvider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-ID:FQDN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{0+}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AccessPolicy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Weigthed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list of AN-IDs</a:t>
            </a:r>
          </a:p>
          <a:p>
            <a:endParaRPr lang="en-US" sz="900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4267201" y="1414568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503363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D5CC47-D027-4CC1-99A8-3FD7853FE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 Information Model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53ED774-75D0-43A8-80FF-18EB3A143BB8}"/>
              </a:ext>
            </a:extLst>
          </p:cNvPr>
          <p:cNvSpPr/>
          <p:nvPr/>
        </p:nvSpPr>
        <p:spPr bwMode="auto">
          <a:xfrm>
            <a:off x="4267200" y="1219200"/>
            <a:ext cx="3200400" cy="225552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TE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TE-ID: Unique terminal identifier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TECapabilities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Terminal capabilities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SupportedLinkCapabilities</a:t>
            </a:r>
            <a:r>
              <a:rPr lang="en-US" sz="900" dirty="0">
                <a:latin typeface="+mn-lt"/>
              </a:rPr>
              <a:t>: possible link configuration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SupportedSecurityCapabilities</a:t>
            </a:r>
            <a:r>
              <a:rPr lang="en-US" sz="900" dirty="0">
                <a:latin typeface="+mn-lt"/>
              </a:rPr>
              <a:t>: possible security modes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SupportedQosCapabilities</a:t>
            </a:r>
            <a:r>
              <a:rPr lang="en-US" sz="900" dirty="0">
                <a:latin typeface="+mn-lt"/>
              </a:rPr>
              <a:t>: possible </a:t>
            </a:r>
            <a:r>
              <a:rPr lang="en-US" sz="900" dirty="0" err="1">
                <a:latin typeface="+mn-lt"/>
              </a:rPr>
              <a:t>QoS</a:t>
            </a:r>
            <a:r>
              <a:rPr lang="en-US" sz="900" dirty="0">
                <a:latin typeface="+mn-lt"/>
              </a:rPr>
              <a:t> configuration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SupportedAuthMethods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possible authentication 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methods</a:t>
            </a:r>
            <a:endParaRPr lang="en-US" sz="900" dirty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SupportedEncryptionModes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possible encryption modes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PreferredAuthMethod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preferred authentication methods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PreferredEncryptionMode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preferred encryption mode</a:t>
            </a:r>
            <a:endParaRPr lang="en-US" sz="900" dirty="0">
              <a:latin typeface="+mn-lt"/>
            </a:endParaRPr>
          </a:p>
          <a:p>
            <a:r>
              <a:rPr lang="en-US" sz="900" dirty="0" smtClean="0">
                <a:latin typeface="+mn-lt"/>
              </a:rPr>
              <a:t>void </a:t>
            </a:r>
            <a:r>
              <a:rPr lang="en-US" sz="900" dirty="0">
                <a:latin typeface="+mn-lt"/>
              </a:rPr>
              <a:t>DISASSOCIATE ()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Subscription-ID IDENTIFY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SupportedEncryptionMode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/>
            </a:r>
            <a:br>
              <a:rPr lang="en-US" sz="900" dirty="0">
                <a:solidFill>
                  <a:prstClr val="black"/>
                </a:solidFill>
                <a:latin typeface="Arial"/>
              </a:rPr>
            </a:br>
            <a:r>
              <a:rPr lang="en-US" sz="9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PreferredEncryptionMode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ANCredential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SubsCredential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AUTHENTICATE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SupportedAuthMethods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PreferredAuthMethod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SSCredential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SFCFGCONFIRM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DP-ID)</a:t>
            </a:r>
          </a:p>
          <a:p>
            <a:pPr lvl="0"/>
            <a:endParaRPr lang="en-US" sz="900" dirty="0">
              <a:solidFill>
                <a:prstClr val="black"/>
              </a:solidFill>
              <a:latin typeface="Arial"/>
            </a:endParaRPr>
          </a:p>
          <a:p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BF80F99A-BEEF-4493-B713-D2BE98DED349}"/>
              </a:ext>
            </a:extLst>
          </p:cNvPr>
          <p:cNvCxnSpPr>
            <a:cxnSpLocks/>
          </p:cNvCxnSpPr>
          <p:nvPr/>
        </p:nvCxnSpPr>
        <p:spPr bwMode="auto">
          <a:xfrm>
            <a:off x="4267200" y="1394855"/>
            <a:ext cx="320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06E3F20C-F3E3-4339-BD40-33ECDF737F8D}"/>
              </a:ext>
            </a:extLst>
          </p:cNvPr>
          <p:cNvCxnSpPr>
            <a:cxnSpLocks/>
          </p:cNvCxnSpPr>
          <p:nvPr/>
        </p:nvCxnSpPr>
        <p:spPr bwMode="auto">
          <a:xfrm>
            <a:off x="4267200" y="2645156"/>
            <a:ext cx="320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515622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FC5DF6D-5F40-4763-AB4F-191F23FA1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 Information Model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D9415AA-29BF-43D1-9EED-FAE1B3F64F53}"/>
              </a:ext>
            </a:extLst>
          </p:cNvPr>
          <p:cNvSpPr/>
          <p:nvPr/>
        </p:nvSpPr>
        <p:spPr bwMode="auto">
          <a:xfrm>
            <a:off x="4267200" y="1219200"/>
            <a:ext cx="3200400" cy="43053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NA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NA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-ID: Unique node of attachment identifier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AN-ID: Access network identifier to which NA belongs to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ANInfo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AN short information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ANCapabilities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AN complete 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capabilities</a:t>
            </a:r>
            <a:endParaRPr lang="en-US" sz="900" dirty="0" smtClean="0">
              <a:latin typeface="+mn-lt"/>
            </a:endParaRPr>
          </a:p>
          <a:p>
            <a:r>
              <a:rPr lang="en-US" sz="900" dirty="0" smtClean="0">
                <a:latin typeface="+mn-lt"/>
              </a:rPr>
              <a:t>{</a:t>
            </a:r>
            <a:r>
              <a:rPr lang="en-US" sz="900" dirty="0">
                <a:latin typeface="+mn-lt"/>
              </a:rPr>
              <a:t>1+} </a:t>
            </a:r>
            <a:r>
              <a:rPr lang="en-US" sz="900" dirty="0" err="1">
                <a:latin typeface="+mn-lt"/>
              </a:rPr>
              <a:t>AllowedLinkCapabilities</a:t>
            </a:r>
            <a:r>
              <a:rPr lang="en-US" sz="900" dirty="0">
                <a:latin typeface="+mn-lt"/>
              </a:rPr>
              <a:t>: allowed link configuration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AllowedSecurityCapabilities</a:t>
            </a:r>
            <a:r>
              <a:rPr lang="en-US" sz="900" dirty="0">
                <a:latin typeface="+mn-lt"/>
              </a:rPr>
              <a:t>: allowed security modes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AllowedQosCapabilities</a:t>
            </a:r>
            <a:r>
              <a:rPr lang="en-US" sz="900" dirty="0">
                <a:latin typeface="+mn-lt"/>
              </a:rPr>
              <a:t>: allowed </a:t>
            </a:r>
            <a:r>
              <a:rPr lang="en-US" sz="900" dirty="0" err="1">
                <a:latin typeface="+mn-lt"/>
              </a:rPr>
              <a:t>QoS</a:t>
            </a:r>
            <a:r>
              <a:rPr lang="en-US" sz="900" dirty="0">
                <a:latin typeface="+mn-lt"/>
              </a:rPr>
              <a:t> configurations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PreferredLinkProfile</a:t>
            </a:r>
            <a:r>
              <a:rPr lang="en-US" sz="900" dirty="0">
                <a:latin typeface="+mn-lt"/>
              </a:rPr>
              <a:t>: desired link configuration attributes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PreferredSecurityProfile</a:t>
            </a:r>
            <a:r>
              <a:rPr lang="en-US" sz="900" dirty="0">
                <a:latin typeface="+mn-lt"/>
              </a:rPr>
              <a:t>: desired security mode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PreferredQosProfile</a:t>
            </a:r>
            <a:r>
              <a:rPr lang="en-US" sz="900" dirty="0">
                <a:latin typeface="+mn-lt"/>
              </a:rPr>
              <a:t>: desired </a:t>
            </a:r>
            <a:r>
              <a:rPr lang="en-US" sz="900" dirty="0" err="1">
                <a:latin typeface="+mn-lt"/>
              </a:rPr>
              <a:t>QoS</a:t>
            </a:r>
            <a:r>
              <a:rPr lang="en-US" sz="900" dirty="0">
                <a:latin typeface="+mn-lt"/>
              </a:rPr>
              <a:t> mode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R1Config: R1 Session configuration parameters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R6Config: R6 Session configuration parameters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BRcfg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Bridging service definition </a:t>
            </a:r>
          </a:p>
          <a:p>
            <a:pPr lvl="0"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</a:rPr>
              <a:t>{0+}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SFParams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Service flow configuration 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parameters</a:t>
            </a:r>
          </a:p>
          <a:p>
            <a:pPr lvl="0"/>
            <a:r>
              <a:rPr lang="en-US" sz="900" dirty="0" err="1" smtClean="0">
                <a:solidFill>
                  <a:prstClr val="black"/>
                </a:solidFill>
                <a:latin typeface="Arial"/>
              </a:rPr>
              <a:t>ANInfo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BEACONBC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timerTrigger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ANInfo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PROBEREQ (TE-ID)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ANCapabilities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ANQUERY {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TECapabilities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}</a:t>
            </a:r>
            <a:endParaRPr lang="en-US" sz="900" dirty="0"/>
          </a:p>
          <a:p>
            <a:r>
              <a:rPr lang="en-US" sz="900" dirty="0" err="1" smtClean="0">
                <a:latin typeface="+mn-lt"/>
              </a:rPr>
              <a:t>LinkConfig</a:t>
            </a:r>
            <a:r>
              <a:rPr lang="en-US" sz="900" dirty="0" smtClean="0">
                <a:latin typeface="+mn-lt"/>
              </a:rPr>
              <a:t> </a:t>
            </a:r>
            <a:r>
              <a:rPr lang="en-US" sz="900" dirty="0">
                <a:latin typeface="+mn-lt"/>
              </a:rPr>
              <a:t>ASSOCIATE (</a:t>
            </a:r>
            <a:r>
              <a:rPr lang="en-US" sz="900" dirty="0" err="1">
                <a:latin typeface="+mn-lt"/>
              </a:rPr>
              <a:t>SupportedLinkCapabilities</a:t>
            </a:r>
            <a:r>
              <a:rPr lang="en-US" sz="900" dirty="0">
                <a:latin typeface="+mn-lt"/>
              </a:rPr>
              <a:t>, </a:t>
            </a:r>
            <a:br>
              <a:rPr lang="en-US" sz="900" dirty="0">
                <a:latin typeface="+mn-lt"/>
              </a:rPr>
            </a:br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SupportedSecurityCapabilities</a:t>
            </a:r>
            <a:r>
              <a:rPr lang="en-US" sz="900" dirty="0">
                <a:latin typeface="+mn-lt"/>
              </a:rPr>
              <a:t>,</a:t>
            </a:r>
          </a:p>
          <a:p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SupportedQosCapabilities</a:t>
            </a:r>
            <a:r>
              <a:rPr lang="en-US" sz="900" dirty="0">
                <a:latin typeface="+mn-lt"/>
              </a:rPr>
              <a:t>)</a:t>
            </a:r>
          </a:p>
          <a:p>
            <a:r>
              <a:rPr lang="en-US" sz="900" dirty="0" err="1">
                <a:latin typeface="+mn-lt"/>
              </a:rPr>
              <a:t>LinkConfig</a:t>
            </a:r>
            <a:r>
              <a:rPr lang="en-US" sz="900" dirty="0">
                <a:latin typeface="+mn-lt"/>
              </a:rPr>
              <a:t> REASSOCIATE (Link-ID, S_NA-ID)</a:t>
            </a:r>
          </a:p>
          <a:p>
            <a:r>
              <a:rPr lang="en-US" sz="900" dirty="0" err="1">
                <a:latin typeface="+mn-lt"/>
              </a:rPr>
              <a:t>LinkConfig</a:t>
            </a:r>
            <a:r>
              <a:rPr lang="en-US" sz="900" dirty="0">
                <a:latin typeface="+mn-lt"/>
              </a:rPr>
              <a:t> CONTEXTRESPONSE (Link-ID, TE-ID)</a:t>
            </a:r>
          </a:p>
          <a:p>
            <a:r>
              <a:rPr lang="en-US" sz="900" dirty="0">
                <a:latin typeface="+mn-lt"/>
              </a:rPr>
              <a:t>void DISASSOCIATE ()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NACONFIG (DP-ID, R1Config, R6Config,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BRCfg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NARELEASE (DP-ID)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SFCONFIG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SFParams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DP-ID)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SFRELEASE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SSCONFIG (Session-ID, DP-ID)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SSMONITORSTART (Session-ID, DP-ID)</a:t>
            </a:r>
          </a:p>
          <a:p>
            <a:pPr lvl="0"/>
            <a:r>
              <a:rPr lang="en-US" sz="900" dirty="0" err="1" smtClean="0">
                <a:solidFill>
                  <a:prstClr val="black"/>
                </a:solidFill>
                <a:latin typeface="Arial"/>
              </a:rPr>
              <a:t>StatsParams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SSMONITORSTOP (Session-ID)</a:t>
            </a:r>
          </a:p>
          <a:p>
            <a:pPr lvl="0">
              <a:defRPr/>
            </a:pPr>
            <a:endParaRPr lang="en-US" sz="900" dirty="0">
              <a:solidFill>
                <a:prstClr val="black"/>
              </a:solidFill>
              <a:latin typeface="Arial"/>
            </a:endParaRPr>
          </a:p>
          <a:p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B878C5DB-5EAA-47C3-8E00-A3B673500D8F}"/>
              </a:ext>
            </a:extLst>
          </p:cNvPr>
          <p:cNvCxnSpPr>
            <a:cxnSpLocks/>
          </p:cNvCxnSpPr>
          <p:nvPr/>
        </p:nvCxnSpPr>
        <p:spPr bwMode="auto">
          <a:xfrm>
            <a:off x="4267200" y="1421858"/>
            <a:ext cx="320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4CC94D8A-173B-4872-8652-3F288EC57612}"/>
              </a:ext>
            </a:extLst>
          </p:cNvPr>
          <p:cNvCxnSpPr>
            <a:cxnSpLocks/>
          </p:cNvCxnSpPr>
          <p:nvPr/>
        </p:nvCxnSpPr>
        <p:spPr bwMode="auto">
          <a:xfrm>
            <a:off x="4267200" y="3325368"/>
            <a:ext cx="320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080453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29FE53-0EDF-40D9-ADDF-5703BEBC4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BH Information Model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89DE710-EA13-413E-A90D-51F54035DE2B}"/>
              </a:ext>
            </a:extLst>
          </p:cNvPr>
          <p:cNvSpPr/>
          <p:nvPr/>
        </p:nvSpPr>
        <p:spPr bwMode="auto">
          <a:xfrm>
            <a:off x="4267200" y="1219200"/>
            <a:ext cx="3197087" cy="1828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BH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BH-ID: Unique BH identifier</a:t>
            </a:r>
          </a:p>
          <a:p>
            <a:r>
              <a:rPr lang="en-US" sz="900" dirty="0">
                <a:latin typeface="+mn-lt"/>
              </a:rPr>
              <a:t>{1+} R6Config: R6 Session configuration parameters</a:t>
            </a:r>
          </a:p>
          <a:p>
            <a:r>
              <a:rPr lang="en-US" sz="900" dirty="0">
                <a:latin typeface="+mn-lt"/>
              </a:rPr>
              <a:t>{1+} R3Config: R3 Session configuration parameters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BRCfg</a:t>
            </a:r>
            <a:r>
              <a:rPr lang="en-US" sz="900" dirty="0">
                <a:latin typeface="+mn-lt"/>
              </a:rPr>
              <a:t>: Bridging service definition</a:t>
            </a:r>
          </a:p>
          <a:p>
            <a:pPr lvl="0"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</a:rPr>
              <a:t>{0+}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SFParams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Service flow configuration parameters</a:t>
            </a:r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BHCONFIG (DP-ID, R6Config, R3Config, </a:t>
            </a:r>
            <a:r>
              <a:rPr lang="en-US" sz="900" dirty="0" err="1">
                <a:latin typeface="+mn-lt"/>
              </a:rPr>
              <a:t>BRCfg</a:t>
            </a:r>
            <a:r>
              <a:rPr lang="en-US" sz="9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BHRELEASE (DP-ID)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SFCONFIG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SFParams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DP-ID)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SFRELEASE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SSCONFIG (Session-ID, DP-ID)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SSMONITORSTART (Session-ID, DP-ID)</a:t>
            </a:r>
          </a:p>
          <a:p>
            <a:pPr lvl="0"/>
            <a:r>
              <a:rPr lang="en-US" sz="900" dirty="0" err="1" smtClean="0">
                <a:solidFill>
                  <a:prstClr val="black"/>
                </a:solidFill>
                <a:latin typeface="Arial"/>
              </a:rPr>
              <a:t>StatsParams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SSMONITORSTOP (Session-ID)</a:t>
            </a:r>
          </a:p>
          <a:p>
            <a:pPr lvl="0">
              <a:defRPr/>
            </a:pPr>
            <a:endParaRPr lang="en-US" sz="900" dirty="0">
              <a:solidFill>
                <a:prstClr val="black"/>
              </a:solidFill>
              <a:latin typeface="Arial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9FD86424-B972-4EA6-A063-2147FBE54920}"/>
              </a:ext>
            </a:extLst>
          </p:cNvPr>
          <p:cNvCxnSpPr>
            <a:cxnSpLocks/>
          </p:cNvCxnSpPr>
          <p:nvPr/>
        </p:nvCxnSpPr>
        <p:spPr bwMode="auto">
          <a:xfrm>
            <a:off x="4267201" y="1406949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C8B96F1E-14D2-4996-A392-DFE65786937A}"/>
              </a:ext>
            </a:extLst>
          </p:cNvPr>
          <p:cNvCxnSpPr>
            <a:cxnSpLocks/>
          </p:cNvCxnSpPr>
          <p:nvPr/>
        </p:nvCxnSpPr>
        <p:spPr bwMode="auto">
          <a:xfrm>
            <a:off x="4267201" y="2101850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039326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9FAC2F-501B-4EF9-8B66-DBCF4F77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 Information Model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F0808D8-6F40-430F-9781-04A6CF7D0639}"/>
              </a:ext>
            </a:extLst>
          </p:cNvPr>
          <p:cNvSpPr/>
          <p:nvPr/>
        </p:nvSpPr>
        <p:spPr bwMode="auto">
          <a:xfrm>
            <a:off x="4267200" y="1219200"/>
            <a:ext cx="3197088" cy="2667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ANC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ANC-ID: Unique ANC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ANCredential</a:t>
            </a:r>
            <a:r>
              <a:rPr lang="en-US" sz="900" dirty="0">
                <a:latin typeface="+mn-lt"/>
              </a:rPr>
              <a:t>: Authenticator credential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SupportedEncryptionModes</a:t>
            </a:r>
            <a:r>
              <a:rPr lang="en-US" sz="900" dirty="0">
                <a:latin typeface="+mn-lt"/>
              </a:rPr>
              <a:t>: possible encryption modes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PreferredEncryptionMode</a:t>
            </a:r>
            <a:r>
              <a:rPr lang="en-US" sz="900" dirty="0">
                <a:latin typeface="+mn-lt"/>
              </a:rPr>
              <a:t>: preferred encryption mode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LinkConfig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CONTEXTQUERY (Link-ID, S_NA-ID, TE-ID)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TEAUTHENTICATE (TE-ID, </a:t>
            </a:r>
            <a:r>
              <a:rPr lang="en-US" sz="900" dirty="0" err="1">
                <a:latin typeface="+mn-lt"/>
              </a:rPr>
              <a:t>queryMsg</a:t>
            </a:r>
            <a:r>
              <a:rPr lang="en-US" sz="900" dirty="0">
                <a:latin typeface="+mn-lt"/>
              </a:rPr>
              <a:t>) </a:t>
            </a:r>
            <a:endParaRPr lang="en-US" sz="900" dirty="0" smtClean="0">
              <a:latin typeface="+mn-lt"/>
            </a:endParaRP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void AUTHSTART (TE-ID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)</a:t>
            </a:r>
            <a:endParaRPr lang="en-US" sz="900" dirty="0">
              <a:latin typeface="+mn-lt"/>
            </a:endParaRP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NAConfig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DPESTABLISH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SessionKey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TE-ID, NA-ID)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NAConfig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DPRELOCATE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SessionKey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TE-ID, +NA-ID)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DPRELEASE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SessionKey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TE-ID, NA-ID)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SFPREPROV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SessionKey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PolicyRules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SFCHGAUTH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SessionKey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PolicyRules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 SFADDITION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DataPath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SFMODIFY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SFDELETE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SSCONFIG (Session-ID, DP-ID)</a:t>
            </a:r>
          </a:p>
          <a:p>
            <a:pPr lvl="0"/>
            <a:r>
              <a:rPr lang="en-US" sz="900" dirty="0" err="1" smtClean="0">
                <a:solidFill>
                  <a:prstClr val="black"/>
                </a:solidFill>
                <a:latin typeface="Arial"/>
              </a:rPr>
              <a:t>StatsParms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SSREQUEST (Session-ID, DP-ID)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SSINDICATION (Session-ID,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SSParams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C55D10D8-1751-4049-AB16-24A72444891B}"/>
              </a:ext>
            </a:extLst>
          </p:cNvPr>
          <p:cNvCxnSpPr>
            <a:cxnSpLocks/>
          </p:cNvCxnSpPr>
          <p:nvPr/>
        </p:nvCxnSpPr>
        <p:spPr bwMode="auto">
          <a:xfrm>
            <a:off x="4267201" y="1406949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775BDE8A-4F4A-49CC-9FEE-84DBE8717A60}"/>
              </a:ext>
            </a:extLst>
          </p:cNvPr>
          <p:cNvCxnSpPr>
            <a:cxnSpLocks/>
          </p:cNvCxnSpPr>
          <p:nvPr/>
        </p:nvCxnSpPr>
        <p:spPr bwMode="auto">
          <a:xfrm>
            <a:off x="4267201" y="1957347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451767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P802.1CF User Service Information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Max Riegel</a:t>
            </a:r>
          </a:p>
          <a:p>
            <a:r>
              <a:rPr lang="en-US" dirty="0"/>
              <a:t>(Nokia)</a:t>
            </a:r>
          </a:p>
          <a:p>
            <a:r>
              <a:rPr lang="en-US" dirty="0" smtClean="0"/>
              <a:t>2017-11-08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18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AB653-9B04-45E7-810A-C2CA0D8BB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 Information Model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455DD37-E44E-4E0B-BADF-5F0B7236DDBC}"/>
              </a:ext>
            </a:extLst>
          </p:cNvPr>
          <p:cNvSpPr/>
          <p:nvPr/>
        </p:nvSpPr>
        <p:spPr bwMode="auto">
          <a:xfrm>
            <a:off x="4267200" y="1219200"/>
            <a:ext cx="3197087" cy="21018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SS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SS-ID: Unique SS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SSCredential</a:t>
            </a:r>
            <a:r>
              <a:rPr lang="en-US" sz="900" dirty="0">
                <a:latin typeface="+mn-lt"/>
              </a:rPr>
              <a:t>: Subscription service credential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SupportedAuthMethods</a:t>
            </a:r>
            <a:r>
              <a:rPr lang="en-US" sz="900" dirty="0">
                <a:latin typeface="+mn-lt"/>
              </a:rPr>
              <a:t>: possible authentication </a:t>
            </a:r>
            <a:r>
              <a:rPr lang="en-US" sz="900" dirty="0" smtClean="0">
                <a:latin typeface="+mn-lt"/>
              </a:rPr>
              <a:t>methods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PreferredAuthMethod</a:t>
            </a:r>
            <a:r>
              <a:rPr lang="en-US" sz="900" dirty="0">
                <a:latin typeface="+mn-lt"/>
              </a:rPr>
              <a:t>: preferred authentication methods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ServiceProvider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 FQDN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DPSrvSpec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DataPath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service definition</a:t>
            </a:r>
          </a:p>
          <a:p>
            <a:pPr lvl="0"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Service flow parameters</a:t>
            </a:r>
          </a:p>
          <a:p>
            <a:pPr lvl="0"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PolicyRules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Policing rules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AccountingConfig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Accounting configuration specification</a:t>
            </a:r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AuthResult</a:t>
            </a:r>
            <a:r>
              <a:rPr lang="en-US" sz="900" dirty="0">
                <a:latin typeface="+mn-lt"/>
              </a:rPr>
              <a:t> ACCESSREQ (TE-ID, Subscription-ID)</a:t>
            </a:r>
          </a:p>
          <a:p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 AUTHENTICATE (</a:t>
            </a:r>
            <a:r>
              <a:rPr lang="en-US" sz="900" dirty="0" err="1">
                <a:latin typeface="+mn-lt"/>
              </a:rPr>
              <a:t>SupportedAuthMethods</a:t>
            </a:r>
            <a:r>
              <a:rPr lang="en-US" sz="900" dirty="0">
                <a:latin typeface="+mn-lt"/>
              </a:rPr>
              <a:t>,</a:t>
            </a:r>
          </a:p>
          <a:p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PreferredAuthMethod</a:t>
            </a:r>
            <a:r>
              <a:rPr lang="en-US" sz="900" dirty="0">
                <a:latin typeface="+mn-lt"/>
              </a:rPr>
              <a:t>, </a:t>
            </a:r>
            <a:r>
              <a:rPr lang="en-US" sz="900" dirty="0" err="1">
                <a:latin typeface="+mn-lt"/>
              </a:rPr>
              <a:t>SubsCredential</a:t>
            </a:r>
            <a:r>
              <a:rPr lang="en-US" sz="900" dirty="0">
                <a:latin typeface="+mn-lt"/>
              </a:rPr>
              <a:t>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DPSrvSpec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DPREQUEST (DP-ID,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SessionKey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TE-ID)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void DPTERMINATE (DP-ID)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3F381A0-2FFF-4C07-89E0-E93FCE45D313}"/>
              </a:ext>
            </a:extLst>
          </p:cNvPr>
          <p:cNvCxnSpPr>
            <a:cxnSpLocks/>
          </p:cNvCxnSpPr>
          <p:nvPr/>
        </p:nvCxnSpPr>
        <p:spPr bwMode="auto">
          <a:xfrm>
            <a:off x="4267201" y="1406949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FA1F64B7-61CD-4473-B01D-EE4D07B56DE0}"/>
              </a:ext>
            </a:extLst>
          </p:cNvPr>
          <p:cNvCxnSpPr>
            <a:cxnSpLocks/>
          </p:cNvCxnSpPr>
          <p:nvPr/>
        </p:nvCxnSpPr>
        <p:spPr bwMode="auto">
          <a:xfrm>
            <a:off x="4267201" y="2647950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640927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87FD25-C94D-4698-A30C-83270C80B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 Information Model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82B5D4D-C96D-495A-8E76-022D3F3686F4}"/>
              </a:ext>
            </a:extLst>
          </p:cNvPr>
          <p:cNvSpPr/>
          <p:nvPr/>
        </p:nvSpPr>
        <p:spPr bwMode="auto">
          <a:xfrm>
            <a:off x="4267200" y="1219200"/>
            <a:ext cx="3197087" cy="11747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AR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AR-ID: Unique identifier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IPProvider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 FQDN</a:t>
            </a:r>
          </a:p>
          <a:p>
            <a:r>
              <a:rPr lang="en-US" sz="900" dirty="0">
                <a:latin typeface="+mn-lt"/>
              </a:rPr>
              <a:t>{1+} ARI-ID: Interface identifier</a:t>
            </a:r>
          </a:p>
          <a:p>
            <a:r>
              <a:rPr lang="en-US" sz="900" dirty="0">
                <a:latin typeface="+mn-lt"/>
              </a:rPr>
              <a:t>{1+} R3Config: Interface configuration parameters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ARICONFIG (DP-ID, R3Config)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ARIRELEASE (DP-ID)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SFCFGCONFIRM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DP-ID)</a:t>
            </a:r>
          </a:p>
          <a:p>
            <a:pPr lvl="0"/>
            <a:endParaRPr lang="en-US" sz="900" dirty="0">
              <a:solidFill>
                <a:prstClr val="black"/>
              </a:solidFill>
              <a:latin typeface="Arial"/>
            </a:endParaRPr>
          </a:p>
          <a:p>
            <a:endParaRPr lang="en-US" sz="900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222C93BD-ADDB-4A40-BAB0-048830B4EB9A}"/>
              </a:ext>
            </a:extLst>
          </p:cNvPr>
          <p:cNvCxnSpPr>
            <a:cxnSpLocks/>
          </p:cNvCxnSpPr>
          <p:nvPr/>
        </p:nvCxnSpPr>
        <p:spPr bwMode="auto">
          <a:xfrm>
            <a:off x="4267201" y="1405043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83B1945E-B75E-43A3-82E5-6904338F014F}"/>
              </a:ext>
            </a:extLst>
          </p:cNvPr>
          <p:cNvCxnSpPr>
            <a:cxnSpLocks/>
          </p:cNvCxnSpPr>
          <p:nvPr/>
        </p:nvCxnSpPr>
        <p:spPr bwMode="auto">
          <a:xfrm>
            <a:off x="4267200" y="1951208"/>
            <a:ext cx="31970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0552387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274638"/>
            <a:ext cx="2971800" cy="1143000"/>
          </a:xfrm>
        </p:spPr>
        <p:txBody>
          <a:bodyPr/>
          <a:lstStyle/>
          <a:p>
            <a:r>
              <a:rPr lang="en-US" dirty="0" smtClean="0"/>
              <a:t>Complete</a:t>
            </a:r>
            <a:br>
              <a:rPr lang="en-US" dirty="0" smtClean="0"/>
            </a:br>
            <a:r>
              <a:rPr lang="en-US" dirty="0" smtClean="0"/>
              <a:t>Service</a:t>
            </a:r>
            <a:br>
              <a:rPr lang="en-US" dirty="0" smtClean="0"/>
            </a:br>
            <a:r>
              <a:rPr lang="en-US" dirty="0" smtClean="0"/>
              <a:t>Info Model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51" y="76200"/>
            <a:ext cx="5215649" cy="666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2590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28FB5F-551D-47F9-819E-EC2F1A09F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90146C-1099-4ED7-888C-9C62843BB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User session information model </a:t>
            </a:r>
            <a:r>
              <a:rPr lang="en-US" dirty="0" smtClean="0"/>
              <a:t>has </a:t>
            </a:r>
            <a:r>
              <a:rPr lang="en-US" dirty="0" smtClean="0"/>
              <a:t>refined according to discussions in </a:t>
            </a:r>
            <a:r>
              <a:rPr lang="en-US" dirty="0" err="1" smtClean="0"/>
              <a:t>OmniRAN</a:t>
            </a:r>
            <a:r>
              <a:rPr lang="en-US" dirty="0" smtClean="0"/>
              <a:t> TG on November 7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Identified issues have addressed in the information model.</a:t>
            </a:r>
            <a:endParaRPr lang="en-US" dirty="0" smtClean="0"/>
          </a:p>
          <a:p>
            <a:r>
              <a:rPr lang="en-US" dirty="0" smtClean="0"/>
              <a:t>Initial </a:t>
            </a:r>
            <a:r>
              <a:rPr lang="en-US" dirty="0" smtClean="0"/>
              <a:t>draft </a:t>
            </a:r>
            <a:r>
              <a:rPr lang="en-US" dirty="0"/>
              <a:t>text for chapter </a:t>
            </a:r>
            <a:r>
              <a:rPr lang="en-US" dirty="0" smtClean="0"/>
              <a:t>8.1 </a:t>
            </a:r>
            <a:r>
              <a:rPr lang="en-US" dirty="0" smtClean="0"/>
              <a:t>is available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Review of chapter 7 text required to identify necessary adaptations</a:t>
            </a:r>
          </a:p>
          <a:p>
            <a:pPr lvl="1"/>
            <a:r>
              <a:rPr lang="en-US" dirty="0" smtClean="0"/>
              <a:t>Function specific attributes</a:t>
            </a:r>
          </a:p>
          <a:p>
            <a:pPr lvl="1"/>
            <a:r>
              <a:rPr lang="en-US" dirty="0" smtClean="0"/>
              <a:t>Message flows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839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An information model* in software engineering is a representation of concepts and the relationships, constraints, rules, and operations to specify data semantics  for a chosen domain of discourse.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Typically it specifies relations between kinds of things, but may also include relations with individual things.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It can provide sharable, stable, and organized structure of information requirements or knowledge for the domain context.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255361"/>
            <a:ext cx="3974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+mn-lt"/>
              </a:rPr>
              <a:t>Y. Tina Lee (1999). "Information modeling from design to implementation" </a:t>
            </a:r>
            <a:br>
              <a:rPr lang="en-US" sz="900" dirty="0">
                <a:latin typeface="+mn-lt"/>
              </a:rPr>
            </a:br>
            <a:r>
              <a:rPr lang="en-US" sz="900" dirty="0">
                <a:latin typeface="+mn-lt"/>
              </a:rPr>
              <a:t>National Institute of Standards and Technology.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5943600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* On difference between Information Model and Data Model: RFC 3444; A. </a:t>
            </a:r>
            <a:r>
              <a:rPr lang="en-US" dirty="0" err="1">
                <a:latin typeface="+mn-lt"/>
              </a:rPr>
              <a:t>Pras</a:t>
            </a:r>
            <a:r>
              <a:rPr lang="en-US" dirty="0">
                <a:latin typeface="+mn-lt"/>
              </a:rPr>
              <a:t> , J. </a:t>
            </a:r>
            <a:r>
              <a:rPr lang="en-US" dirty="0" err="1">
                <a:latin typeface="+mn-lt"/>
              </a:rPr>
              <a:t>Schoenwaelder</a:t>
            </a:r>
            <a:r>
              <a:rPr lang="en-US" dirty="0">
                <a:latin typeface="+mn-lt"/>
              </a:rPr>
              <a:t>; IETF, 2003</a:t>
            </a:r>
          </a:p>
        </p:txBody>
      </p:sp>
    </p:spTree>
    <p:extLst>
      <p:ext uri="{BB962C8B-B14F-4D97-AF65-F5344CB8AC3E}">
        <p14:creationId xmlns:p14="http://schemas.microsoft.com/office/powerpoint/2010/main" val="117684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 bwMode="auto">
          <a:xfrm>
            <a:off x="6629400" y="1981200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model notation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09600" y="1371600"/>
            <a:ext cx="2438400" cy="132971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Class name</a:t>
            </a:r>
            <a:endParaRPr lang="en-US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Attribute</a:t>
            </a:r>
            <a:r>
              <a:rPr lang="en-US" dirty="0">
                <a:latin typeface="+mn-lt"/>
              </a:rPr>
              <a:t>#1: abstract type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Attribute#2: abstract type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mr-IN" dirty="0">
                <a:latin typeface="+mn-lt"/>
              </a:rPr>
              <a:t>…</a:t>
            </a:r>
            <a:endParaRPr lang="de-DE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>
                <a:latin typeface="+mn-lt"/>
              </a:rPr>
              <a:t>Response Function#1(</a:t>
            </a:r>
            <a:r>
              <a:rPr lang="de-DE" dirty="0" err="1">
                <a:latin typeface="+mn-lt"/>
              </a:rPr>
              <a:t>parameter</a:t>
            </a:r>
            <a:r>
              <a:rPr lang="de-DE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Response</a:t>
            </a:r>
            <a:r>
              <a:rPr kumimoji="0" lang="de-D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de-DE" dirty="0">
                <a:latin typeface="+mn-lt"/>
              </a:rPr>
              <a:t>Function#2(</a:t>
            </a:r>
            <a:r>
              <a:rPr lang="de-DE" dirty="0" err="1">
                <a:latin typeface="+mn-lt"/>
              </a:rPr>
              <a:t>parameter</a:t>
            </a:r>
            <a:r>
              <a:rPr lang="de-DE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...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09600" y="1606062"/>
            <a:ext cx="243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609600" y="2145324"/>
            <a:ext cx="243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571999" y="1219200"/>
            <a:ext cx="3810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Information element with specification of attributes as well as functions, which could be invoked by other elements over reference points. Functions return an result value.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09600" y="3398838"/>
            <a:ext cx="1143000" cy="563562"/>
            <a:chOff x="609600" y="3429000"/>
            <a:chExt cx="1143000" cy="563562"/>
          </a:xfrm>
        </p:grpSpPr>
        <p:sp>
          <p:nvSpPr>
            <p:cNvPr id="11" name="Rectangle 10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</a:p>
          </p:txBody>
        </p:sp>
        <p:cxnSp>
          <p:nvCxnSpPr>
            <p:cNvPr id="13" name="Straight Connector 12"/>
            <p:cNvCxnSpPr>
              <a:stCxn id="11" idx="1"/>
              <a:endCxn id="11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>
            <a:off x="3200400" y="3398838"/>
            <a:ext cx="1143000" cy="563562"/>
            <a:chOff x="609600" y="3429000"/>
            <a:chExt cx="1143000" cy="563562"/>
          </a:xfrm>
        </p:grpSpPr>
        <p:sp>
          <p:nvSpPr>
            <p:cNvPr id="23" name="Rectangle 22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24" name="Straight Connector 23"/>
            <p:cNvCxnSpPr>
              <a:stCxn id="23" idx="1"/>
              <a:endCxn id="23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6" name="Diamond 25"/>
          <p:cNvSpPr/>
          <p:nvPr/>
        </p:nvSpPr>
        <p:spPr bwMode="auto">
          <a:xfrm>
            <a:off x="1752600" y="3608999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28" name="Straight Connector 27"/>
          <p:cNvCxnSpPr>
            <a:stCxn id="26" idx="3"/>
            <a:endCxn id="23" idx="1"/>
          </p:cNvCxnSpPr>
          <p:nvPr/>
        </p:nvCxnSpPr>
        <p:spPr bwMode="auto">
          <a:xfrm flipV="1">
            <a:off x="1905000" y="3680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533400" y="2861846"/>
            <a:ext cx="13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latin typeface="+mn-lt"/>
              </a:rPr>
              <a:t>Aggregation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72000" y="2843748"/>
            <a:ext cx="426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Aggregation is a special type of association used to model a "whole to its parts" relationship.</a:t>
            </a:r>
          </a:p>
          <a:p>
            <a:r>
              <a:rPr lang="en-US" dirty="0">
                <a:latin typeface="+mn-lt"/>
              </a:rPr>
              <a:t>In basic aggregation relationships (framed diamond), the lifecycle of a part class is independent from the whole class's lifecycle.</a:t>
            </a:r>
          </a:p>
          <a:p>
            <a:r>
              <a:rPr lang="en-US" dirty="0">
                <a:latin typeface="+mn-lt"/>
              </a:rPr>
              <a:t>- Associations are always assumed to be bi-directional; this means that both classes are aware of each other and their relationship</a:t>
            </a:r>
          </a:p>
          <a:p>
            <a:r>
              <a:rPr lang="en-US" dirty="0">
                <a:latin typeface="+mn-lt"/>
              </a:rPr>
              <a:t>- In a </a:t>
            </a:r>
            <a:r>
              <a:rPr lang="en-US" dirty="0" err="1">
                <a:latin typeface="+mn-lt"/>
              </a:rPr>
              <a:t>uni</a:t>
            </a:r>
            <a:r>
              <a:rPr lang="en-US" dirty="0">
                <a:latin typeface="+mn-lt"/>
              </a:rPr>
              <a:t>-directional association (arrow), two classes are related, but only one class knows that the relationship exists.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The composition aggregation relationship (filled diamond) is just another form of the aggregation relationship, but the child class's instance lifecycle is dependent on the parent class's instance lifecycle.</a:t>
            </a:r>
          </a:p>
          <a:p>
            <a:r>
              <a:rPr lang="en-US" dirty="0">
                <a:latin typeface="+mn-lt"/>
              </a:rPr>
              <a:t>- Associations are always assumed to be bi-directional; this means that both classes are aware of each other and their relationship</a:t>
            </a:r>
          </a:p>
          <a:p>
            <a:r>
              <a:rPr lang="en-US" dirty="0">
                <a:latin typeface="+mn-lt"/>
              </a:rPr>
              <a:t>- In a </a:t>
            </a:r>
            <a:r>
              <a:rPr lang="en-US" dirty="0" err="1">
                <a:latin typeface="+mn-lt"/>
              </a:rPr>
              <a:t>uni</a:t>
            </a:r>
            <a:r>
              <a:rPr lang="en-US" dirty="0">
                <a:latin typeface="+mn-lt"/>
              </a:rPr>
              <a:t>-directional association (arrow), two classes are related, but only one class knows that the relationship exists.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89170" y="344876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0+</a:t>
            </a:r>
            <a:endParaRPr lang="en-US" dirty="0">
              <a:latin typeface="+mn-lt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97877" y="4160838"/>
            <a:ext cx="1143000" cy="563562"/>
            <a:chOff x="609600" y="3429000"/>
            <a:chExt cx="1143000" cy="5635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</a:p>
          </p:txBody>
        </p:sp>
        <p:cxnSp>
          <p:nvCxnSpPr>
            <p:cNvPr id="34" name="Straight Connector 33"/>
            <p:cNvCxnSpPr>
              <a:stCxn id="33" idx="1"/>
              <a:endCxn id="33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3188677" y="4160838"/>
            <a:ext cx="1143000" cy="563562"/>
            <a:chOff x="609600" y="3429000"/>
            <a:chExt cx="1143000" cy="563562"/>
          </a:xfrm>
        </p:grpSpPr>
        <p:sp>
          <p:nvSpPr>
            <p:cNvPr id="37" name="Rectangle 36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38" name="Straight Connector 37"/>
            <p:cNvCxnSpPr>
              <a:stCxn id="37" idx="1"/>
              <a:endCxn id="37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40" name="Diamond 39"/>
          <p:cNvSpPr/>
          <p:nvPr/>
        </p:nvSpPr>
        <p:spPr bwMode="auto">
          <a:xfrm>
            <a:off x="1740877" y="4370999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41" name="Straight Connector 40"/>
          <p:cNvCxnSpPr>
            <a:stCxn id="40" idx="3"/>
            <a:endCxn id="37" idx="1"/>
          </p:cNvCxnSpPr>
          <p:nvPr/>
        </p:nvCxnSpPr>
        <p:spPr bwMode="auto">
          <a:xfrm flipV="1">
            <a:off x="1893277" y="4442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lg" len="lg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2877447" y="421076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597877" y="4922838"/>
            <a:ext cx="1143000" cy="563562"/>
            <a:chOff x="609600" y="3429000"/>
            <a:chExt cx="1143000" cy="563562"/>
          </a:xfrm>
        </p:grpSpPr>
        <p:sp>
          <p:nvSpPr>
            <p:cNvPr id="44" name="Rectangle 43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</a:p>
          </p:txBody>
        </p:sp>
        <p:cxnSp>
          <p:nvCxnSpPr>
            <p:cNvPr id="45" name="Straight Connector 44"/>
            <p:cNvCxnSpPr>
              <a:stCxn id="44" idx="1"/>
              <a:endCxn id="44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3188677" y="4922838"/>
            <a:ext cx="1143000" cy="563562"/>
            <a:chOff x="609600" y="3429000"/>
            <a:chExt cx="1143000" cy="563562"/>
          </a:xfrm>
        </p:grpSpPr>
        <p:sp>
          <p:nvSpPr>
            <p:cNvPr id="48" name="Rectangle 47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49" name="Straight Connector 48"/>
            <p:cNvCxnSpPr>
              <a:stCxn id="48" idx="1"/>
              <a:endCxn id="48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51" name="Diamond 50"/>
          <p:cNvSpPr/>
          <p:nvPr/>
        </p:nvSpPr>
        <p:spPr bwMode="auto">
          <a:xfrm>
            <a:off x="1740877" y="5132999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stCxn id="51" idx="3"/>
            <a:endCxn id="48" idx="1"/>
          </p:cNvCxnSpPr>
          <p:nvPr/>
        </p:nvCxnSpPr>
        <p:spPr bwMode="auto">
          <a:xfrm flipV="1">
            <a:off x="1893277" y="5204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2854569" y="4972763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0-1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597877" y="5684838"/>
            <a:ext cx="1143000" cy="563562"/>
            <a:chOff x="609600" y="3429000"/>
            <a:chExt cx="1143000" cy="563562"/>
          </a:xfrm>
        </p:grpSpPr>
        <p:sp>
          <p:nvSpPr>
            <p:cNvPr id="55" name="Rectangle 54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</a:p>
          </p:txBody>
        </p:sp>
        <p:cxnSp>
          <p:nvCxnSpPr>
            <p:cNvPr id="56" name="Straight Connector 55"/>
            <p:cNvCxnSpPr>
              <a:stCxn id="55" idx="1"/>
              <a:endCxn id="55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58" name="Group 57"/>
          <p:cNvGrpSpPr/>
          <p:nvPr/>
        </p:nvGrpSpPr>
        <p:grpSpPr>
          <a:xfrm>
            <a:off x="3188677" y="5684838"/>
            <a:ext cx="1143000" cy="563562"/>
            <a:chOff x="609600" y="3429000"/>
            <a:chExt cx="1143000" cy="563562"/>
          </a:xfrm>
        </p:grpSpPr>
        <p:sp>
          <p:nvSpPr>
            <p:cNvPr id="59" name="Rectangle 58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60" name="Straight Connector 59"/>
            <p:cNvCxnSpPr>
              <a:stCxn id="59" idx="1"/>
              <a:endCxn id="59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2" name="Diamond 61"/>
          <p:cNvSpPr/>
          <p:nvPr/>
        </p:nvSpPr>
        <p:spPr bwMode="auto">
          <a:xfrm>
            <a:off x="1740877" y="5894999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63" name="Straight Connector 62"/>
          <p:cNvCxnSpPr>
            <a:stCxn id="62" idx="3"/>
            <a:endCxn id="59" idx="1"/>
          </p:cNvCxnSpPr>
          <p:nvPr/>
        </p:nvCxnSpPr>
        <p:spPr bwMode="auto">
          <a:xfrm flipV="1">
            <a:off x="1893277" y="5966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lg" len="lg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2877447" y="573476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620000" y="2057400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7236047" y="1780401"/>
            <a:ext cx="764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+mn-lt"/>
              </a:rPr>
              <a:t>Instance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5715000" y="2209800"/>
            <a:ext cx="1905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5715000" y="2438400"/>
            <a:ext cx="1905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5943600" y="1981200"/>
            <a:ext cx="1617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Function (parameter)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248400" y="2209800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Response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019800" y="2542401"/>
            <a:ext cx="12666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latin typeface="+mn-lt"/>
              </a:rPr>
              <a:t>Reference point</a:t>
            </a:r>
          </a:p>
        </p:txBody>
      </p:sp>
    </p:spTree>
    <p:extLst>
      <p:ext uri="{BB962C8B-B14F-4D97-AF65-F5344CB8AC3E}">
        <p14:creationId xmlns:p14="http://schemas.microsoft.com/office/powerpoint/2010/main" val="120422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06BDEF-2CCB-4CD1-A3F5-1DC0BA74B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perspectives of information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F81D73-196E-4765-95FF-097DEB3FE1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3340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Infrastructure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400" dirty="0" smtClean="0"/>
              <a:t>Structural perspective</a:t>
            </a:r>
          </a:p>
          <a:p>
            <a:pPr lvl="1"/>
            <a:r>
              <a:rPr lang="en-US" sz="2000" dirty="0" smtClean="0"/>
              <a:t>Information derived according </a:t>
            </a:r>
            <a:r>
              <a:rPr lang="en-US" sz="2000" dirty="0"/>
              <a:t>to functional entities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1721619-9275-408C-B317-FC97DD71B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4102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Service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400" dirty="0" smtClean="0"/>
              <a:t>Operational perspective</a:t>
            </a:r>
            <a:endParaRPr lang="en-US" sz="2400" dirty="0"/>
          </a:p>
          <a:p>
            <a:pPr lvl="1"/>
            <a:r>
              <a:rPr lang="en-US" sz="2000" dirty="0" smtClean="0"/>
              <a:t>Information derived according </a:t>
            </a:r>
            <a:r>
              <a:rPr lang="en-US" sz="2000" dirty="0"/>
              <a:t>to functional phases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4C55BE9-46B1-49BB-A88B-6C914E7AF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57400"/>
            <a:ext cx="4021214" cy="25908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8D5E3C2E-69F1-4636-9B9D-F938F2C563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4242" y="1447800"/>
            <a:ext cx="4267200" cy="317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18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2093F7-2596-43A6-974B-3DAF17F03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dirty="0"/>
              <a:t>Creating the </a:t>
            </a:r>
            <a:r>
              <a:rPr lang="en-US" dirty="0" smtClean="0"/>
              <a:t>service </a:t>
            </a:r>
            <a:r>
              <a:rPr lang="en-US" dirty="0"/>
              <a:t>information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94FACB-F565-4ADB-B3F6-560006BEC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Service is defined through user session</a:t>
            </a:r>
          </a:p>
          <a:p>
            <a:r>
              <a:rPr lang="en-US" dirty="0" smtClean="0"/>
              <a:t>User session is defined in section 7</a:t>
            </a:r>
          </a:p>
          <a:p>
            <a:pPr lvl="1"/>
            <a:r>
              <a:rPr lang="en-US" dirty="0" smtClean="0"/>
              <a:t>Model </a:t>
            </a:r>
            <a:r>
              <a:rPr lang="en-US" dirty="0"/>
              <a:t>is strictly aligned to the sections</a:t>
            </a:r>
          </a:p>
          <a:p>
            <a:pPr lvl="2"/>
            <a:r>
              <a:rPr lang="en-US" dirty="0"/>
              <a:t>7.2 Access network discovery and selection</a:t>
            </a:r>
          </a:p>
          <a:p>
            <a:pPr lvl="2"/>
            <a:r>
              <a:rPr lang="en-US" dirty="0"/>
              <a:t>7.3 Association and </a:t>
            </a:r>
            <a:r>
              <a:rPr lang="en-US" dirty="0" smtClean="0"/>
              <a:t>disassociation</a:t>
            </a:r>
            <a:endParaRPr lang="en-US" dirty="0"/>
          </a:p>
          <a:p>
            <a:pPr lvl="2"/>
            <a:r>
              <a:rPr lang="en-US" dirty="0"/>
              <a:t>7.4 Authentication and trust establishment</a:t>
            </a:r>
          </a:p>
          <a:p>
            <a:pPr lvl="2"/>
            <a:r>
              <a:rPr lang="en-US" dirty="0"/>
              <a:t>7.5 </a:t>
            </a:r>
            <a:r>
              <a:rPr lang="en-US" dirty="0" err="1"/>
              <a:t>Datapath</a:t>
            </a:r>
            <a:r>
              <a:rPr lang="en-US" dirty="0"/>
              <a:t> establishment, relocation and teardown</a:t>
            </a:r>
          </a:p>
          <a:p>
            <a:pPr lvl="2"/>
            <a:r>
              <a:rPr lang="en-US" dirty="0"/>
              <a:t>7.6 Authorization, </a:t>
            </a:r>
            <a:r>
              <a:rPr lang="en-US" dirty="0" err="1"/>
              <a:t>QoS</a:t>
            </a:r>
            <a:r>
              <a:rPr lang="en-US" dirty="0"/>
              <a:t>, and policy control</a:t>
            </a:r>
          </a:p>
          <a:p>
            <a:pPr lvl="2"/>
            <a:r>
              <a:rPr lang="en-US" dirty="0"/>
              <a:t>7.7 Accounting and monitoring</a:t>
            </a:r>
          </a:p>
          <a:p>
            <a:r>
              <a:rPr lang="en-US" dirty="0" smtClean="0"/>
              <a:t>User session </a:t>
            </a:r>
            <a:r>
              <a:rPr lang="en-US" dirty="0"/>
              <a:t>model consists of the 6 components</a:t>
            </a:r>
          </a:p>
          <a:p>
            <a:r>
              <a:rPr lang="en-US" dirty="0" smtClean="0"/>
              <a:t>Model </a:t>
            </a:r>
            <a:r>
              <a:rPr lang="en-US" dirty="0"/>
              <a:t>is further detailed on following slides</a:t>
            </a:r>
          </a:p>
        </p:txBody>
      </p:sp>
    </p:spTree>
    <p:extLst>
      <p:ext uri="{BB962C8B-B14F-4D97-AF65-F5344CB8AC3E}">
        <p14:creationId xmlns:p14="http://schemas.microsoft.com/office/powerpoint/2010/main" val="138283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smtClean="0"/>
              <a:t>Service </a:t>
            </a:r>
            <a:r>
              <a:rPr lang="en-US" dirty="0"/>
              <a:t>Information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457200" y="1295400"/>
            <a:ext cx="82296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User session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Session-ID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524000" y="1752601"/>
            <a:ext cx="3098800" cy="87782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latin typeface="+mn-lt"/>
              </a:rPr>
              <a:t>Service </a:t>
            </a:r>
            <a:r>
              <a:rPr lang="en-US" sz="1100" b="1" dirty="0">
                <a:latin typeface="+mn-lt"/>
              </a:rPr>
              <a:t>selection</a:t>
            </a:r>
          </a:p>
          <a:p>
            <a:pPr lvl="0"/>
            <a:r>
              <a:rPr lang="en-US" sz="900" dirty="0" err="1" smtClean="0">
                <a:solidFill>
                  <a:prstClr val="black"/>
                </a:solidFill>
                <a:latin typeface="Arial"/>
              </a:rPr>
              <a:t>IPProvider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-ID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FQDN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NA-ID: Node of attachment identifier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AN-ID: Access network identifier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SS-ID: Subscription service identifier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AR-ID: Access router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533400" y="1600200"/>
            <a:ext cx="990599" cy="306933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1295400" y="1600201"/>
            <a:ext cx="228600" cy="262127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Diamond 25"/>
          <p:cNvSpPr/>
          <p:nvPr/>
        </p:nvSpPr>
        <p:spPr bwMode="auto">
          <a:xfrm>
            <a:off x="1219200" y="160020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09800" y="3342430"/>
            <a:ext cx="3161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>
                <a:latin typeface="+mn-lt"/>
              </a:rPr>
              <a:t>0+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1516379" y="4572000"/>
            <a:ext cx="3106421" cy="3352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Session statistics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 smtClean="0">
                <a:latin typeface="+mn-lt"/>
              </a:rPr>
              <a:t>StatsRecord</a:t>
            </a:r>
            <a:r>
              <a:rPr lang="en-US" sz="900" dirty="0" smtClean="0">
                <a:latin typeface="+mn-lt"/>
              </a:rPr>
              <a:t>-ID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516379" y="4114800"/>
            <a:ext cx="3106421" cy="32613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latin typeface="+mn-lt"/>
              </a:rPr>
              <a:t>Service flow</a:t>
            </a:r>
            <a:endParaRPr lang="en-US" sz="1100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ServiceFlow</a:t>
            </a:r>
            <a:r>
              <a:rPr lang="en-US" sz="900" dirty="0">
                <a:latin typeface="+mn-lt"/>
              </a:rPr>
              <a:t>-ID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7" name="Diamond 36"/>
          <p:cNvSpPr/>
          <p:nvPr/>
        </p:nvSpPr>
        <p:spPr bwMode="auto">
          <a:xfrm>
            <a:off x="457200" y="160020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1143000" y="1634783"/>
            <a:ext cx="381000" cy="1215098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Diamond 40"/>
          <p:cNvSpPr/>
          <p:nvPr/>
        </p:nvSpPr>
        <p:spPr bwMode="auto">
          <a:xfrm>
            <a:off x="1066800" y="160020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524000" y="3657600"/>
            <a:ext cx="3098800" cy="32613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err="1">
                <a:latin typeface="+mn-lt"/>
              </a:rPr>
              <a:t>Datapath</a:t>
            </a:r>
            <a:endParaRPr lang="en-US" sz="1100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Datapath</a:t>
            </a:r>
            <a:r>
              <a:rPr lang="en-US" sz="900" dirty="0">
                <a:latin typeface="+mn-lt"/>
              </a:rPr>
              <a:t>-ID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990600" y="1600200"/>
            <a:ext cx="533399" cy="171602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838199" y="1600200"/>
            <a:ext cx="685801" cy="216407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Diamond 45"/>
          <p:cNvSpPr/>
          <p:nvPr/>
        </p:nvSpPr>
        <p:spPr bwMode="auto">
          <a:xfrm>
            <a:off x="914400" y="160020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7" name="Diamond 46"/>
          <p:cNvSpPr/>
          <p:nvPr/>
        </p:nvSpPr>
        <p:spPr bwMode="auto">
          <a:xfrm>
            <a:off x="762000" y="160020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97763" y="400559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1+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295400" y="164339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1524000" y="3200400"/>
            <a:ext cx="3098800" cy="32613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Security association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Session-Key</a:t>
            </a:r>
          </a:p>
        </p:txBody>
      </p:sp>
      <p:sp>
        <p:nvSpPr>
          <p:cNvPr id="58" name="Freeform 57"/>
          <p:cNvSpPr/>
          <p:nvPr/>
        </p:nvSpPr>
        <p:spPr bwMode="auto">
          <a:xfrm>
            <a:off x="685800" y="1600201"/>
            <a:ext cx="838200" cy="2602992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Diamond 58"/>
          <p:cNvSpPr/>
          <p:nvPr/>
        </p:nvSpPr>
        <p:spPr bwMode="auto">
          <a:xfrm>
            <a:off x="609600" y="160020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8CF7D689-B5E9-4F7A-B8F8-820C8275772F}"/>
              </a:ext>
            </a:extLst>
          </p:cNvPr>
          <p:cNvSpPr/>
          <p:nvPr/>
        </p:nvSpPr>
        <p:spPr bwMode="auto">
          <a:xfrm>
            <a:off x="1524000" y="2743200"/>
            <a:ext cx="3098800" cy="32613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Access link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Link-ID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E6097276-AEEA-4A80-A1F5-D6AA3666BD34}"/>
              </a:ext>
            </a:extLst>
          </p:cNvPr>
          <p:cNvSpPr txBox="1"/>
          <p:nvPr/>
        </p:nvSpPr>
        <p:spPr>
          <a:xfrm>
            <a:off x="1189812" y="446279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1+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A1B31390-BE6C-4C30-A284-44C116740D2B}"/>
              </a:ext>
            </a:extLst>
          </p:cNvPr>
          <p:cNvSpPr txBox="1"/>
          <p:nvPr/>
        </p:nvSpPr>
        <p:spPr>
          <a:xfrm>
            <a:off x="1261073" y="312420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CAAB48F4-C9DC-4D22-927C-DFF8253D3292}"/>
              </a:ext>
            </a:extLst>
          </p:cNvPr>
          <p:cNvSpPr txBox="1"/>
          <p:nvPr/>
        </p:nvSpPr>
        <p:spPr>
          <a:xfrm>
            <a:off x="1222994" y="263399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1+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87C1200E-E60C-49E0-AC21-DC5CCCC6DC40}"/>
              </a:ext>
            </a:extLst>
          </p:cNvPr>
          <p:cNvSpPr txBox="1"/>
          <p:nvPr/>
        </p:nvSpPr>
        <p:spPr>
          <a:xfrm>
            <a:off x="1269436" y="354839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8EE8ECEC-EF2B-456F-B049-9F07CAD66F29}"/>
              </a:ext>
            </a:extLst>
          </p:cNvPr>
          <p:cNvSpPr/>
          <p:nvPr/>
        </p:nvSpPr>
        <p:spPr bwMode="auto">
          <a:xfrm>
            <a:off x="5486400" y="1752600"/>
            <a:ext cx="3200400" cy="115214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Subscription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Subscription-ID: NAI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+mn-lt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+mn-lt"/>
              </a:rPr>
              <a:t>ServiceProvider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-ID: FQDN</a:t>
            </a:r>
          </a:p>
          <a:p>
            <a:r>
              <a:rPr lang="en-US" sz="900" dirty="0" smtClean="0">
                <a:latin typeface="+mn-lt"/>
              </a:rPr>
              <a:t>{</a:t>
            </a:r>
            <a:r>
              <a:rPr lang="en-US" sz="900" dirty="0">
                <a:latin typeface="+mn-lt"/>
              </a:rPr>
              <a:t>1} </a:t>
            </a:r>
            <a:r>
              <a:rPr lang="en-US" sz="900" dirty="0" err="1">
                <a:latin typeface="+mn-lt"/>
              </a:rPr>
              <a:t>SubscriptionCredential</a:t>
            </a:r>
            <a:r>
              <a:rPr lang="en-US" sz="900" dirty="0">
                <a:latin typeface="+mn-lt"/>
              </a:rPr>
              <a:t>: Subscription credential</a:t>
            </a:r>
          </a:p>
          <a:p>
            <a:r>
              <a:rPr lang="en-US" sz="900" dirty="0">
                <a:latin typeface="+mn-lt"/>
              </a:rPr>
              <a:t>{1} User-ID: Username</a:t>
            </a:r>
          </a:p>
          <a:p>
            <a:r>
              <a:rPr lang="en-US" sz="900" dirty="0" smtClean="0">
                <a:latin typeface="+mn-lt"/>
              </a:rPr>
              <a:t>{1} </a:t>
            </a:r>
            <a:r>
              <a:rPr lang="en-US" sz="900" dirty="0" err="1" smtClean="0">
                <a:latin typeface="+mn-lt"/>
              </a:rPr>
              <a:t>ServiceProfile</a:t>
            </a:r>
            <a:r>
              <a:rPr lang="en-US" sz="900" dirty="0" smtClean="0">
                <a:latin typeface="+mn-lt"/>
              </a:rPr>
              <a:t>: Definition of provided services.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+mn-lt"/>
              </a:rPr>
              <a:t>{1+} </a:t>
            </a:r>
            <a:r>
              <a:rPr lang="en-US" sz="900" dirty="0" err="1">
                <a:solidFill>
                  <a:prstClr val="black"/>
                </a:solidFill>
                <a:latin typeface="+mn-lt"/>
              </a:rPr>
              <a:t>IPProvider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-ID:FQDN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+mn-lt"/>
              </a:rPr>
              <a:t>{0+} </a:t>
            </a:r>
            <a:r>
              <a:rPr lang="en-US" sz="900" dirty="0" err="1">
                <a:solidFill>
                  <a:prstClr val="black"/>
                </a:solidFill>
                <a:latin typeface="+mn-lt"/>
              </a:rPr>
              <a:t>AccessPolicy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: </a:t>
            </a:r>
            <a:r>
              <a:rPr lang="en-US" sz="900" dirty="0" err="1">
                <a:solidFill>
                  <a:prstClr val="black"/>
                </a:solidFill>
                <a:latin typeface="+mn-lt"/>
              </a:rPr>
              <a:t>Weigthed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 list of AN-IDs</a:t>
            </a:r>
          </a:p>
          <a:p>
            <a:endParaRPr lang="en-US" sz="900" dirty="0">
              <a:latin typeface="+mn-lt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5486400" y="1950720"/>
            <a:ext cx="320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204432B8-7ACB-4BC6-AA4C-CB6F8D6560BC}"/>
              </a:ext>
            </a:extLst>
          </p:cNvPr>
          <p:cNvSpPr txBox="1"/>
          <p:nvPr/>
        </p:nvSpPr>
        <p:spPr>
          <a:xfrm>
            <a:off x="5257800" y="1658899"/>
            <a:ext cx="2484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1</a:t>
            </a:r>
            <a:endParaRPr lang="en-US" sz="1100" dirty="0">
              <a:latin typeface="+mn-lt"/>
            </a:endParaRPr>
          </a:p>
        </p:txBody>
      </p:sp>
      <p:sp>
        <p:nvSpPr>
          <p:cNvPr id="34" name="Freeform 39">
            <a:extLst>
              <a:ext uri="{FF2B5EF4-FFF2-40B4-BE49-F238E27FC236}">
                <a16:creationId xmlns:a16="http://schemas.microsoft.com/office/drawing/2014/main" xmlns="" id="{FEE2357C-CF72-4E13-94BF-E4BDC947ED01}"/>
              </a:ext>
            </a:extLst>
          </p:cNvPr>
          <p:cNvSpPr/>
          <p:nvPr/>
        </p:nvSpPr>
        <p:spPr bwMode="auto">
          <a:xfrm>
            <a:off x="5257799" y="1600200"/>
            <a:ext cx="228601" cy="30479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5" name="Diamond 34">
            <a:extLst>
              <a:ext uri="{FF2B5EF4-FFF2-40B4-BE49-F238E27FC236}">
                <a16:creationId xmlns:a16="http://schemas.microsoft.com/office/drawing/2014/main" xmlns="" id="{56FBF4F8-E9C5-4383-BC63-3A3B77B3E011}"/>
              </a:ext>
            </a:extLst>
          </p:cNvPr>
          <p:cNvSpPr/>
          <p:nvPr/>
        </p:nvSpPr>
        <p:spPr bwMode="auto">
          <a:xfrm>
            <a:off x="51816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xmlns="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457200" y="1478280"/>
            <a:ext cx="822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xmlns="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514856" y="1923288"/>
            <a:ext cx="31107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524000" y="2923032"/>
            <a:ext cx="31107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514856" y="3389376"/>
            <a:ext cx="31107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514856" y="3837432"/>
            <a:ext cx="31107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xmlns="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514856" y="4294632"/>
            <a:ext cx="31107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514856" y="4751832"/>
            <a:ext cx="31107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70793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1BB1F0-69AC-48BD-8257-16D2B582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mtClean="0"/>
              <a:t>Network selection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648EE3A-9845-47F1-8A01-A2A97DDE6BC1}"/>
              </a:ext>
            </a:extLst>
          </p:cNvPr>
          <p:cNvSpPr/>
          <p:nvPr/>
        </p:nvSpPr>
        <p:spPr bwMode="auto">
          <a:xfrm>
            <a:off x="1168400" y="1752600"/>
            <a:ext cx="3098800" cy="10096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latin typeface="+mn-lt"/>
              </a:rPr>
              <a:t>Service </a:t>
            </a:r>
            <a:r>
              <a:rPr lang="en-US" sz="1100" b="1" dirty="0">
                <a:latin typeface="+mn-lt"/>
              </a:rPr>
              <a:t>selection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ServiceProvider</a:t>
            </a:r>
            <a:r>
              <a:rPr lang="en-US" sz="900" dirty="0">
                <a:latin typeface="+mn-lt"/>
              </a:rPr>
              <a:t>-ID: FQDN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IPProvider</a:t>
            </a:r>
            <a:r>
              <a:rPr lang="en-US" sz="900" dirty="0">
                <a:latin typeface="+mn-lt"/>
              </a:rPr>
              <a:t>-ID: FQDN</a:t>
            </a:r>
          </a:p>
          <a:p>
            <a:r>
              <a:rPr lang="en-US" sz="900" dirty="0">
                <a:latin typeface="+mn-lt"/>
              </a:rPr>
              <a:t>{1} NA-ID: Node of attachment identifier</a:t>
            </a:r>
          </a:p>
          <a:p>
            <a:r>
              <a:rPr lang="en-US" sz="900" dirty="0">
                <a:latin typeface="+mn-lt"/>
              </a:rPr>
              <a:t>{1} AN-ID: Access network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SS-ID: Subscription service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AR-ID: Access router identifier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168400" y="1931488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96760D3-BAC8-4943-9CFB-BFF2347A886A}"/>
              </a:ext>
            </a:extLst>
          </p:cNvPr>
          <p:cNvSpPr/>
          <p:nvPr/>
        </p:nvSpPr>
        <p:spPr bwMode="auto">
          <a:xfrm>
            <a:off x="5486319" y="2571751"/>
            <a:ext cx="3200481" cy="4762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TE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{1} TE-ID: </a:t>
            </a:r>
            <a:r>
              <a:rPr lang="en-US" sz="900" dirty="0">
                <a:latin typeface="+mn-lt"/>
              </a:rPr>
              <a:t>T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erminal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TECapabilities</a:t>
            </a:r>
            <a:r>
              <a:rPr lang="en-US" sz="900" dirty="0">
                <a:latin typeface="+mn-lt"/>
              </a:rPr>
              <a:t>: Terminal </a:t>
            </a:r>
            <a:r>
              <a:rPr lang="en-US" sz="900" dirty="0" smtClean="0">
                <a:latin typeface="+mn-lt"/>
              </a:rPr>
              <a:t>capabilities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F862038B-212A-45EC-B1F7-8EABEDD54D9F}"/>
              </a:ext>
            </a:extLst>
          </p:cNvPr>
          <p:cNvCxnSpPr>
            <a:cxnSpLocks/>
          </p:cNvCxnSpPr>
          <p:nvPr/>
        </p:nvCxnSpPr>
        <p:spPr bwMode="auto">
          <a:xfrm>
            <a:off x="5486319" y="2747405"/>
            <a:ext cx="320048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1BCB5C5-91C3-4E94-8C60-78BD65ADF448}"/>
              </a:ext>
            </a:extLst>
          </p:cNvPr>
          <p:cNvSpPr/>
          <p:nvPr/>
        </p:nvSpPr>
        <p:spPr bwMode="auto">
          <a:xfrm>
            <a:off x="5486319" y="3113025"/>
            <a:ext cx="3200481" cy="115722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NA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NA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-ID: Unique node of attachment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AN-ID: Access network identifier to which NA belongs to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1} </a:t>
            </a:r>
            <a:r>
              <a:rPr lang="en-US" sz="900" dirty="0" err="1" smtClean="0">
                <a:solidFill>
                  <a:prstClr val="black"/>
                </a:solidFill>
                <a:latin typeface="Arial"/>
              </a:rPr>
              <a:t>ANInfo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: AN short information</a:t>
            </a:r>
          </a:p>
          <a:p>
            <a:pPr lvl="0"/>
            <a:r>
              <a:rPr lang="en-US" sz="900" dirty="0" smtClean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 smtClean="0">
                <a:solidFill>
                  <a:prstClr val="black"/>
                </a:solidFill>
                <a:latin typeface="Arial"/>
              </a:rPr>
              <a:t>ANCapabilities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: AN complete capabilities</a:t>
            </a:r>
          </a:p>
          <a:p>
            <a:pPr lvl="0"/>
            <a:r>
              <a:rPr lang="en-US" sz="900" dirty="0" err="1" smtClean="0">
                <a:solidFill>
                  <a:prstClr val="black"/>
                </a:solidFill>
                <a:latin typeface="Arial"/>
              </a:rPr>
              <a:t>ANInfo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 BEACONBC (</a:t>
            </a:r>
            <a:r>
              <a:rPr lang="en-US" sz="900" dirty="0" err="1" smtClean="0">
                <a:solidFill>
                  <a:prstClr val="black"/>
                </a:solidFill>
                <a:latin typeface="Arial"/>
              </a:rPr>
              <a:t>timerTrigger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)</a:t>
            </a:r>
          </a:p>
          <a:p>
            <a:pPr lvl="0"/>
            <a:r>
              <a:rPr lang="en-US" sz="900" dirty="0" err="1" smtClean="0">
                <a:solidFill>
                  <a:prstClr val="black"/>
                </a:solidFill>
                <a:latin typeface="Arial"/>
              </a:rPr>
              <a:t>ANInfo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 PROBEREQ (TE-ID)</a:t>
            </a:r>
            <a:endParaRPr lang="en-US" sz="900" dirty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sz="900" dirty="0" err="1" smtClean="0">
                <a:solidFill>
                  <a:prstClr val="black"/>
                </a:solidFill>
                <a:latin typeface="Arial"/>
              </a:rPr>
              <a:t>ANCapabilities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 ANQUERY 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{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TECapabilities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}</a:t>
            </a:r>
            <a:endParaRPr lang="en-US" sz="900" dirty="0">
              <a:latin typeface="+mn-lt"/>
            </a:endParaRPr>
          </a:p>
          <a:p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574B9E1C-887E-4942-B990-EBA93A246A22}"/>
              </a:ext>
            </a:extLst>
          </p:cNvPr>
          <p:cNvCxnSpPr>
            <a:cxnSpLocks/>
          </p:cNvCxnSpPr>
          <p:nvPr/>
        </p:nvCxnSpPr>
        <p:spPr bwMode="auto">
          <a:xfrm>
            <a:off x="5486319" y="3288250"/>
            <a:ext cx="320048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4F78285F-8B92-4398-A241-F5BAA39CDEFC}"/>
              </a:ext>
            </a:extLst>
          </p:cNvPr>
          <p:cNvCxnSpPr>
            <a:cxnSpLocks/>
          </p:cNvCxnSpPr>
          <p:nvPr/>
        </p:nvCxnSpPr>
        <p:spPr bwMode="auto">
          <a:xfrm>
            <a:off x="5486319" y="3840480"/>
            <a:ext cx="320048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Freeform 39">
            <a:extLst>
              <a:ext uri="{FF2B5EF4-FFF2-40B4-BE49-F238E27FC236}">
                <a16:creationId xmlns:a16="http://schemas.microsoft.com/office/drawing/2014/main" xmlns="" id="{92DB0C7A-FB30-4DFB-8443-A4C977D39A8A}"/>
              </a:ext>
            </a:extLst>
          </p:cNvPr>
          <p:cNvSpPr/>
          <p:nvPr/>
        </p:nvSpPr>
        <p:spPr bwMode="auto">
          <a:xfrm>
            <a:off x="5105399" y="1600200"/>
            <a:ext cx="380919" cy="107284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0D9A7100-11CE-449C-98B9-19B73671298D}"/>
              </a:ext>
            </a:extLst>
          </p:cNvPr>
          <p:cNvSpPr txBox="1"/>
          <p:nvPr/>
        </p:nvSpPr>
        <p:spPr>
          <a:xfrm>
            <a:off x="5223186" y="246889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B22176D0-E944-4283-8AE5-BFB258B5B906}"/>
              </a:ext>
            </a:extLst>
          </p:cNvPr>
          <p:cNvSpPr/>
          <p:nvPr/>
        </p:nvSpPr>
        <p:spPr bwMode="auto">
          <a:xfrm>
            <a:off x="5489631" y="1752600"/>
            <a:ext cx="3197087" cy="76365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Subscription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Subscription-ID: NAI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ServiceProvider</a:t>
            </a:r>
            <a:r>
              <a:rPr lang="en-US" sz="900" dirty="0">
                <a:latin typeface="+mn-lt"/>
              </a:rPr>
              <a:t>-ID: FQDN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IPProvider</a:t>
            </a:r>
            <a:r>
              <a:rPr lang="en-US" sz="900" dirty="0">
                <a:latin typeface="+mn-lt"/>
              </a:rPr>
              <a:t>-ID:FQDN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{0+} </a:t>
            </a:r>
            <a:r>
              <a:rPr lang="en-US" sz="900" dirty="0" err="1">
                <a:latin typeface="+mn-lt"/>
              </a:rPr>
              <a:t>AccessPolicy</a:t>
            </a:r>
            <a:r>
              <a:rPr lang="en-US" sz="900" dirty="0">
                <a:latin typeface="+mn-lt"/>
              </a:rPr>
              <a:t>: </a:t>
            </a:r>
            <a:r>
              <a:rPr lang="en-US" sz="900" dirty="0" err="1">
                <a:latin typeface="+mn-lt"/>
              </a:rPr>
              <a:t>Weigthed</a:t>
            </a:r>
            <a:r>
              <a:rPr lang="en-US" sz="900" dirty="0">
                <a:latin typeface="+mn-lt"/>
              </a:rPr>
              <a:t> list of AN-IDs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E6F02ACD-3AF0-406B-B885-FF2CB5C44D9C}"/>
              </a:ext>
            </a:extLst>
          </p:cNvPr>
          <p:cNvCxnSpPr>
            <a:cxnSpLocks/>
          </p:cNvCxnSpPr>
          <p:nvPr/>
        </p:nvCxnSpPr>
        <p:spPr bwMode="auto">
          <a:xfrm>
            <a:off x="5489632" y="1947968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DC66A3E5-DDBE-4190-9533-84735140834E}"/>
              </a:ext>
            </a:extLst>
          </p:cNvPr>
          <p:cNvSpPr txBox="1"/>
          <p:nvPr/>
        </p:nvSpPr>
        <p:spPr>
          <a:xfrm>
            <a:off x="5181600" y="3011424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1+</a:t>
            </a:r>
          </a:p>
        </p:txBody>
      </p:sp>
      <p:sp>
        <p:nvSpPr>
          <p:cNvPr id="25" name="Freeform 39">
            <a:extLst>
              <a:ext uri="{FF2B5EF4-FFF2-40B4-BE49-F238E27FC236}">
                <a16:creationId xmlns:a16="http://schemas.microsoft.com/office/drawing/2014/main" xmlns="" id="{9A271506-5424-4879-9D79-E9CD8ED85F94}"/>
              </a:ext>
            </a:extLst>
          </p:cNvPr>
          <p:cNvSpPr/>
          <p:nvPr/>
        </p:nvSpPr>
        <p:spPr bwMode="auto">
          <a:xfrm>
            <a:off x="4953000" y="1600201"/>
            <a:ext cx="533320" cy="1609344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57200" y="1295400"/>
            <a:ext cx="82296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User session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Session-ID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914400" y="1600201"/>
            <a:ext cx="246888" cy="262127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Diamond 32"/>
          <p:cNvSpPr/>
          <p:nvPr/>
        </p:nvSpPr>
        <p:spPr bwMode="auto">
          <a:xfrm>
            <a:off x="838200" y="160020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39800" y="164339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204432B8-7ACB-4BC6-AA4C-CB6F8D6560BC}"/>
              </a:ext>
            </a:extLst>
          </p:cNvPr>
          <p:cNvSpPr txBox="1"/>
          <p:nvPr/>
        </p:nvSpPr>
        <p:spPr>
          <a:xfrm>
            <a:off x="5237952" y="1676400"/>
            <a:ext cx="2484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1</a:t>
            </a:r>
            <a:endParaRPr lang="en-US" sz="1100" dirty="0">
              <a:latin typeface="+mn-lt"/>
            </a:endParaRPr>
          </a:p>
        </p:txBody>
      </p:sp>
      <p:sp>
        <p:nvSpPr>
          <p:cNvPr id="38" name="Freeform 39">
            <a:extLst>
              <a:ext uri="{FF2B5EF4-FFF2-40B4-BE49-F238E27FC236}">
                <a16:creationId xmlns:a16="http://schemas.microsoft.com/office/drawing/2014/main" xmlns="" id="{FEE2357C-CF72-4E13-94BF-E4BDC947ED01}"/>
              </a:ext>
            </a:extLst>
          </p:cNvPr>
          <p:cNvSpPr/>
          <p:nvPr/>
        </p:nvSpPr>
        <p:spPr bwMode="auto">
          <a:xfrm>
            <a:off x="5257799" y="1600200"/>
            <a:ext cx="228601" cy="30479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Diamond 38">
            <a:extLst>
              <a:ext uri="{FF2B5EF4-FFF2-40B4-BE49-F238E27FC236}">
                <a16:creationId xmlns:a16="http://schemas.microsoft.com/office/drawing/2014/main" xmlns="" id="{56FBF4F8-E9C5-4383-BC63-3A3B77B3E011}"/>
              </a:ext>
            </a:extLst>
          </p:cNvPr>
          <p:cNvSpPr/>
          <p:nvPr/>
        </p:nvSpPr>
        <p:spPr bwMode="auto">
          <a:xfrm>
            <a:off x="51816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457200" y="1478280"/>
            <a:ext cx="822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1" name="Diamond 40">
            <a:extLst>
              <a:ext uri="{FF2B5EF4-FFF2-40B4-BE49-F238E27FC236}">
                <a16:creationId xmlns:a16="http://schemas.microsoft.com/office/drawing/2014/main" xmlns="" id="{56FBF4F8-E9C5-4383-BC63-3A3B77B3E011}"/>
              </a:ext>
            </a:extLst>
          </p:cNvPr>
          <p:cNvSpPr/>
          <p:nvPr/>
        </p:nvSpPr>
        <p:spPr bwMode="auto">
          <a:xfrm>
            <a:off x="50292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2" name="Diamond 41">
            <a:extLst>
              <a:ext uri="{FF2B5EF4-FFF2-40B4-BE49-F238E27FC236}">
                <a16:creationId xmlns:a16="http://schemas.microsoft.com/office/drawing/2014/main" xmlns="" id="{56FBF4F8-E9C5-4383-BC63-3A3B77B3E011}"/>
              </a:ext>
            </a:extLst>
          </p:cNvPr>
          <p:cNvSpPr/>
          <p:nvPr/>
        </p:nvSpPr>
        <p:spPr bwMode="auto">
          <a:xfrm>
            <a:off x="48768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274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1BB1F0-69AC-48BD-8257-16D2B582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/>
              <a:t>Access Link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648EE3A-9845-47F1-8A01-A2A97DDE6BC1}"/>
              </a:ext>
            </a:extLst>
          </p:cNvPr>
          <p:cNvSpPr/>
          <p:nvPr/>
        </p:nvSpPr>
        <p:spPr bwMode="auto">
          <a:xfrm>
            <a:off x="1168400" y="1752600"/>
            <a:ext cx="3098800" cy="7429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Access link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Link-ID: Unique link identifier</a:t>
            </a:r>
          </a:p>
          <a:p>
            <a:r>
              <a:rPr lang="en-US" sz="900" dirty="0">
                <a:latin typeface="+mn-lt"/>
              </a:rPr>
              <a:t>{1} TE-ID: Terminal identifier</a:t>
            </a:r>
          </a:p>
          <a:p>
            <a:r>
              <a:rPr lang="en-US" sz="900" dirty="0">
                <a:latin typeface="+mn-lt"/>
              </a:rPr>
              <a:t>{1} NA-ID: NA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LinkConfig</a:t>
            </a:r>
            <a:r>
              <a:rPr lang="en-US" sz="900" dirty="0">
                <a:latin typeface="+mn-lt"/>
              </a:rPr>
              <a:t>: configuration values of the link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168400" y="1931488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96760D3-BAC8-4943-9CFB-BFF2347A886A}"/>
              </a:ext>
            </a:extLst>
          </p:cNvPr>
          <p:cNvSpPr/>
          <p:nvPr/>
        </p:nvSpPr>
        <p:spPr bwMode="auto">
          <a:xfrm>
            <a:off x="5486400" y="1764633"/>
            <a:ext cx="3200400" cy="88371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TE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TE-ID: Unique terminal identifier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SupportedLinkCapabilities</a:t>
            </a:r>
            <a:r>
              <a:rPr lang="en-US" sz="900" dirty="0">
                <a:latin typeface="+mn-lt"/>
              </a:rPr>
              <a:t>: possible link configuration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SupportedSecurityCapabilities</a:t>
            </a:r>
            <a:r>
              <a:rPr lang="en-US" sz="900" dirty="0">
                <a:latin typeface="+mn-lt"/>
              </a:rPr>
              <a:t>: possible security modes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SupportedQosCapabilities</a:t>
            </a:r>
            <a:r>
              <a:rPr lang="en-US" sz="900" dirty="0">
                <a:latin typeface="+mn-lt"/>
              </a:rPr>
              <a:t>: possible </a:t>
            </a:r>
            <a:r>
              <a:rPr lang="en-US" sz="900" dirty="0" err="1">
                <a:latin typeface="+mn-lt"/>
              </a:rPr>
              <a:t>QoS</a:t>
            </a:r>
            <a:r>
              <a:rPr lang="en-US" sz="900" dirty="0">
                <a:latin typeface="+mn-lt"/>
              </a:rPr>
              <a:t> configuration</a:t>
            </a:r>
          </a:p>
          <a:p>
            <a:r>
              <a:rPr lang="en-US" sz="900" dirty="0">
                <a:latin typeface="+mn-lt"/>
              </a:rPr>
              <a:t>void DISASSOCIATE ()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F862038B-212A-45EC-B1F7-8EABEDD54D9F}"/>
              </a:ext>
            </a:extLst>
          </p:cNvPr>
          <p:cNvCxnSpPr>
            <a:cxnSpLocks/>
          </p:cNvCxnSpPr>
          <p:nvPr/>
        </p:nvCxnSpPr>
        <p:spPr bwMode="auto">
          <a:xfrm>
            <a:off x="5486400" y="1940288"/>
            <a:ext cx="320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B96BDCB-E79D-4586-8E7A-D8A358372B09}"/>
              </a:ext>
            </a:extLst>
          </p:cNvPr>
          <p:cNvCxnSpPr>
            <a:cxnSpLocks/>
          </p:cNvCxnSpPr>
          <p:nvPr/>
        </p:nvCxnSpPr>
        <p:spPr bwMode="auto">
          <a:xfrm>
            <a:off x="5486400" y="2506869"/>
            <a:ext cx="320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1BCB5C5-91C3-4E94-8C60-78BD65ADF448}"/>
              </a:ext>
            </a:extLst>
          </p:cNvPr>
          <p:cNvSpPr/>
          <p:nvPr/>
        </p:nvSpPr>
        <p:spPr bwMode="auto">
          <a:xfrm>
            <a:off x="5486400" y="2718194"/>
            <a:ext cx="3200400" cy="198080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NA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NA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-ID: Unique node of attachment identifier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AllowedLinkCapabilities</a:t>
            </a:r>
            <a:r>
              <a:rPr lang="en-US" sz="900" dirty="0">
                <a:latin typeface="+mn-lt"/>
              </a:rPr>
              <a:t>: allowed link configuration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AllowedSecurityCapabilities</a:t>
            </a:r>
            <a:r>
              <a:rPr lang="en-US" sz="900" dirty="0">
                <a:latin typeface="+mn-lt"/>
              </a:rPr>
              <a:t>: allowed security modes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AllowedQosCapabilities</a:t>
            </a:r>
            <a:r>
              <a:rPr lang="en-US" sz="900" dirty="0">
                <a:latin typeface="+mn-lt"/>
              </a:rPr>
              <a:t>: allowed </a:t>
            </a:r>
            <a:r>
              <a:rPr lang="en-US" sz="900" dirty="0" err="1">
                <a:latin typeface="+mn-lt"/>
              </a:rPr>
              <a:t>QoS</a:t>
            </a:r>
            <a:r>
              <a:rPr lang="en-US" sz="900" dirty="0">
                <a:latin typeface="+mn-lt"/>
              </a:rPr>
              <a:t> configurations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PreferredLinkProfile</a:t>
            </a:r>
            <a:r>
              <a:rPr lang="en-US" sz="900" dirty="0">
                <a:latin typeface="+mn-lt"/>
              </a:rPr>
              <a:t>: desired link configuration attributes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PreferredSecurityProfile</a:t>
            </a:r>
            <a:r>
              <a:rPr lang="en-US" sz="900" dirty="0">
                <a:latin typeface="+mn-lt"/>
              </a:rPr>
              <a:t>: desired security mode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PreferredQosProfile</a:t>
            </a:r>
            <a:r>
              <a:rPr lang="en-US" sz="900" dirty="0">
                <a:latin typeface="+mn-lt"/>
              </a:rPr>
              <a:t>: desired </a:t>
            </a:r>
            <a:r>
              <a:rPr lang="en-US" sz="900" dirty="0" err="1">
                <a:latin typeface="+mn-lt"/>
              </a:rPr>
              <a:t>QoS</a:t>
            </a:r>
            <a:r>
              <a:rPr lang="en-US" sz="900" dirty="0">
                <a:latin typeface="+mn-lt"/>
              </a:rPr>
              <a:t> mode</a:t>
            </a:r>
          </a:p>
          <a:p>
            <a:r>
              <a:rPr lang="en-US" sz="900" dirty="0" err="1">
                <a:latin typeface="+mn-lt"/>
              </a:rPr>
              <a:t>LinkConfig</a:t>
            </a:r>
            <a:r>
              <a:rPr lang="en-US" sz="900" dirty="0">
                <a:latin typeface="+mn-lt"/>
              </a:rPr>
              <a:t> ASSOCIATE (</a:t>
            </a:r>
            <a:r>
              <a:rPr lang="en-US" sz="900" dirty="0" err="1">
                <a:latin typeface="+mn-lt"/>
              </a:rPr>
              <a:t>SupportedLinkCapabilities</a:t>
            </a:r>
            <a:r>
              <a:rPr lang="en-US" sz="900" dirty="0">
                <a:latin typeface="+mn-lt"/>
              </a:rPr>
              <a:t>, </a:t>
            </a:r>
            <a:br>
              <a:rPr lang="en-US" sz="900" dirty="0">
                <a:latin typeface="+mn-lt"/>
              </a:rPr>
            </a:br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SupportedSecurityCapabilities</a:t>
            </a:r>
            <a:r>
              <a:rPr lang="en-US" sz="900" dirty="0">
                <a:latin typeface="+mn-lt"/>
              </a:rPr>
              <a:t>,</a:t>
            </a:r>
          </a:p>
          <a:p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SupportedQosCapabilities</a:t>
            </a:r>
            <a:r>
              <a:rPr lang="en-US" sz="900" dirty="0">
                <a:latin typeface="+mn-lt"/>
              </a:rPr>
              <a:t>)</a:t>
            </a:r>
          </a:p>
          <a:p>
            <a:r>
              <a:rPr lang="en-US" sz="900" dirty="0" err="1">
                <a:latin typeface="+mn-lt"/>
              </a:rPr>
              <a:t>LinkConfig</a:t>
            </a:r>
            <a:r>
              <a:rPr lang="en-US" sz="900" dirty="0">
                <a:latin typeface="+mn-lt"/>
              </a:rPr>
              <a:t> REASSOCIATE (Link-ID, S_NA-ID)</a:t>
            </a:r>
          </a:p>
          <a:p>
            <a:r>
              <a:rPr lang="en-US" sz="900" dirty="0" err="1">
                <a:latin typeface="+mn-lt"/>
              </a:rPr>
              <a:t>LinkConfig</a:t>
            </a:r>
            <a:r>
              <a:rPr lang="en-US" sz="900" dirty="0">
                <a:latin typeface="+mn-lt"/>
              </a:rPr>
              <a:t> CONTEXTRESPONSE (Link-ID, TE-ID)</a:t>
            </a:r>
          </a:p>
          <a:p>
            <a:r>
              <a:rPr lang="en-US" sz="900" dirty="0">
                <a:latin typeface="+mn-lt"/>
              </a:rPr>
              <a:t>void DISASSOCIATE ()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574B9E1C-887E-4942-B990-EBA93A246A22}"/>
              </a:ext>
            </a:extLst>
          </p:cNvPr>
          <p:cNvCxnSpPr>
            <a:cxnSpLocks/>
          </p:cNvCxnSpPr>
          <p:nvPr/>
        </p:nvCxnSpPr>
        <p:spPr bwMode="auto">
          <a:xfrm>
            <a:off x="5486400" y="2920852"/>
            <a:ext cx="320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4F78285F-8B92-4398-A241-F5BAA39CDEFC}"/>
              </a:ext>
            </a:extLst>
          </p:cNvPr>
          <p:cNvCxnSpPr>
            <a:cxnSpLocks/>
          </p:cNvCxnSpPr>
          <p:nvPr/>
        </p:nvCxnSpPr>
        <p:spPr bwMode="auto">
          <a:xfrm>
            <a:off x="5486400" y="3867149"/>
            <a:ext cx="320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204432B8-7ACB-4BC6-AA4C-CB6F8D6560BC}"/>
              </a:ext>
            </a:extLst>
          </p:cNvPr>
          <p:cNvSpPr txBox="1"/>
          <p:nvPr/>
        </p:nvSpPr>
        <p:spPr>
          <a:xfrm>
            <a:off x="5257800" y="167640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19" name="Freeform 39">
            <a:extLst>
              <a:ext uri="{FF2B5EF4-FFF2-40B4-BE49-F238E27FC236}">
                <a16:creationId xmlns:a16="http://schemas.microsoft.com/office/drawing/2014/main" xmlns="" id="{FEE2357C-CF72-4E13-94BF-E4BDC947ED01}"/>
              </a:ext>
            </a:extLst>
          </p:cNvPr>
          <p:cNvSpPr/>
          <p:nvPr/>
        </p:nvSpPr>
        <p:spPr bwMode="auto">
          <a:xfrm>
            <a:off x="5257800" y="1600200"/>
            <a:ext cx="240526" cy="27940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0" name="Freeform 39">
            <a:extLst>
              <a:ext uri="{FF2B5EF4-FFF2-40B4-BE49-F238E27FC236}">
                <a16:creationId xmlns:a16="http://schemas.microsoft.com/office/drawing/2014/main" xmlns="" id="{92DB0C7A-FB30-4DFB-8443-A4C977D39A8A}"/>
              </a:ext>
            </a:extLst>
          </p:cNvPr>
          <p:cNvSpPr/>
          <p:nvPr/>
        </p:nvSpPr>
        <p:spPr bwMode="auto">
          <a:xfrm>
            <a:off x="5105400" y="1600200"/>
            <a:ext cx="381000" cy="122554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0D9A7100-11CE-449C-98B9-19B73671298D}"/>
              </a:ext>
            </a:extLst>
          </p:cNvPr>
          <p:cNvSpPr txBox="1"/>
          <p:nvPr/>
        </p:nvSpPr>
        <p:spPr>
          <a:xfrm>
            <a:off x="5223186" y="2616199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EB06917E-F15C-4402-BDE7-EC2B93ABCD78}"/>
              </a:ext>
            </a:extLst>
          </p:cNvPr>
          <p:cNvSpPr/>
          <p:nvPr/>
        </p:nvSpPr>
        <p:spPr bwMode="auto">
          <a:xfrm>
            <a:off x="5486400" y="4768182"/>
            <a:ext cx="3200400" cy="4889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ANC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ANC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-ID: Unique ANC identifier</a:t>
            </a:r>
            <a:endParaRPr lang="en-US" sz="900" dirty="0">
              <a:latin typeface="+mn-lt"/>
            </a:endParaRPr>
          </a:p>
          <a:p>
            <a:r>
              <a:rPr lang="en-US" sz="900" dirty="0" err="1">
                <a:latin typeface="+mn-lt"/>
              </a:rPr>
              <a:t>LinkConfig</a:t>
            </a:r>
            <a:r>
              <a:rPr lang="en-US" sz="900" dirty="0">
                <a:latin typeface="+mn-lt"/>
              </a:rPr>
              <a:t> CONTEXTQUERY (Link-ID, S_NA-ID, TE-ID)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E866AF56-EE26-482D-BEA5-27F19374324C}"/>
              </a:ext>
            </a:extLst>
          </p:cNvPr>
          <p:cNvCxnSpPr>
            <a:cxnSpLocks/>
          </p:cNvCxnSpPr>
          <p:nvPr/>
        </p:nvCxnSpPr>
        <p:spPr bwMode="auto">
          <a:xfrm>
            <a:off x="5486400" y="4943837"/>
            <a:ext cx="320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A6EBB4C5-C4C8-46DF-A756-157EB5A600AD}"/>
              </a:ext>
            </a:extLst>
          </p:cNvPr>
          <p:cNvCxnSpPr>
            <a:cxnSpLocks/>
          </p:cNvCxnSpPr>
          <p:nvPr/>
        </p:nvCxnSpPr>
        <p:spPr bwMode="auto">
          <a:xfrm>
            <a:off x="5486400" y="5086445"/>
            <a:ext cx="320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7D54F1B2-AED6-4F22-8BDA-AB8142220D47}"/>
              </a:ext>
            </a:extLst>
          </p:cNvPr>
          <p:cNvSpPr txBox="1"/>
          <p:nvPr/>
        </p:nvSpPr>
        <p:spPr>
          <a:xfrm>
            <a:off x="5223186" y="4679949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26" name="Freeform 39">
            <a:extLst>
              <a:ext uri="{FF2B5EF4-FFF2-40B4-BE49-F238E27FC236}">
                <a16:creationId xmlns:a16="http://schemas.microsoft.com/office/drawing/2014/main" xmlns="" id="{9F8BE142-D3A7-4C8D-94C6-6C33D2C6902B}"/>
              </a:ext>
            </a:extLst>
          </p:cNvPr>
          <p:cNvSpPr/>
          <p:nvPr/>
        </p:nvSpPr>
        <p:spPr bwMode="auto">
          <a:xfrm>
            <a:off x="4953000" y="1600200"/>
            <a:ext cx="545327" cy="327659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57200" y="1295400"/>
            <a:ext cx="82296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User session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Session-ID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914400" y="1600201"/>
            <a:ext cx="246888" cy="262127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1" name="Diamond 30"/>
          <p:cNvSpPr/>
          <p:nvPr/>
        </p:nvSpPr>
        <p:spPr bwMode="auto">
          <a:xfrm>
            <a:off x="838200" y="160020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39800" y="164339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3" name="Diamond 32">
            <a:extLst>
              <a:ext uri="{FF2B5EF4-FFF2-40B4-BE49-F238E27FC236}">
                <a16:creationId xmlns:a16="http://schemas.microsoft.com/office/drawing/2014/main" xmlns="" id="{56FBF4F8-E9C5-4383-BC63-3A3B77B3E011}"/>
              </a:ext>
            </a:extLst>
          </p:cNvPr>
          <p:cNvSpPr/>
          <p:nvPr/>
        </p:nvSpPr>
        <p:spPr bwMode="auto">
          <a:xfrm>
            <a:off x="51816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457200" y="1478280"/>
            <a:ext cx="822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5" name="Diamond 34">
            <a:extLst>
              <a:ext uri="{FF2B5EF4-FFF2-40B4-BE49-F238E27FC236}">
                <a16:creationId xmlns:a16="http://schemas.microsoft.com/office/drawing/2014/main" xmlns="" id="{56FBF4F8-E9C5-4383-BC63-3A3B77B3E011}"/>
              </a:ext>
            </a:extLst>
          </p:cNvPr>
          <p:cNvSpPr/>
          <p:nvPr/>
        </p:nvSpPr>
        <p:spPr bwMode="auto">
          <a:xfrm>
            <a:off x="50292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6" name="Diamond 35">
            <a:extLst>
              <a:ext uri="{FF2B5EF4-FFF2-40B4-BE49-F238E27FC236}">
                <a16:creationId xmlns:a16="http://schemas.microsoft.com/office/drawing/2014/main" xmlns="" id="{56FBF4F8-E9C5-4383-BC63-3A3B77B3E011}"/>
              </a:ext>
            </a:extLst>
          </p:cNvPr>
          <p:cNvSpPr/>
          <p:nvPr/>
        </p:nvSpPr>
        <p:spPr bwMode="auto">
          <a:xfrm>
            <a:off x="48768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286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36000" tIns="18000" rIns="36000" bIns="1800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3145</TotalTime>
  <Words>2826</Words>
  <Application>Microsoft Macintosh PowerPoint</Application>
  <PresentationFormat>On-screen Show (4:3)</PresentationFormat>
  <Paragraphs>542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Mangal</vt:lpstr>
      <vt:lpstr>ＭＳ Ｐゴシック</vt:lpstr>
      <vt:lpstr>Times</vt:lpstr>
      <vt:lpstr>Times New Roman</vt:lpstr>
      <vt:lpstr>Arial</vt:lpstr>
      <vt:lpstr>Template</vt:lpstr>
      <vt:lpstr>PowerPoint Presentation</vt:lpstr>
      <vt:lpstr>P802.1CF User Service Information Model</vt:lpstr>
      <vt:lpstr>Information Model</vt:lpstr>
      <vt:lpstr>Information model notation</vt:lpstr>
      <vt:lpstr>Two perspectives of information model</vt:lpstr>
      <vt:lpstr>Creating the service information model</vt:lpstr>
      <vt:lpstr>Service Information Model</vt:lpstr>
      <vt:lpstr>Network selection</vt:lpstr>
      <vt:lpstr>Access Link</vt:lpstr>
      <vt:lpstr>Security Association</vt:lpstr>
      <vt:lpstr>Data path</vt:lpstr>
      <vt:lpstr>Service flow</vt:lpstr>
      <vt:lpstr>Accounting and monitoring</vt:lpstr>
      <vt:lpstr>Service Information Model</vt:lpstr>
      <vt:lpstr>Subscription Information Model</vt:lpstr>
      <vt:lpstr>TE Information Model</vt:lpstr>
      <vt:lpstr>NA Information Model</vt:lpstr>
      <vt:lpstr>BH Information Model</vt:lpstr>
      <vt:lpstr>ANC Information Model</vt:lpstr>
      <vt:lpstr>SS Information Model</vt:lpstr>
      <vt:lpstr>AR Information Model</vt:lpstr>
      <vt:lpstr>Complete Service Info Model</vt:lpstr>
      <vt:lpstr>Going forward</vt:lpstr>
    </vt:vector>
  </TitlesOfParts>
  <Company>NIST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 Call Slides</dc:title>
  <dc:subject>Guiding material</dc:subject>
  <dc:creator>Max Riegel</dc:creator>
  <cp:lastModifiedBy>Max Riegel</cp:lastModifiedBy>
  <cp:revision>452</cp:revision>
  <cp:lastPrinted>1998-02-10T13:28:06Z</cp:lastPrinted>
  <dcterms:created xsi:type="dcterms:W3CDTF">2011-12-30T17:06:23Z</dcterms:created>
  <dcterms:modified xsi:type="dcterms:W3CDTF">2017-11-08T19:05:00Z</dcterms:modified>
</cp:coreProperties>
</file>