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1" r:id="rId2"/>
    <p:sldId id="327" r:id="rId3"/>
    <p:sldId id="329" r:id="rId4"/>
    <p:sldId id="335" r:id="rId5"/>
    <p:sldId id="337" r:id="rId6"/>
    <p:sldId id="349" r:id="rId7"/>
    <p:sldId id="351" r:id="rId8"/>
    <p:sldId id="344" r:id="rId9"/>
    <p:sldId id="342" r:id="rId10"/>
    <p:sldId id="341" r:id="rId11"/>
    <p:sldId id="345" r:id="rId12"/>
    <p:sldId id="348" r:id="rId13"/>
    <p:sldId id="347" r:id="rId14"/>
    <p:sldId id="336" r:id="rId15"/>
    <p:sldId id="359" r:id="rId16"/>
    <p:sldId id="353" r:id="rId17"/>
    <p:sldId id="354" r:id="rId18"/>
    <p:sldId id="358" r:id="rId19"/>
    <p:sldId id="355" r:id="rId20"/>
    <p:sldId id="356" r:id="rId21"/>
    <p:sldId id="357" r:id="rId22"/>
    <p:sldId id="360" r:id="rId23"/>
    <p:sldId id="352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 userDrawn="1">
          <p15:clr>
            <a:srgbClr val="A4A3A4"/>
          </p15:clr>
        </p15:guide>
        <p15:guide id="2" pos="31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3" autoAdjust="0"/>
    <p:restoredTop sz="95126" autoAdjust="0"/>
  </p:normalViewPr>
  <p:slideViewPr>
    <p:cSldViewPr>
      <p:cViewPr varScale="1">
        <p:scale>
          <a:sx n="126" d="100"/>
          <a:sy n="126" d="100"/>
        </p:scale>
        <p:origin x="1176" y="192"/>
      </p:cViewPr>
      <p:guideLst>
        <p:guide orient="horz" pos="192"/>
        <p:guide pos="31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>
                <a:effectLst/>
                <a:latin typeface="+mj-lt"/>
              </a:rPr>
              <a:t>omniran-17-0081-02-CF00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0535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User Service Information Model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2017-11-05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 fontScale="92500" lnSpcReduction="10000"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contains the graphical representation of the user service information model. It builds on the concepts outlined in omniran-17-0064-004-CF00 and details the overarching user service model as well as its components.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First edition provides some examples of the information model for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#1 provides initial proposal of user service information </a:t>
            </a:r>
            <a:r>
              <a:rPr lang="en-US" sz="1600" dirty="0" smtClean="0">
                <a:latin typeface="+mn-lt"/>
              </a:rPr>
              <a:t>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#2 covers more complete and aligned models for user service and derives models for each network element.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096" y="276659"/>
            <a:ext cx="3368704" cy="1185719"/>
          </a:xfrm>
        </p:spPr>
        <p:txBody>
          <a:bodyPr/>
          <a:lstStyle/>
          <a:p>
            <a:r>
              <a:rPr lang="en-US" dirty="0">
                <a:latin typeface="+mn-lt"/>
              </a:rPr>
              <a:t>Security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Association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838201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 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028700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860838"/>
            <a:ext cx="3124201" cy="14492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TE-ID: Unique terminal identifier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r>
              <a:rPr lang="en-US" sz="900" dirty="0">
                <a:latin typeface="+mn-lt"/>
              </a:rPr>
              <a:t>Subscription-ID IDENTIFY (</a:t>
            </a:r>
            <a:r>
              <a:rPr lang="en-US" sz="900" dirty="0" err="1">
                <a:latin typeface="+mn-lt"/>
              </a:rPr>
              <a:t>SupportedEncryptionMode</a:t>
            </a:r>
            <a:r>
              <a:rPr lang="en-US" sz="900" dirty="0">
                <a:latin typeface="+mn-lt"/>
              </a:rPr>
              <a:t/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048587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741420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910227"/>
            <a:ext cx="3120888" cy="8930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ServiceProfile</a:t>
            </a:r>
            <a:r>
              <a:rPr lang="en-US" sz="900" dirty="0">
                <a:latin typeface="+mn-lt"/>
              </a:rPr>
              <a:t>: Definition of provided services.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105595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2" y="4363705"/>
            <a:ext cx="3120889" cy="88932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551454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5101852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295898"/>
            <a:ext cx="3120887" cy="11811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483647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6035931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85166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852653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852653"/>
            <a:ext cx="609600" cy="111549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86521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86521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427482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857596"/>
            <a:ext cx="831305" cy="262296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85759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870955"/>
            <a:ext cx="1059904" cy="353924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85759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223648" y="277368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21121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3508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39">
            <a:extLst>
              <a:ext uri="{FF2B5EF4-FFF2-40B4-BE49-F238E27FC236}">
                <a16:creationId xmlns=""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2216711" y="1391820"/>
            <a:ext cx="1286087" cy="415173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096" y="276659"/>
            <a:ext cx="3368704" cy="1185719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657225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DP-ID: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847724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211233"/>
            <a:ext cx="3124200" cy="1025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>
                <a:latin typeface="+mn-lt"/>
              </a:rPr>
              <a:t>{1} R1Config: R1 Session configuration parameters</a:t>
            </a:r>
          </a:p>
          <a:p>
            <a:r>
              <a:rPr lang="en-US" sz="900" dirty="0">
                <a:latin typeface="+mn-lt"/>
              </a:rPr>
              <a:t>{1} R6Config: R6 Session configuration parameters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NACONFIG (DP-ID, R1Config, R6Config,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NARELEASE (DP-ID)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398982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946062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420641"/>
            <a:ext cx="3120888" cy="7328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DPESTABLISH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DPRELOCATE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+NA-ID)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DPRELEASE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606484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3" y="3292148"/>
            <a:ext cx="3120888" cy="10087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479897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030295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437738"/>
            <a:ext cx="3120887" cy="8868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 DPREQUEST (DP-ID,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TE-ID)</a:t>
            </a:r>
          </a:p>
          <a:p>
            <a:r>
              <a:rPr lang="en-US" sz="900" dirty="0">
                <a:latin typeface="+mn-lt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615962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6029325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3620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363067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363067"/>
            <a:ext cx="609600" cy="96103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37562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37562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3203263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368010"/>
            <a:ext cx="831305" cy="202289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36800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381370"/>
            <a:ext cx="1059904" cy="308585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36800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160234" y="2124075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3530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3508513" y="4363867"/>
            <a:ext cx="3120888" cy="10138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54971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3195803" y="42672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3507601" y="1743075"/>
            <a:ext cx="31217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5095875"/>
            <a:ext cx="31208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Diamond 44">
            <a:extLst>
              <a:ext uri="{FF2B5EF4-FFF2-40B4-BE49-F238E27FC236}">
                <a16:creationId xmlns="" xmlns:a16="http://schemas.microsoft.com/office/drawing/2014/main" id="{EC225867-B090-4ECB-B832-B4338997682B}"/>
              </a:ext>
            </a:extLst>
          </p:cNvPr>
          <p:cNvSpPr/>
          <p:nvPr/>
        </p:nvSpPr>
        <p:spPr bwMode="auto">
          <a:xfrm>
            <a:off x="2140512" y="137939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9838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39">
            <a:extLst>
              <a:ext uri="{FF2B5EF4-FFF2-40B4-BE49-F238E27FC236}">
                <a16:creationId xmlns="" xmlns:a16="http://schemas.microsoft.com/office/drawing/2014/main" id="{A718DF4C-3E45-49AC-8F2F-E4E94717A268}"/>
              </a:ext>
            </a:extLst>
          </p:cNvPr>
          <p:cNvSpPr/>
          <p:nvPr/>
        </p:nvSpPr>
        <p:spPr bwMode="auto">
          <a:xfrm>
            <a:off x="2000250" y="1544442"/>
            <a:ext cx="1516876" cy="392290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Freeform 39">
            <a:extLst>
              <a:ext uri="{FF2B5EF4-FFF2-40B4-BE49-F238E27FC236}">
                <a16:creationId xmlns=""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2216711" y="1553745"/>
            <a:ext cx="1286087" cy="337068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298" y="274638"/>
            <a:ext cx="3068501" cy="573086"/>
          </a:xfrm>
        </p:spPr>
        <p:txBody>
          <a:bodyPr/>
          <a:lstStyle/>
          <a:p>
            <a:r>
              <a:rPr lang="en-US" dirty="0"/>
              <a:t>Service flow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796616"/>
            <a:ext cx="3098800" cy="733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DP-ID: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990600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697621"/>
            <a:ext cx="3124200" cy="7410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NA-ID: Unique NA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0+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885369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153387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620665"/>
            <a:ext cx="3120888" cy="10184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ANC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ANC-ID: Unique ANC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SFPREPROV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PolicyRules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SFADDITION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SFDELETE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806509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3" y="3492277"/>
            <a:ext cx="3120888" cy="7368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BH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BH-ID: Unique BH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680026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962504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352013"/>
            <a:ext cx="3120887" cy="7439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SS-ID: Unique SS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ServiceProvider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FQDN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Service flow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530237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5239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524992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524992"/>
            <a:ext cx="609600" cy="127535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53755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53755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340339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529934"/>
            <a:ext cx="831305" cy="207051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52993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543295"/>
            <a:ext cx="1059904" cy="284773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52993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241986" y="261046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26732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3508513" y="4287666"/>
            <a:ext cx="3120888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AR-ID: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47351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3195803" y="41910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3507601" y="1943100"/>
            <a:ext cx="31217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4619625"/>
            <a:ext cx="31208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Diamond 44">
            <a:extLst>
              <a:ext uri="{FF2B5EF4-FFF2-40B4-BE49-F238E27FC236}">
                <a16:creationId xmlns="" xmlns:a16="http://schemas.microsoft.com/office/drawing/2014/main" id="{EC225867-B090-4ECB-B832-B4338997682B}"/>
              </a:ext>
            </a:extLst>
          </p:cNvPr>
          <p:cNvSpPr/>
          <p:nvPr/>
        </p:nvSpPr>
        <p:spPr bwMode="auto">
          <a:xfrm>
            <a:off x="2140512" y="154132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95D8E7B2-BBDB-40D2-870C-96308B436A75}"/>
              </a:ext>
            </a:extLst>
          </p:cNvPr>
          <p:cNvSpPr/>
          <p:nvPr/>
        </p:nvSpPr>
        <p:spPr bwMode="auto">
          <a:xfrm>
            <a:off x="3508513" y="4821216"/>
            <a:ext cx="3120887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TE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TE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A4DC4E18-BDBA-424F-98EF-28CBA636A761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007060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9665593F-0024-4C61-A89E-A4EC4D14C89C}"/>
              </a:ext>
            </a:extLst>
          </p:cNvPr>
          <p:cNvSpPr txBox="1"/>
          <p:nvPr/>
        </p:nvSpPr>
        <p:spPr>
          <a:xfrm>
            <a:off x="3195804" y="47245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ACE4FA8C-721C-4467-AA0A-B1620F4EFC0D}"/>
              </a:ext>
            </a:extLst>
          </p:cNvPr>
          <p:cNvCxnSpPr>
            <a:cxnSpLocks/>
          </p:cNvCxnSpPr>
          <p:nvPr/>
        </p:nvCxnSpPr>
        <p:spPr bwMode="auto">
          <a:xfrm>
            <a:off x="3508513" y="514365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Diamond 50">
            <a:extLst>
              <a:ext uri="{FF2B5EF4-FFF2-40B4-BE49-F238E27FC236}">
                <a16:creationId xmlns="" xmlns:a16="http://schemas.microsoft.com/office/drawing/2014/main" id="{0CF21B31-FA61-4D76-B6C2-C2438A2CFA60}"/>
              </a:ext>
            </a:extLst>
          </p:cNvPr>
          <p:cNvSpPr/>
          <p:nvPr/>
        </p:nvSpPr>
        <p:spPr bwMode="auto">
          <a:xfrm>
            <a:off x="1918823" y="154444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00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and monitoring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16875" y="1657351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DP-ID: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16875" y="1847850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493275" y="3573309"/>
            <a:ext cx="3136125" cy="7415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493276" y="3751532"/>
            <a:ext cx="31361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496587" y="2781300"/>
            <a:ext cx="3132813" cy="7281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r>
              <a:rPr lang="en-US" sz="900" dirty="0" err="1" smtClean="0">
                <a:latin typeface="+mn-lt"/>
              </a:rPr>
              <a:t>StatsParms</a:t>
            </a:r>
            <a:r>
              <a:rPr lang="en-US" sz="900" dirty="0" smtClean="0">
                <a:latin typeface="+mn-lt"/>
              </a:rPr>
              <a:t> </a:t>
            </a:r>
            <a:r>
              <a:rPr lang="en-US" sz="900" dirty="0">
                <a:latin typeface="+mn-lt"/>
              </a:rPr>
              <a:t>SSREQUEST (Session-ID, DP-ID)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SSINDICATION (Session-ID,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496588" y="2957618"/>
            <a:ext cx="3132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496587" y="4375135"/>
            <a:ext cx="3132813" cy="73026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496588" y="4553359"/>
            <a:ext cx="3132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493275" y="3099923"/>
            <a:ext cx="31361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496589" y="5171038"/>
            <a:ext cx="3132812" cy="6201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AccountingConfig</a:t>
            </a:r>
            <a:r>
              <a:rPr lang="en-US" sz="900" dirty="0">
                <a:latin typeface="+mn-lt"/>
              </a:rPr>
              <a:t>: Accounting configuration specification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496589" y="5349262"/>
            <a:ext cx="31328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495676" y="3893820"/>
            <a:ext cx="31337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83878" y="267081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12274" y="2671803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83675" y="2671803"/>
            <a:ext cx="609600" cy="100484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31478" y="268436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00580" y="268436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14294" y="42862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55075" y="2676746"/>
            <a:ext cx="831305" cy="180000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78918" y="267674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26476" y="2690105"/>
            <a:ext cx="1059904" cy="258674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48620" y="267674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154573" y="348615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20202" y="50863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4695825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8158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261"/>
          </a:xfrm>
        </p:spPr>
        <p:txBody>
          <a:bodyPr/>
          <a:lstStyle/>
          <a:p>
            <a:r>
              <a:rPr lang="en-US" dirty="0"/>
              <a:t>User Service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762000"/>
            <a:ext cx="7086600" cy="3357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service (session)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083533"/>
            <a:ext cx="1058093" cy="4608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109848"/>
            <a:ext cx="293077" cy="16412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09771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097717"/>
            <a:ext cx="441959" cy="122264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122052"/>
            <a:ext cx="630929" cy="19888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083533"/>
            <a:ext cx="756852" cy="3084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10984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1035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72678" y="105065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092415"/>
            <a:ext cx="879227" cy="38282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48265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290138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210128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395865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CA9F6979-9C7C-4D7A-A144-4343939AA515}"/>
              </a:ext>
            </a:extLst>
          </p:cNvPr>
          <p:cNvSpPr/>
          <p:nvPr/>
        </p:nvSpPr>
        <p:spPr bwMode="auto">
          <a:xfrm>
            <a:off x="1828800" y="1148783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="" xmlns:a16="http://schemas.microsoft.com/office/drawing/2014/main" id="{A3428692-F85A-49FD-87CD-E1C3C1756108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27671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1DB662A4-08E3-4ED0-A150-8CE103BB62F6}"/>
              </a:ext>
            </a:extLst>
          </p:cNvPr>
          <p:cNvSpPr/>
          <p:nvPr/>
        </p:nvSpPr>
        <p:spPr bwMode="auto">
          <a:xfrm>
            <a:off x="1828800" y="2206058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="" xmlns:a16="http://schemas.microsoft.com/office/drawing/2014/main" id="{41AED4D6-093E-4819-A58D-2BCE92A950CE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384946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483267E8-FA8E-45EC-8F51-4D632BE8B5E5}"/>
              </a:ext>
            </a:extLst>
          </p:cNvPr>
          <p:cNvSpPr/>
          <p:nvPr/>
        </p:nvSpPr>
        <p:spPr bwMode="auto">
          <a:xfrm>
            <a:off x="1828800" y="2997866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="" xmlns:a16="http://schemas.microsoft.com/office/drawing/2014/main" id="{F756BC2B-D522-458F-9945-7AFF6482CFF7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188365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D8EAD811-21BD-4949-A3B3-F29FCD044F72}"/>
              </a:ext>
            </a:extLst>
          </p:cNvPr>
          <p:cNvSpPr/>
          <p:nvPr/>
        </p:nvSpPr>
        <p:spPr bwMode="auto">
          <a:xfrm>
            <a:off x="1828800" y="4066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="" xmlns:a16="http://schemas.microsoft.com/office/drawing/2014/main" id="{8D45CC02-106A-4A7F-8C33-D9558815BB29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256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62B16B90-28B1-498F-BEBF-28874FE0E9FB}"/>
              </a:ext>
            </a:extLst>
          </p:cNvPr>
          <p:cNvSpPr/>
          <p:nvPr/>
        </p:nvSpPr>
        <p:spPr bwMode="auto">
          <a:xfrm>
            <a:off x="1828800" y="4828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DBA6BB0C-B559-4317-BFBE-C211659799C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5018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B6957778-B338-4BE0-9401-9678BE4E0662}"/>
              </a:ext>
            </a:extLst>
          </p:cNvPr>
          <p:cNvSpPr/>
          <p:nvPr/>
        </p:nvSpPr>
        <p:spPr bwMode="auto">
          <a:xfrm>
            <a:off x="1816875" y="5587433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5A35311A-6D4A-4DDC-B544-C317DDB58488}"/>
              </a:ext>
            </a:extLst>
          </p:cNvPr>
          <p:cNvCxnSpPr>
            <a:cxnSpLocks/>
          </p:cNvCxnSpPr>
          <p:nvPr/>
        </p:nvCxnSpPr>
        <p:spPr bwMode="auto">
          <a:xfrm>
            <a:off x="1816875" y="57779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Subscription Information Model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910227"/>
            <a:ext cx="3120888" cy="11377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1}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 smtClean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ServiceProfile</a:t>
            </a:r>
            <a:r>
              <a:rPr lang="en-US" sz="900" dirty="0" smtClean="0">
                <a:latin typeface="+mn-lt"/>
              </a:rPr>
              <a:t>: Definition of provided services.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AccessPolicy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Weigthed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list of AN-IDs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105595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03363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D5CC47-D027-4CC1-99A8-3FD7853FE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53ED774-75D0-43A8-80FF-18EB3A143BB8}"/>
              </a:ext>
            </a:extLst>
          </p:cNvPr>
          <p:cNvSpPr/>
          <p:nvPr/>
        </p:nvSpPr>
        <p:spPr bwMode="auto">
          <a:xfrm>
            <a:off x="3505200" y="914400"/>
            <a:ext cx="3124200" cy="2514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Terminal capabilities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authentication modes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encryption modes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encryption mode</a:t>
            </a:r>
            <a:endParaRPr lang="en-US" sz="900" dirty="0">
              <a:latin typeface="+mn-lt"/>
            </a:endParaRP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ANINDICATION (NA-ID, AN-ID, SS-ID, 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AR-ID)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void DISASSOCIATE ()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Subscription-ID IDENTIFY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/>
            </a:r>
            <a:br>
              <a:rPr lang="en-US" sz="900" dirty="0">
                <a:solidFill>
                  <a:prstClr val="black"/>
                </a:solidFill>
                <a:latin typeface="Arial"/>
              </a:rPr>
            </a:br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SubsCredential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AUTHENTICATE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BF80F99A-BEEF-4493-B713-D2BE98DED34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1090055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6E3F20C-F3E3-4339-BD40-33ECDF737F8D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3495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15622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FC5DF6D-5F40-4763-AB4F-191F23FA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 Information Model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D9415AA-29BF-43D1-9EED-FAE1B3F64F53}"/>
              </a:ext>
            </a:extLst>
          </p:cNvPr>
          <p:cNvSpPr/>
          <p:nvPr/>
        </p:nvSpPr>
        <p:spPr bwMode="auto">
          <a:xfrm>
            <a:off x="3505200" y="914400"/>
            <a:ext cx="3124200" cy="43053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supported service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SS-ID: List of subscription services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connected IP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AR-ID: List of connected access routers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R1Config: R1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R6Config: R6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Bridging service definition 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parameters</a:t>
            </a:r>
            <a:endParaRPr lang="en-US" sz="900" dirty="0">
              <a:latin typeface="+mn-lt"/>
            </a:endParaRP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ANQUERY 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>
              <a:latin typeface="+mn-lt"/>
            </a:endParaRP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NACONFIG (DP-ID, R1Config, R6Config,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B878C5DB-5EAA-47C3-8E00-A3B673500D8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1117058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CC94D8A-173B-4872-8652-3F288EC5761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3020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80453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29FE53-0EDF-40D9-ADDF-5703BEBC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89DE710-EA13-413E-A90D-51F54035DE2B}"/>
              </a:ext>
            </a:extLst>
          </p:cNvPr>
          <p:cNvSpPr/>
          <p:nvPr/>
        </p:nvSpPr>
        <p:spPr bwMode="auto">
          <a:xfrm>
            <a:off x="3508513" y="990600"/>
            <a:ext cx="3120888" cy="18415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parameters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9FD86424-B972-4EA6-A063-2147FBE54920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178349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8B96F1E-14D2-4996-A392-DFE65786937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87325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39326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9FAC2F-501B-4EF9-8B66-DBCF4F77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F0808D8-6F40-430F-9781-04A6CF7D0639}"/>
              </a:ext>
            </a:extLst>
          </p:cNvPr>
          <p:cNvSpPr/>
          <p:nvPr/>
        </p:nvSpPr>
        <p:spPr bwMode="auto">
          <a:xfrm>
            <a:off x="3508512" y="990600"/>
            <a:ext cx="3120889" cy="254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LinkConfig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CONTEXTQUERY (Link-ID, S_NA-ID, TE-ID)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DPESTABLISH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DPRELOCATE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+NA-ID)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SFPREPROV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SFADDITION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SFDELETE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SSREQUEST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SSINDICATION (Session-ID,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C55D10D8-1751-4049-AB16-24A72444891B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178349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775BDE8A-4F4A-49CC-9FEE-84DBE8717A60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728747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5176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User Service Information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 smtClean="0"/>
              <a:t>2017-11-05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EAB653-9B04-45E7-810A-C2CA0D8B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455DD37-E44E-4E0B-BADF-5F0B7236DDBC}"/>
              </a:ext>
            </a:extLst>
          </p:cNvPr>
          <p:cNvSpPr/>
          <p:nvPr/>
        </p:nvSpPr>
        <p:spPr bwMode="auto">
          <a:xfrm>
            <a:off x="3508513" y="990600"/>
            <a:ext cx="3120887" cy="21018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parameters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AccountingConfig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Accounting configuration specification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DPREQUEST (DP-ID,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13F381A0-2FFF-4C07-89E0-E93FCE45D313}"/>
              </a:ext>
            </a:extLst>
          </p:cNvPr>
          <p:cNvCxnSpPr>
            <a:cxnSpLocks/>
          </p:cNvCxnSpPr>
          <p:nvPr/>
        </p:nvCxnSpPr>
        <p:spPr bwMode="auto">
          <a:xfrm>
            <a:off x="3508514" y="1178349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FA1F64B7-61CD-4473-B01D-EE4D07B56DE0}"/>
              </a:ext>
            </a:extLst>
          </p:cNvPr>
          <p:cNvCxnSpPr>
            <a:cxnSpLocks/>
          </p:cNvCxnSpPr>
          <p:nvPr/>
        </p:nvCxnSpPr>
        <p:spPr bwMode="auto">
          <a:xfrm>
            <a:off x="3508514" y="2419350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40927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87FD25-C94D-4698-A30C-83270C80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82B5D4D-C96D-495A-8E76-022D3F3686F4}"/>
              </a:ext>
            </a:extLst>
          </p:cNvPr>
          <p:cNvSpPr/>
          <p:nvPr/>
        </p:nvSpPr>
        <p:spPr bwMode="auto">
          <a:xfrm>
            <a:off x="3508513" y="1295400"/>
            <a:ext cx="3120888" cy="11747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222C93BD-ADDB-4A40-BAB0-048830B4EB9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481243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83B1945E-B75E-43A3-82E5-6904338F014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2027408"/>
            <a:ext cx="31208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55238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74638"/>
            <a:ext cx="2971800" cy="1143000"/>
          </a:xfrm>
        </p:spPr>
        <p:txBody>
          <a:bodyPr/>
          <a:lstStyle/>
          <a:p>
            <a:r>
              <a:rPr lang="en-US" dirty="0" smtClean="0"/>
              <a:t>Complete</a:t>
            </a:r>
            <a:br>
              <a:rPr lang="en-US" dirty="0" smtClean="0"/>
            </a:br>
            <a:r>
              <a:rPr lang="en-US" dirty="0" smtClean="0"/>
              <a:t>User Service</a:t>
            </a:r>
            <a:br>
              <a:rPr lang="en-US" dirty="0" smtClean="0"/>
            </a:br>
            <a:r>
              <a:rPr lang="en-US" dirty="0" smtClean="0"/>
              <a:t>Info Model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199"/>
            <a:ext cx="5181600" cy="664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259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28FB5F-551D-47F9-819E-EC2F1A09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90146C-1099-4ED7-888C-9C62843B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User session information model </a:t>
            </a:r>
            <a:r>
              <a:rPr lang="en-US" dirty="0" smtClean="0"/>
              <a:t>has some opens</a:t>
            </a:r>
          </a:p>
          <a:p>
            <a:pPr lvl="1"/>
            <a:r>
              <a:rPr lang="en-US" dirty="0" smtClean="0"/>
              <a:t>Treatment of Subscription</a:t>
            </a:r>
          </a:p>
          <a:p>
            <a:pPr lvl="1"/>
            <a:r>
              <a:rPr lang="en-US" dirty="0" smtClean="0"/>
              <a:t>Linking between user session and network elements </a:t>
            </a:r>
          </a:p>
          <a:p>
            <a:r>
              <a:rPr lang="en-US" dirty="0" smtClean="0"/>
              <a:t>Information model requires further review on particular aspects:</a:t>
            </a:r>
            <a:endParaRPr lang="en-US" dirty="0"/>
          </a:p>
          <a:p>
            <a:pPr lvl="1"/>
            <a:r>
              <a:rPr lang="en-US" dirty="0" smtClean="0"/>
              <a:t>Determination of </a:t>
            </a:r>
            <a:r>
              <a:rPr lang="en-US" dirty="0" err="1" smtClean="0"/>
              <a:t>IPProvider</a:t>
            </a:r>
            <a:r>
              <a:rPr lang="en-US" dirty="0" smtClean="0"/>
              <a:t>-ID and AR-ID</a:t>
            </a:r>
          </a:p>
          <a:p>
            <a:pPr lvl="2"/>
            <a:r>
              <a:rPr lang="en-US" dirty="0" smtClean="0"/>
              <a:t>User selection or provisioning through SS</a:t>
            </a:r>
            <a:r>
              <a:rPr lang="en-US" dirty="0"/>
              <a:t>?</a:t>
            </a:r>
          </a:p>
          <a:p>
            <a:r>
              <a:rPr lang="en-US" dirty="0" smtClean="0"/>
              <a:t>Is there a combined information model (infrastructure and user session) by </a:t>
            </a:r>
            <a:r>
              <a:rPr lang="en-US" dirty="0"/>
              <a:t>pulling together </a:t>
            </a:r>
            <a:r>
              <a:rPr lang="en-US" dirty="0" smtClean="0"/>
              <a:t>the user session model with the combined descriptions </a:t>
            </a:r>
            <a:r>
              <a:rPr lang="en-US" dirty="0"/>
              <a:t>of the functional </a:t>
            </a:r>
            <a:r>
              <a:rPr lang="en-US" dirty="0" smtClean="0"/>
              <a:t>entities?</a:t>
            </a:r>
            <a:endParaRPr lang="en-US" dirty="0"/>
          </a:p>
          <a:p>
            <a:r>
              <a:rPr lang="en-US" dirty="0" smtClean="0"/>
              <a:t>Initial draft </a:t>
            </a:r>
            <a:r>
              <a:rPr lang="en-US" dirty="0"/>
              <a:t>text for chapter </a:t>
            </a:r>
            <a:r>
              <a:rPr lang="en-US" dirty="0" smtClean="0"/>
              <a:t>8.1 under preparation.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3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model* 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 notation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>
                <a:latin typeface="+mn-lt"/>
              </a:rPr>
              <a:t>…</a:t>
            </a:r>
            <a:endParaRPr lang="de-D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+mn-lt"/>
              </a:rPr>
              <a:t>Response Function#1(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>
                <a:latin typeface="+mn-lt"/>
              </a:rPr>
              <a:t>Function#2(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417638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relationship.</a:t>
            </a:r>
          </a:p>
          <a:p>
            <a:r>
              <a:rPr lang="en-US" dirty="0">
                <a:latin typeface="+mn-lt"/>
              </a:rPr>
              <a:t>In basic aggregation relationships (framed diamond), the lifecycle of a part class is independent from the whole class's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relationship (filled diamond) is just another form of the aggregation relationship, but the child class's instance lifecycle is dependent on the parent class's instance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06BDEF-2CCB-4CD1-A3F5-1DC0BA7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perspectives of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F81D73-196E-4765-95FF-097DEB3FE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Infrastructure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entities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721619-9275-408C-B317-FC97DD71B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User Service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phases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4C55BE9-46B1-49BB-A88B-6C914E7AF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79" y="2514600"/>
            <a:ext cx="4021214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D5E3C2E-69F1-4636-9B9D-F938F2C56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221" y="1905000"/>
            <a:ext cx="4267200" cy="31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8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Service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544749"/>
            <a:ext cx="7086600" cy="41233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+mn-lt"/>
              </a:rPr>
              <a:t>User session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Session-ID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035039"/>
            <a:ext cx="3098800" cy="12438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Provider selection</a:t>
            </a:r>
          </a:p>
          <a:p>
            <a:pPr lvl="0"/>
            <a:r>
              <a:rPr lang="en-US" sz="11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11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11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11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NA-ID: Node of attachment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AN-ID: Access network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SS-ID: Subscription service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AR-ID: Access router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942900"/>
            <a:ext cx="1058093" cy="33990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969214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9570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79963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821179" y="5181600"/>
            <a:ext cx="310642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Session statistics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StatsRecord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713249"/>
            <a:ext cx="310642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950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957083"/>
            <a:ext cx="441959" cy="15941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95178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4258406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Datapath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981419"/>
            <a:ext cx="630929" cy="201745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942899"/>
            <a:ext cx="756852" cy="25227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96921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95178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244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200298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3799630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951781"/>
            <a:ext cx="879227" cy="29900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950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828800" y="3342430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Link-ID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12973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376216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332259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423699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2163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093F7-2596-43A6-974B-3DAF17F0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user session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94FACB-F565-4ADB-B3F6-560006BEC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Model is strictly aligned to the sections</a:t>
            </a:r>
          </a:p>
          <a:p>
            <a:pPr lvl="1"/>
            <a:r>
              <a:rPr lang="en-US" dirty="0"/>
              <a:t>7.2 Access network discovery and selection</a:t>
            </a:r>
          </a:p>
          <a:p>
            <a:pPr lvl="1"/>
            <a:r>
              <a:rPr lang="en-US" dirty="0"/>
              <a:t>7.3 Association and </a:t>
            </a:r>
            <a:r>
              <a:rPr lang="en-US" dirty="0" err="1"/>
              <a:t>deassociation</a:t>
            </a:r>
            <a:endParaRPr lang="en-US" dirty="0"/>
          </a:p>
          <a:p>
            <a:pPr lvl="1"/>
            <a:r>
              <a:rPr lang="en-US" dirty="0"/>
              <a:t>7.4 Authentication and trust establishment</a:t>
            </a:r>
          </a:p>
          <a:p>
            <a:pPr lvl="1"/>
            <a:r>
              <a:rPr lang="en-US" dirty="0"/>
              <a:t>7.5 </a:t>
            </a:r>
            <a:r>
              <a:rPr lang="en-US" dirty="0" err="1"/>
              <a:t>Datapath</a:t>
            </a:r>
            <a:r>
              <a:rPr lang="en-US" dirty="0"/>
              <a:t> establishment, relocation and teardown</a:t>
            </a:r>
          </a:p>
          <a:p>
            <a:pPr lvl="1"/>
            <a:r>
              <a:rPr lang="en-US" dirty="0"/>
              <a:t>7.6 Authorization, </a:t>
            </a:r>
            <a:r>
              <a:rPr lang="en-US" dirty="0" err="1"/>
              <a:t>QoS</a:t>
            </a:r>
            <a:r>
              <a:rPr lang="en-US" dirty="0"/>
              <a:t>, and policy control</a:t>
            </a:r>
          </a:p>
          <a:p>
            <a:pPr lvl="1"/>
            <a:r>
              <a:rPr lang="en-US" dirty="0"/>
              <a:t>7.7 Accounting and monitoring</a:t>
            </a:r>
          </a:p>
          <a:p>
            <a:r>
              <a:rPr lang="en-US" dirty="0"/>
              <a:t>Top level model consists of the 6 components</a:t>
            </a:r>
          </a:p>
          <a:p>
            <a:r>
              <a:rPr lang="en-US" dirty="0"/>
              <a:t>Each of the components is further detailed on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38283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+mn-lt"/>
              </a:rPr>
              <a:t>Network selection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1219200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980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3505200" y="3105150"/>
            <a:ext cx="3124201" cy="7446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TE-ID: </a:t>
            </a:r>
            <a:r>
              <a:rPr lang="en-US" sz="900" dirty="0">
                <a:latin typeface="+mn-lt"/>
              </a:rPr>
              <a:t>T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TECapabilities</a:t>
            </a:r>
            <a:r>
              <a:rPr lang="en-US" sz="900" dirty="0">
                <a:latin typeface="+mn-lt"/>
              </a:rPr>
              <a:t>: Terminal capabilities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sz="900" dirty="0">
                <a:latin typeface="+mn-lt"/>
              </a:rPr>
              <a:t>void ANINDICATION (NA-ID, AN-ID, SS-ID, 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-ID,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-ID, AR-ID)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280805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57505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3505200" y="3911601"/>
            <a:ext cx="3124201" cy="1168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supported service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SS-ID: List of subscription services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connected IP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AR-ID: List of connected access routers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ANQUERY 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>
              <a:latin typeface="+mn-lt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114258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93395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3195803" y="22098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3124199" y="2222500"/>
            <a:ext cx="392927" cy="1905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=""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2895600" y="2222500"/>
            <a:ext cx="609600" cy="98394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Diamond 16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3043403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="" xmlns:a16="http://schemas.microsoft.com/office/drawing/2014/main" id="{259A3042-5EBC-45A0-A3CE-30AC565912E1}"/>
              </a:ext>
            </a:extLst>
          </p:cNvPr>
          <p:cNvSpPr/>
          <p:nvPr/>
        </p:nvSpPr>
        <p:spPr bwMode="auto">
          <a:xfrm>
            <a:off x="2812505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3195803" y="30022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B22176D0-E944-4283-8AE5-BFB258B5B906}"/>
              </a:ext>
            </a:extLst>
          </p:cNvPr>
          <p:cNvSpPr/>
          <p:nvPr/>
        </p:nvSpPr>
        <p:spPr bwMode="auto">
          <a:xfrm>
            <a:off x="3508513" y="2286000"/>
            <a:ext cx="3120888" cy="76365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Subscription-ID: NAI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{0+} </a:t>
            </a:r>
            <a:r>
              <a:rPr lang="en-US" sz="900" dirty="0" err="1">
                <a:latin typeface="+mn-lt"/>
              </a:rPr>
              <a:t>AccessPolicy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Weigthed</a:t>
            </a:r>
            <a:r>
              <a:rPr lang="en-US" sz="900" dirty="0">
                <a:latin typeface="+mn-lt"/>
              </a:rPr>
              <a:t> list of AN-IDs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6F02ACD-3AF0-406B-B885-FF2CB5C44D9C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481368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C66A3E5-DDBE-4190-9533-84735140834E}"/>
              </a:ext>
            </a:extLst>
          </p:cNvPr>
          <p:cNvSpPr txBox="1"/>
          <p:nvPr/>
        </p:nvSpPr>
        <p:spPr>
          <a:xfrm>
            <a:off x="3189055" y="38100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25" name="Freeform 39">
            <a:extLst>
              <a:ext uri="{FF2B5EF4-FFF2-40B4-BE49-F238E27FC236}">
                <a16:creationId xmlns="" xmlns:a16="http://schemas.microsoft.com/office/drawing/2014/main" id="{9A271506-5424-4879-9D79-E9CD8ED85F94}"/>
              </a:ext>
            </a:extLst>
          </p:cNvPr>
          <p:cNvSpPr/>
          <p:nvPr/>
        </p:nvSpPr>
        <p:spPr bwMode="auto">
          <a:xfrm>
            <a:off x="2667001" y="2399185"/>
            <a:ext cx="838200" cy="162695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" name="Diamond 25">
            <a:extLst>
              <a:ext uri="{FF2B5EF4-FFF2-40B4-BE49-F238E27FC236}">
                <a16:creationId xmlns="" xmlns:a16="http://schemas.microsoft.com/office/drawing/2014/main" id="{71928E16-F64A-498C-892C-CD0CC9535D70}"/>
              </a:ext>
            </a:extLst>
          </p:cNvPr>
          <p:cNvSpPr/>
          <p:nvPr/>
        </p:nvSpPr>
        <p:spPr bwMode="auto">
          <a:xfrm>
            <a:off x="2586204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274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Access Link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1219200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980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3505200" y="2044034"/>
            <a:ext cx="3124200" cy="8837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219689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78627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3505200" y="2997595"/>
            <a:ext cx="3124200" cy="19808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200253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14655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3195803" y="1955801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3124199" y="1955801"/>
            <a:ext cx="392927" cy="2032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=""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2895600" y="1955801"/>
            <a:ext cx="609600" cy="114934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Diamond 16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3043403" y="196836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="" xmlns:a16="http://schemas.microsoft.com/office/drawing/2014/main" id="{259A3042-5EBC-45A0-A3CE-30AC565912E1}"/>
              </a:ext>
            </a:extLst>
          </p:cNvPr>
          <p:cNvSpPr/>
          <p:nvPr/>
        </p:nvSpPr>
        <p:spPr bwMode="auto">
          <a:xfrm>
            <a:off x="2812505" y="196836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3195803" y="28956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EB06917E-F15C-4402-BDE7-EC2B93ABCD78}"/>
              </a:ext>
            </a:extLst>
          </p:cNvPr>
          <p:cNvSpPr/>
          <p:nvPr/>
        </p:nvSpPr>
        <p:spPr bwMode="auto">
          <a:xfrm>
            <a:off x="3505200" y="5047583"/>
            <a:ext cx="3124200" cy="4889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ANC identifier</a:t>
            </a:r>
            <a:endParaRPr lang="en-US" sz="900" dirty="0">
              <a:latin typeface="+mn-lt"/>
            </a:endParaRP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CONTEXTQUERY (Link-ID, S_NA-ID, TE-ID)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866AF56-EE26-482D-BEA5-27F19374324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223238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A6EBB4C5-C4C8-46DF-A756-157EB5A600AD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384134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D54F1B2-AED6-4F22-8BDA-AB8142220D47}"/>
              </a:ext>
            </a:extLst>
          </p:cNvPr>
          <p:cNvSpPr txBox="1"/>
          <p:nvPr/>
        </p:nvSpPr>
        <p:spPr>
          <a:xfrm>
            <a:off x="3195803" y="49593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6" name="Freeform 39">
            <a:extLst>
              <a:ext uri="{FF2B5EF4-FFF2-40B4-BE49-F238E27FC236}">
                <a16:creationId xmlns="" xmlns:a16="http://schemas.microsoft.com/office/drawing/2014/main" id="{9F8BE142-D3A7-4C8D-94C6-6C33D2C6902B}"/>
              </a:ext>
            </a:extLst>
          </p:cNvPr>
          <p:cNvSpPr/>
          <p:nvPr/>
        </p:nvSpPr>
        <p:spPr bwMode="auto">
          <a:xfrm>
            <a:off x="2660650" y="1955801"/>
            <a:ext cx="856477" cy="32003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Diamond 26">
            <a:extLst>
              <a:ext uri="{FF2B5EF4-FFF2-40B4-BE49-F238E27FC236}">
                <a16:creationId xmlns="" xmlns:a16="http://schemas.microsoft.com/office/drawing/2014/main" id="{0DA1E878-3C5E-4389-866A-E2812E66437B}"/>
              </a:ext>
            </a:extLst>
          </p:cNvPr>
          <p:cNvSpPr/>
          <p:nvPr/>
        </p:nvSpPr>
        <p:spPr bwMode="auto">
          <a:xfrm>
            <a:off x="2580458" y="1962747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2862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2788</TotalTime>
  <Words>2765</Words>
  <Application>Microsoft Macintosh PowerPoint</Application>
  <PresentationFormat>On-screen Show (4:3)</PresentationFormat>
  <Paragraphs>507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Mangal</vt:lpstr>
      <vt:lpstr>ＭＳ Ｐゴシック</vt:lpstr>
      <vt:lpstr>Times</vt:lpstr>
      <vt:lpstr>Times New Roman</vt:lpstr>
      <vt:lpstr>Arial</vt:lpstr>
      <vt:lpstr>Template</vt:lpstr>
      <vt:lpstr>PowerPoint Presentation</vt:lpstr>
      <vt:lpstr>P802.1CF User Service Information Model</vt:lpstr>
      <vt:lpstr>Information Model</vt:lpstr>
      <vt:lpstr>Information model notation</vt:lpstr>
      <vt:lpstr>Two perspectives of information model</vt:lpstr>
      <vt:lpstr>User Service Information Model</vt:lpstr>
      <vt:lpstr>Creating the user session information model</vt:lpstr>
      <vt:lpstr>Network selection</vt:lpstr>
      <vt:lpstr>Access Link</vt:lpstr>
      <vt:lpstr>Security  Association</vt:lpstr>
      <vt:lpstr>Data path</vt:lpstr>
      <vt:lpstr>Service flow</vt:lpstr>
      <vt:lpstr>Accounting and monitoring</vt:lpstr>
      <vt:lpstr>User Service Information Model</vt:lpstr>
      <vt:lpstr>Subscription Information Model</vt:lpstr>
      <vt:lpstr>TE Information Model</vt:lpstr>
      <vt:lpstr>NA Information Model</vt:lpstr>
      <vt:lpstr>BH Information Model</vt:lpstr>
      <vt:lpstr>ANC Information Model</vt:lpstr>
      <vt:lpstr>SS Information Model</vt:lpstr>
      <vt:lpstr>AR Information Model</vt:lpstr>
      <vt:lpstr>Complete User Service Info Model</vt:lpstr>
      <vt:lpstr>Going forward</vt:lpstr>
    </vt:vector>
  </TitlesOfParts>
  <Company>NIST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425</cp:revision>
  <cp:lastPrinted>1998-02-10T13:28:06Z</cp:lastPrinted>
  <dcterms:created xsi:type="dcterms:W3CDTF">2011-12-30T17:06:23Z</dcterms:created>
  <dcterms:modified xsi:type="dcterms:W3CDTF">2017-11-06T20:03:28Z</dcterms:modified>
</cp:coreProperties>
</file>