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31" r:id="rId2"/>
    <p:sldId id="327" r:id="rId3"/>
    <p:sldId id="329" r:id="rId4"/>
    <p:sldId id="335" r:id="rId5"/>
    <p:sldId id="337" r:id="rId6"/>
    <p:sldId id="349" r:id="rId7"/>
    <p:sldId id="351" r:id="rId8"/>
    <p:sldId id="344" r:id="rId9"/>
    <p:sldId id="342" r:id="rId10"/>
    <p:sldId id="341" r:id="rId11"/>
    <p:sldId id="345" r:id="rId12"/>
    <p:sldId id="348" r:id="rId13"/>
    <p:sldId id="347" r:id="rId14"/>
    <p:sldId id="336" r:id="rId15"/>
    <p:sldId id="359" r:id="rId16"/>
    <p:sldId id="353" r:id="rId17"/>
    <p:sldId id="354" r:id="rId18"/>
    <p:sldId id="358" r:id="rId19"/>
    <p:sldId id="355" r:id="rId20"/>
    <p:sldId id="356" r:id="rId21"/>
    <p:sldId id="357" r:id="rId22"/>
    <p:sldId id="360" r:id="rId23"/>
    <p:sldId id="352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31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63" autoAdjust="0"/>
    <p:restoredTop sz="95126" autoAdjust="0"/>
  </p:normalViewPr>
  <p:slideViewPr>
    <p:cSldViewPr>
      <p:cViewPr varScale="1">
        <p:scale>
          <a:sx n="126" d="100"/>
          <a:sy n="126" d="100"/>
        </p:scale>
        <p:origin x="1176" y="192"/>
      </p:cViewPr>
      <p:guideLst>
        <p:guide orient="horz" pos="192"/>
        <p:guide pos="31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614770" y="76200"/>
            <a:ext cx="23006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0" dirty="0">
                <a:effectLst/>
                <a:latin typeface="+mj-lt"/>
              </a:rPr>
              <a:t>omniran-17-0081-02-CF00</a:t>
            </a:r>
            <a:endParaRPr lang="en-US" sz="1400" b="0" dirty="0">
              <a:latin typeface="+mj-lt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905358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75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101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534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P802.1CF User Service Information Model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Date: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2017-11-05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/>
                        <a:t>Authors: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Name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Affiliation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Phone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Email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/>
                        <a:t>Max Riegel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Nokia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maximilian.riegel@nokia.com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Notice:</a:t>
                      </a:r>
                    </a:p>
                    <a:p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Copyright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Patent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 fontScale="92500" lnSpcReduction="10000"/>
          </a:bodyPr>
          <a:lstStyle/>
          <a:p>
            <a:pPr algn="ctr"/>
            <a:r>
              <a:rPr lang="en-US" sz="2000" dirty="0">
                <a:latin typeface="+mn-lt"/>
              </a:rPr>
              <a:t>Abstract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The presentation contains the graphical representation of the user service information model. It builds on the concepts outlined in omniran-17-0064-004-CF00 and details the overarching user service model as well as its components.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First edition provides some examples of the information model for review.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Revision #1 provides initial proposal of user service information </a:t>
            </a:r>
            <a:r>
              <a:rPr lang="en-US" sz="1600" dirty="0" smtClean="0">
                <a:latin typeface="+mn-lt"/>
              </a:rPr>
              <a:t>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Revision #2 covers more complete and aligned models for user service and derives models for each network element.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618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096" y="276659"/>
            <a:ext cx="3368704" cy="1185719"/>
          </a:xfrm>
        </p:spPr>
        <p:txBody>
          <a:bodyPr/>
          <a:lstStyle/>
          <a:p>
            <a:r>
              <a:rPr lang="en-US" dirty="0">
                <a:latin typeface="+mn-lt"/>
              </a:rPr>
              <a:t>Security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Association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828800" y="838201"/>
            <a:ext cx="3098800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Security association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EncryptionMode</a:t>
            </a:r>
            <a:r>
              <a:rPr lang="en-US" sz="900" dirty="0">
                <a:latin typeface="+mn-lt"/>
              </a:rPr>
              <a:t>: Encryption configuration</a:t>
            </a: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r>
              <a:rPr lang="en-US" sz="900" dirty="0">
                <a:latin typeface="+mn-lt"/>
              </a:rPr>
              <a:t>{1} TE-ID: Terminal identifier used for supplicant </a:t>
            </a:r>
          </a:p>
          <a:p>
            <a:r>
              <a:rPr lang="en-US" sz="900" dirty="0">
                <a:latin typeface="+mn-lt"/>
              </a:rPr>
              <a:t>{1} AN-ID: Access network identifier used for authenticator</a:t>
            </a:r>
          </a:p>
          <a:p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1028700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E857969-4F1C-409E-AB7D-0816B91B0381}"/>
              </a:ext>
            </a:extLst>
          </p:cNvPr>
          <p:cNvSpPr/>
          <p:nvPr/>
        </p:nvSpPr>
        <p:spPr bwMode="auto">
          <a:xfrm>
            <a:off x="3505200" y="2860838"/>
            <a:ext cx="3124201" cy="14492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TE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TE-ID: Unique terminal identifier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: possible authentication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SupportedEncryptionModes</a:t>
            </a:r>
            <a:r>
              <a:rPr lang="en-US" sz="900" dirty="0">
                <a:latin typeface="+mn-lt"/>
              </a:rPr>
              <a:t>: possible encryption modes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: preferred authentication methods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PreferredEncryptionMode</a:t>
            </a:r>
            <a:r>
              <a:rPr lang="en-US" sz="900" dirty="0">
                <a:latin typeface="+mn-lt"/>
              </a:rPr>
              <a:t>: preferred encryption mode</a:t>
            </a:r>
          </a:p>
          <a:p>
            <a:r>
              <a:rPr lang="en-US" sz="900" dirty="0">
                <a:latin typeface="+mn-lt"/>
              </a:rPr>
              <a:t>Subscription-ID IDENTIFY (</a:t>
            </a:r>
            <a:r>
              <a:rPr lang="en-US" sz="900" dirty="0" err="1">
                <a:latin typeface="+mn-lt"/>
              </a:rPr>
              <a:t>SupportedEncryptionMode</a:t>
            </a:r>
            <a:r>
              <a:rPr lang="en-US" sz="900" dirty="0">
                <a:latin typeface="+mn-lt"/>
              </a:rPr>
              <a:t/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PreferredEncryptionMode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ANCredential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SubsCredential</a:t>
            </a:r>
            <a:r>
              <a:rPr lang="en-US" sz="900" dirty="0">
                <a:latin typeface="+mn-lt"/>
              </a:rPr>
              <a:t> AUTHENTICATE (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SSCredential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3505201" y="3048587"/>
            <a:ext cx="31241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3505201" y="3741420"/>
            <a:ext cx="31241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3508513" y="1910227"/>
            <a:ext cx="3120888" cy="8930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Subscription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SubscriptionCredential</a:t>
            </a:r>
            <a:r>
              <a:rPr lang="en-US" sz="900" dirty="0">
                <a:latin typeface="+mn-lt"/>
              </a:rPr>
              <a:t>: Subscription credential</a:t>
            </a:r>
          </a:p>
          <a:p>
            <a:r>
              <a:rPr lang="en-US" sz="900" dirty="0">
                <a:latin typeface="+mn-lt"/>
              </a:rPr>
              <a:t>{1} User-ID: Username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ServiceProfile</a:t>
            </a:r>
            <a:r>
              <a:rPr lang="en-US" sz="900" dirty="0">
                <a:latin typeface="+mn-lt"/>
              </a:rPr>
              <a:t>: Definition of provided services.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2105595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934C3C1-AE80-4324-96A8-7BC1C5C26EBA}"/>
              </a:ext>
            </a:extLst>
          </p:cNvPr>
          <p:cNvSpPr/>
          <p:nvPr/>
        </p:nvSpPr>
        <p:spPr bwMode="auto">
          <a:xfrm>
            <a:off x="3508512" y="4363705"/>
            <a:ext cx="3120889" cy="88932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ANC-ID: Unique ANC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ANCredential</a:t>
            </a:r>
            <a:r>
              <a:rPr lang="en-US" sz="900" dirty="0">
                <a:latin typeface="+mn-lt"/>
              </a:rPr>
              <a:t>: Authenticator credential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SupportedEncryptionModes</a:t>
            </a:r>
            <a:r>
              <a:rPr lang="en-US" sz="900" dirty="0">
                <a:latin typeface="+mn-lt"/>
              </a:rPr>
              <a:t>: possible encryption modes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PreferredEncryptionMode</a:t>
            </a:r>
            <a:r>
              <a:rPr lang="en-US" sz="900" dirty="0">
                <a:latin typeface="+mn-lt"/>
              </a:rPr>
              <a:t>: preferred encryption mode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TEAUTHENTICATE (TE-ID, </a:t>
            </a:r>
            <a:r>
              <a:rPr lang="en-US" sz="900" dirty="0" err="1">
                <a:latin typeface="+mn-lt"/>
              </a:rPr>
              <a:t>queryMsg</a:t>
            </a:r>
            <a:r>
              <a:rPr lang="en-US" sz="900" dirty="0">
                <a:latin typeface="+mn-lt"/>
              </a:rPr>
              <a:t>)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4551454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5101852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5872675-776E-4194-9ACB-2EA45DD4DAEB}"/>
              </a:ext>
            </a:extLst>
          </p:cNvPr>
          <p:cNvSpPr/>
          <p:nvPr/>
        </p:nvSpPr>
        <p:spPr bwMode="auto">
          <a:xfrm>
            <a:off x="3508513" y="5295898"/>
            <a:ext cx="3120887" cy="118110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SS-ID: Unique SS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SSCredential</a:t>
            </a:r>
            <a:r>
              <a:rPr lang="en-US" sz="900" dirty="0">
                <a:latin typeface="+mn-lt"/>
              </a:rPr>
              <a:t>: Subscription service credential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: possible authentication modes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: preferred authentication methods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AuthResult</a:t>
            </a:r>
            <a:r>
              <a:rPr lang="en-US" sz="900" dirty="0">
                <a:latin typeface="+mn-lt"/>
              </a:rPr>
              <a:t> ACCESSREQ (TE-ID, Subscription-ID)</a:t>
            </a:r>
          </a:p>
          <a:p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 AUTHENTICATE (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SubsCredential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3508514" y="5483647"/>
            <a:ext cx="31208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8364D272-2A30-4665-8597-B676E052C319}"/>
              </a:ext>
            </a:extLst>
          </p:cNvPr>
          <p:cNvCxnSpPr>
            <a:cxnSpLocks/>
          </p:cNvCxnSpPr>
          <p:nvPr/>
        </p:nvCxnSpPr>
        <p:spPr bwMode="auto">
          <a:xfrm>
            <a:off x="3508514" y="6035931"/>
            <a:ext cx="31208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D20CDD65-243A-4F28-986A-0F7BBAEA6D6A}"/>
              </a:ext>
            </a:extLst>
          </p:cNvPr>
          <p:cNvSpPr txBox="1"/>
          <p:nvPr/>
        </p:nvSpPr>
        <p:spPr>
          <a:xfrm>
            <a:off x="3195803" y="185166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="" xmlns:a16="http://schemas.microsoft.com/office/drawing/2014/main" id="{80BD3E21-78C0-43A6-A025-181DC6279CB6}"/>
              </a:ext>
            </a:extLst>
          </p:cNvPr>
          <p:cNvSpPr/>
          <p:nvPr/>
        </p:nvSpPr>
        <p:spPr bwMode="auto">
          <a:xfrm>
            <a:off x="3124199" y="1852653"/>
            <a:ext cx="392927" cy="19445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="" xmlns:a16="http://schemas.microsoft.com/office/drawing/2014/main" id="{BC9FA783-803E-406B-9558-58BD065EB410}"/>
              </a:ext>
            </a:extLst>
          </p:cNvPr>
          <p:cNvSpPr/>
          <p:nvPr/>
        </p:nvSpPr>
        <p:spPr bwMode="auto">
          <a:xfrm>
            <a:off x="2895600" y="1852653"/>
            <a:ext cx="609600" cy="111549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Diamond 33">
            <a:extLst>
              <a:ext uri="{FF2B5EF4-FFF2-40B4-BE49-F238E27FC236}">
                <a16:creationId xmlns="" xmlns:a16="http://schemas.microsoft.com/office/drawing/2014/main" id="{19CE378C-1EBE-4CAD-A470-5A0C5B3ADDAF}"/>
              </a:ext>
            </a:extLst>
          </p:cNvPr>
          <p:cNvSpPr/>
          <p:nvPr/>
        </p:nvSpPr>
        <p:spPr bwMode="auto">
          <a:xfrm>
            <a:off x="3043403" y="186521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Diamond 34">
            <a:extLst>
              <a:ext uri="{FF2B5EF4-FFF2-40B4-BE49-F238E27FC236}">
                <a16:creationId xmlns="" xmlns:a16="http://schemas.microsoft.com/office/drawing/2014/main" id="{40A0140D-A98A-4652-96C9-FA3DEB1D887E}"/>
              </a:ext>
            </a:extLst>
          </p:cNvPr>
          <p:cNvSpPr/>
          <p:nvPr/>
        </p:nvSpPr>
        <p:spPr bwMode="auto">
          <a:xfrm>
            <a:off x="2812505" y="186521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950FEA4B-A6F1-42DF-9B9D-3F8588A5A38A}"/>
              </a:ext>
            </a:extLst>
          </p:cNvPr>
          <p:cNvSpPr txBox="1"/>
          <p:nvPr/>
        </p:nvSpPr>
        <p:spPr>
          <a:xfrm>
            <a:off x="3226219" y="427482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="" xmlns:a16="http://schemas.microsoft.com/office/drawing/2014/main" id="{B136A349-DC75-4CDC-BC66-64524400A37A}"/>
              </a:ext>
            </a:extLst>
          </p:cNvPr>
          <p:cNvSpPr/>
          <p:nvPr/>
        </p:nvSpPr>
        <p:spPr bwMode="auto">
          <a:xfrm>
            <a:off x="2667000" y="1857596"/>
            <a:ext cx="831305" cy="2622964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Diamond 37">
            <a:extLst>
              <a:ext uri="{FF2B5EF4-FFF2-40B4-BE49-F238E27FC236}">
                <a16:creationId xmlns="" xmlns:a16="http://schemas.microsoft.com/office/drawing/2014/main" id="{F907A499-0F0E-4E01-BA04-A72EB72D42DE}"/>
              </a:ext>
            </a:extLst>
          </p:cNvPr>
          <p:cNvSpPr/>
          <p:nvPr/>
        </p:nvSpPr>
        <p:spPr bwMode="auto">
          <a:xfrm>
            <a:off x="2590843" y="185759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="" xmlns:a16="http://schemas.microsoft.com/office/drawing/2014/main" id="{5681CB4E-86A4-4B54-B5FD-764186F7F63A}"/>
              </a:ext>
            </a:extLst>
          </p:cNvPr>
          <p:cNvSpPr/>
          <p:nvPr/>
        </p:nvSpPr>
        <p:spPr bwMode="auto">
          <a:xfrm>
            <a:off x="2438401" y="1870955"/>
            <a:ext cx="1059904" cy="353924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Diamond 39">
            <a:extLst>
              <a:ext uri="{FF2B5EF4-FFF2-40B4-BE49-F238E27FC236}">
                <a16:creationId xmlns="" xmlns:a16="http://schemas.microsoft.com/office/drawing/2014/main" id="{F8801F34-E432-41D5-AC4B-97293D3D6DED}"/>
              </a:ext>
            </a:extLst>
          </p:cNvPr>
          <p:cNvSpPr/>
          <p:nvPr/>
        </p:nvSpPr>
        <p:spPr bwMode="auto">
          <a:xfrm>
            <a:off x="2360545" y="185759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4AB12F7-F2CA-41FC-A6C4-A6A5EBBFDCF8}"/>
              </a:ext>
            </a:extLst>
          </p:cNvPr>
          <p:cNvSpPr txBox="1"/>
          <p:nvPr/>
        </p:nvSpPr>
        <p:spPr>
          <a:xfrm>
            <a:off x="3223648" y="277368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84F28F5E-CFC1-4EE8-B993-E3669C23731F}"/>
              </a:ext>
            </a:extLst>
          </p:cNvPr>
          <p:cNvSpPr txBox="1"/>
          <p:nvPr/>
        </p:nvSpPr>
        <p:spPr>
          <a:xfrm>
            <a:off x="3232127" y="521121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3508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39">
            <a:extLst>
              <a:ext uri="{FF2B5EF4-FFF2-40B4-BE49-F238E27FC236}">
                <a16:creationId xmlns="" xmlns:a16="http://schemas.microsoft.com/office/drawing/2014/main" id="{8C290E51-AC3C-4EF0-AD2C-F1226E99D757}"/>
              </a:ext>
            </a:extLst>
          </p:cNvPr>
          <p:cNvSpPr/>
          <p:nvPr/>
        </p:nvSpPr>
        <p:spPr bwMode="auto">
          <a:xfrm>
            <a:off x="2216711" y="1391820"/>
            <a:ext cx="1286087" cy="415173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096" y="276659"/>
            <a:ext cx="3368704" cy="1185719"/>
          </a:xfrm>
        </p:spPr>
        <p:txBody>
          <a:bodyPr/>
          <a:lstStyle/>
          <a:p>
            <a:r>
              <a:rPr lang="en-US" dirty="0"/>
              <a:t>Data path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828800" y="657225"/>
            <a:ext cx="3098800" cy="7113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Data path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DP-ID: Unique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DPConfig</a:t>
            </a:r>
            <a:r>
              <a:rPr lang="en-US" sz="900" dirty="0">
                <a:latin typeface="+mn-lt"/>
              </a:rPr>
              <a:t>: Configuration parameters of data path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847724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E857969-4F1C-409E-AB7D-0816B91B0381}"/>
              </a:ext>
            </a:extLst>
          </p:cNvPr>
          <p:cNvSpPr/>
          <p:nvPr/>
        </p:nvSpPr>
        <p:spPr bwMode="auto">
          <a:xfrm>
            <a:off x="3505200" y="2211233"/>
            <a:ext cx="3124200" cy="102503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NA-ID: Unique NA identifier</a:t>
            </a:r>
          </a:p>
          <a:p>
            <a:r>
              <a:rPr lang="en-US" sz="900" dirty="0">
                <a:latin typeface="+mn-lt"/>
              </a:rPr>
              <a:t>{1} R1Config: R1 Session configuration parameters</a:t>
            </a:r>
          </a:p>
          <a:p>
            <a:r>
              <a:rPr lang="en-US" sz="900" dirty="0">
                <a:latin typeface="+mn-lt"/>
              </a:rPr>
              <a:t>{1} R6Config: R6 Session configuration parameters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: Bridging service definition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NACONFIG (DP-ID, R1Config, R6Config,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NARELEASE (DP-ID)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3505201" y="2398982"/>
            <a:ext cx="31241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3505201" y="2946062"/>
            <a:ext cx="31241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3508513" y="1420641"/>
            <a:ext cx="3120888" cy="73289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ANC-ID: Unique ANC identifier</a:t>
            </a:r>
          </a:p>
          <a:p>
            <a:r>
              <a:rPr lang="en-US" sz="900" dirty="0" err="1">
                <a:latin typeface="+mn-lt"/>
              </a:rPr>
              <a:t>NAConfig</a:t>
            </a:r>
            <a:r>
              <a:rPr lang="en-US" sz="900" dirty="0">
                <a:latin typeface="+mn-lt"/>
              </a:rPr>
              <a:t> DPESTABLISH (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TE-ID, NA-ID)</a:t>
            </a:r>
          </a:p>
          <a:p>
            <a:r>
              <a:rPr lang="en-US" sz="900" dirty="0" err="1">
                <a:latin typeface="+mn-lt"/>
              </a:rPr>
              <a:t>NAConfig</a:t>
            </a:r>
            <a:r>
              <a:rPr lang="en-US" sz="900" dirty="0">
                <a:latin typeface="+mn-lt"/>
              </a:rPr>
              <a:t> DPRELOCATE (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TE-ID, +NA-ID)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DPRELEASE (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TE-ID, NA-ID)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1606484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934C3C1-AE80-4324-96A8-7BC1C5C26EBA}"/>
              </a:ext>
            </a:extLst>
          </p:cNvPr>
          <p:cNvSpPr/>
          <p:nvPr/>
        </p:nvSpPr>
        <p:spPr bwMode="auto">
          <a:xfrm>
            <a:off x="3508513" y="3292148"/>
            <a:ext cx="3120888" cy="10087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BH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BH-ID: Unique BH identifier</a:t>
            </a:r>
          </a:p>
          <a:p>
            <a:r>
              <a:rPr lang="en-US" sz="900" dirty="0">
                <a:latin typeface="+mn-lt"/>
              </a:rPr>
              <a:t>{1+} R6Config: R6 Session configuration parameters</a:t>
            </a:r>
          </a:p>
          <a:p>
            <a:r>
              <a:rPr lang="en-US" sz="900" dirty="0">
                <a:latin typeface="+mn-lt"/>
              </a:rPr>
              <a:t>{1+} R3Config: R3 Session configuration parameters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: Bridging service definition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BHCONFIG (DP-ID, R6Config, R3Config,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BHRELEASE (DP-ID)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3479897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4030295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5872675-776E-4194-9ACB-2EA45DD4DAEB}"/>
              </a:ext>
            </a:extLst>
          </p:cNvPr>
          <p:cNvSpPr/>
          <p:nvPr/>
        </p:nvSpPr>
        <p:spPr bwMode="auto">
          <a:xfrm>
            <a:off x="3508513" y="5437738"/>
            <a:ext cx="3120887" cy="88686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SS-ID: Unique SS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DPSrvSpec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 service definition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DPSrvSpec</a:t>
            </a:r>
            <a:r>
              <a:rPr lang="en-US" sz="900" dirty="0">
                <a:latin typeface="+mn-lt"/>
              </a:rPr>
              <a:t> DPREQUEST (DP-ID,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, TE-ID)</a:t>
            </a:r>
          </a:p>
          <a:p>
            <a:r>
              <a:rPr lang="en-US" sz="900" dirty="0">
                <a:latin typeface="+mn-lt"/>
              </a:rPr>
              <a:t>void DPTERMINATE (DP-ID)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3508514" y="5615962"/>
            <a:ext cx="31208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8364D272-2A30-4665-8597-B676E052C319}"/>
              </a:ext>
            </a:extLst>
          </p:cNvPr>
          <p:cNvCxnSpPr>
            <a:cxnSpLocks/>
          </p:cNvCxnSpPr>
          <p:nvPr/>
        </p:nvCxnSpPr>
        <p:spPr bwMode="auto">
          <a:xfrm>
            <a:off x="3508514" y="6029325"/>
            <a:ext cx="31208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D20CDD65-243A-4F28-986A-0F7BBAEA6D6A}"/>
              </a:ext>
            </a:extLst>
          </p:cNvPr>
          <p:cNvSpPr txBox="1"/>
          <p:nvPr/>
        </p:nvSpPr>
        <p:spPr>
          <a:xfrm>
            <a:off x="3195803" y="1362074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="" xmlns:a16="http://schemas.microsoft.com/office/drawing/2014/main" id="{80BD3E21-78C0-43A6-A025-181DC6279CB6}"/>
              </a:ext>
            </a:extLst>
          </p:cNvPr>
          <p:cNvSpPr/>
          <p:nvPr/>
        </p:nvSpPr>
        <p:spPr bwMode="auto">
          <a:xfrm>
            <a:off x="3124199" y="1363067"/>
            <a:ext cx="392927" cy="19445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="" xmlns:a16="http://schemas.microsoft.com/office/drawing/2014/main" id="{BC9FA783-803E-406B-9558-58BD065EB410}"/>
              </a:ext>
            </a:extLst>
          </p:cNvPr>
          <p:cNvSpPr/>
          <p:nvPr/>
        </p:nvSpPr>
        <p:spPr bwMode="auto">
          <a:xfrm>
            <a:off x="2895600" y="1363067"/>
            <a:ext cx="609600" cy="96103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Diamond 33">
            <a:extLst>
              <a:ext uri="{FF2B5EF4-FFF2-40B4-BE49-F238E27FC236}">
                <a16:creationId xmlns="" xmlns:a16="http://schemas.microsoft.com/office/drawing/2014/main" id="{19CE378C-1EBE-4CAD-A470-5A0C5B3ADDAF}"/>
              </a:ext>
            </a:extLst>
          </p:cNvPr>
          <p:cNvSpPr/>
          <p:nvPr/>
        </p:nvSpPr>
        <p:spPr bwMode="auto">
          <a:xfrm>
            <a:off x="3043403" y="1375629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Diamond 34">
            <a:extLst>
              <a:ext uri="{FF2B5EF4-FFF2-40B4-BE49-F238E27FC236}">
                <a16:creationId xmlns="" xmlns:a16="http://schemas.microsoft.com/office/drawing/2014/main" id="{40A0140D-A98A-4652-96C9-FA3DEB1D887E}"/>
              </a:ext>
            </a:extLst>
          </p:cNvPr>
          <p:cNvSpPr/>
          <p:nvPr/>
        </p:nvSpPr>
        <p:spPr bwMode="auto">
          <a:xfrm>
            <a:off x="2812505" y="1375629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950FEA4B-A6F1-42DF-9B9D-3F8588A5A38A}"/>
              </a:ext>
            </a:extLst>
          </p:cNvPr>
          <p:cNvSpPr txBox="1"/>
          <p:nvPr/>
        </p:nvSpPr>
        <p:spPr>
          <a:xfrm>
            <a:off x="3226219" y="3203263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="" xmlns:a16="http://schemas.microsoft.com/office/drawing/2014/main" id="{B136A349-DC75-4CDC-BC66-64524400A37A}"/>
              </a:ext>
            </a:extLst>
          </p:cNvPr>
          <p:cNvSpPr/>
          <p:nvPr/>
        </p:nvSpPr>
        <p:spPr bwMode="auto">
          <a:xfrm>
            <a:off x="2667000" y="1368010"/>
            <a:ext cx="831305" cy="202289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Diamond 37">
            <a:extLst>
              <a:ext uri="{FF2B5EF4-FFF2-40B4-BE49-F238E27FC236}">
                <a16:creationId xmlns="" xmlns:a16="http://schemas.microsoft.com/office/drawing/2014/main" id="{F907A499-0F0E-4E01-BA04-A72EB72D42DE}"/>
              </a:ext>
            </a:extLst>
          </p:cNvPr>
          <p:cNvSpPr/>
          <p:nvPr/>
        </p:nvSpPr>
        <p:spPr bwMode="auto">
          <a:xfrm>
            <a:off x="2590843" y="1368009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="" xmlns:a16="http://schemas.microsoft.com/office/drawing/2014/main" id="{5681CB4E-86A4-4B54-B5FD-764186F7F63A}"/>
              </a:ext>
            </a:extLst>
          </p:cNvPr>
          <p:cNvSpPr/>
          <p:nvPr/>
        </p:nvSpPr>
        <p:spPr bwMode="auto">
          <a:xfrm>
            <a:off x="2438401" y="1381370"/>
            <a:ext cx="1059904" cy="308585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Diamond 39">
            <a:extLst>
              <a:ext uri="{FF2B5EF4-FFF2-40B4-BE49-F238E27FC236}">
                <a16:creationId xmlns="" xmlns:a16="http://schemas.microsoft.com/office/drawing/2014/main" id="{F8801F34-E432-41D5-AC4B-97293D3D6DED}"/>
              </a:ext>
            </a:extLst>
          </p:cNvPr>
          <p:cNvSpPr/>
          <p:nvPr/>
        </p:nvSpPr>
        <p:spPr bwMode="auto">
          <a:xfrm>
            <a:off x="2360545" y="1368009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4AB12F7-F2CA-41FC-A6C4-A6A5EBBFDCF8}"/>
              </a:ext>
            </a:extLst>
          </p:cNvPr>
          <p:cNvSpPr txBox="1"/>
          <p:nvPr/>
        </p:nvSpPr>
        <p:spPr>
          <a:xfrm>
            <a:off x="3160234" y="2124075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84F28F5E-CFC1-4EE8-B993-E3669C23731F}"/>
              </a:ext>
            </a:extLst>
          </p:cNvPr>
          <p:cNvSpPr txBox="1"/>
          <p:nvPr/>
        </p:nvSpPr>
        <p:spPr>
          <a:xfrm>
            <a:off x="3232127" y="535305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29B0B2C-1D4E-473C-B840-FF1EB4B94AAC}"/>
              </a:ext>
            </a:extLst>
          </p:cNvPr>
          <p:cNvSpPr/>
          <p:nvPr/>
        </p:nvSpPr>
        <p:spPr bwMode="auto">
          <a:xfrm>
            <a:off x="3508513" y="4363867"/>
            <a:ext cx="3120888" cy="101386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AR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AR-ID: Unique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r>
              <a:rPr lang="en-US" sz="900" dirty="0">
                <a:latin typeface="+mn-lt"/>
              </a:rPr>
              <a:t>{1+} ARI-ID: Interface identifier</a:t>
            </a:r>
          </a:p>
          <a:p>
            <a:r>
              <a:rPr lang="en-US" sz="900" dirty="0">
                <a:latin typeface="+mn-lt"/>
              </a:rPr>
              <a:t>{1+} R3Config: Interface configuration parameters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ARICONFIG (DP-ID, R3Config)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ARIRELEASE (DP-ID)</a:t>
            </a:r>
          </a:p>
          <a:p>
            <a:endParaRPr lang="en-US" sz="900" dirty="0">
              <a:latin typeface="+mn-lt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27116F5B-7C8F-4205-9FEE-E8D249F7EB0E}"/>
              </a:ext>
            </a:extLst>
          </p:cNvPr>
          <p:cNvCxnSpPr>
            <a:cxnSpLocks/>
          </p:cNvCxnSpPr>
          <p:nvPr/>
        </p:nvCxnSpPr>
        <p:spPr bwMode="auto">
          <a:xfrm>
            <a:off x="3508513" y="4549710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BC68B14A-BECC-443C-B69C-60B4FEB04BCA}"/>
              </a:ext>
            </a:extLst>
          </p:cNvPr>
          <p:cNvSpPr txBox="1"/>
          <p:nvPr/>
        </p:nvSpPr>
        <p:spPr>
          <a:xfrm>
            <a:off x="3195803" y="426720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4E7F50D1-1D15-49D2-97A7-0FC2D7E006BE}"/>
              </a:ext>
            </a:extLst>
          </p:cNvPr>
          <p:cNvCxnSpPr>
            <a:cxnSpLocks/>
          </p:cNvCxnSpPr>
          <p:nvPr/>
        </p:nvCxnSpPr>
        <p:spPr bwMode="auto">
          <a:xfrm>
            <a:off x="3507601" y="1743075"/>
            <a:ext cx="31217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94605B30-5F69-4190-A2E5-23D6D0C14BBF}"/>
              </a:ext>
            </a:extLst>
          </p:cNvPr>
          <p:cNvCxnSpPr>
            <a:cxnSpLocks/>
          </p:cNvCxnSpPr>
          <p:nvPr/>
        </p:nvCxnSpPr>
        <p:spPr bwMode="auto">
          <a:xfrm>
            <a:off x="3508512" y="5095875"/>
            <a:ext cx="312088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Diamond 44">
            <a:extLst>
              <a:ext uri="{FF2B5EF4-FFF2-40B4-BE49-F238E27FC236}">
                <a16:creationId xmlns="" xmlns:a16="http://schemas.microsoft.com/office/drawing/2014/main" id="{EC225867-B090-4ECB-B832-B4338997682B}"/>
              </a:ext>
            </a:extLst>
          </p:cNvPr>
          <p:cNvSpPr/>
          <p:nvPr/>
        </p:nvSpPr>
        <p:spPr bwMode="auto">
          <a:xfrm>
            <a:off x="2140512" y="1379399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9838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 39">
            <a:extLst>
              <a:ext uri="{FF2B5EF4-FFF2-40B4-BE49-F238E27FC236}">
                <a16:creationId xmlns="" xmlns:a16="http://schemas.microsoft.com/office/drawing/2014/main" id="{A718DF4C-3E45-49AC-8F2F-E4E94717A268}"/>
              </a:ext>
            </a:extLst>
          </p:cNvPr>
          <p:cNvSpPr/>
          <p:nvPr/>
        </p:nvSpPr>
        <p:spPr bwMode="auto">
          <a:xfrm>
            <a:off x="2000250" y="1544442"/>
            <a:ext cx="1516876" cy="392290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6" name="Freeform 39">
            <a:extLst>
              <a:ext uri="{FF2B5EF4-FFF2-40B4-BE49-F238E27FC236}">
                <a16:creationId xmlns="" xmlns:a16="http://schemas.microsoft.com/office/drawing/2014/main" id="{8C290E51-AC3C-4EF0-AD2C-F1226E99D757}"/>
              </a:ext>
            </a:extLst>
          </p:cNvPr>
          <p:cNvSpPr/>
          <p:nvPr/>
        </p:nvSpPr>
        <p:spPr bwMode="auto">
          <a:xfrm>
            <a:off x="2216711" y="1553745"/>
            <a:ext cx="1286087" cy="337068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298" y="274638"/>
            <a:ext cx="3068501" cy="573086"/>
          </a:xfrm>
        </p:spPr>
        <p:txBody>
          <a:bodyPr/>
          <a:lstStyle/>
          <a:p>
            <a:r>
              <a:rPr lang="en-US" dirty="0"/>
              <a:t>Service flow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828800" y="796616"/>
            <a:ext cx="3098800" cy="7338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</a:rPr>
              <a:t>Service flow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SF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Config: Configuration parameters of service flow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SessionKey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Unique session credential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DP-ID: Related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990600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E857969-4F1C-409E-AB7D-0816B91B0381}"/>
              </a:ext>
            </a:extLst>
          </p:cNvPr>
          <p:cNvSpPr/>
          <p:nvPr/>
        </p:nvSpPr>
        <p:spPr bwMode="auto">
          <a:xfrm>
            <a:off x="3505200" y="2697621"/>
            <a:ext cx="3124200" cy="74100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NA-ID: Unique NA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0+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Service flow configuration parameters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SFCONFIG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DP-ID)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SFRELEASE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3505201" y="2885369"/>
            <a:ext cx="31241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3505201" y="3153387"/>
            <a:ext cx="31241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3508513" y="1620665"/>
            <a:ext cx="3120888" cy="10184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ANC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ANC-ID: Unique ANC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SFPREPROV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SessionKey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SFSpec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PolicyRules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SFCHGAUTH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SFADDITION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DataPath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SFSpec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SFMODIFY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SFDELETE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1806509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934C3C1-AE80-4324-96A8-7BC1C5C26EBA}"/>
              </a:ext>
            </a:extLst>
          </p:cNvPr>
          <p:cNvSpPr/>
          <p:nvPr/>
        </p:nvSpPr>
        <p:spPr bwMode="auto">
          <a:xfrm>
            <a:off x="3508513" y="3492277"/>
            <a:ext cx="3120888" cy="73682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BH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BH-ID: Unique BH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0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Service flow configuration parameters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SFCONFIG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SFParams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DP-ID)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SFRELEASE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3680026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3962504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5872675-776E-4194-9ACB-2EA45DD4DAEB}"/>
              </a:ext>
            </a:extLst>
          </p:cNvPr>
          <p:cNvSpPr/>
          <p:nvPr/>
        </p:nvSpPr>
        <p:spPr bwMode="auto">
          <a:xfrm>
            <a:off x="3508513" y="5352013"/>
            <a:ext cx="3120887" cy="74398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SS-ID: Unique SS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ServiceProvider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FQDN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S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Service flow parameters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Policing rules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3508514" y="5530237"/>
            <a:ext cx="31208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D20CDD65-243A-4F28-986A-0F7BBAEA6D6A}"/>
              </a:ext>
            </a:extLst>
          </p:cNvPr>
          <p:cNvSpPr txBox="1"/>
          <p:nvPr/>
        </p:nvSpPr>
        <p:spPr>
          <a:xfrm>
            <a:off x="3195803" y="1523999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="" xmlns:a16="http://schemas.microsoft.com/office/drawing/2014/main" id="{80BD3E21-78C0-43A6-A025-181DC6279CB6}"/>
              </a:ext>
            </a:extLst>
          </p:cNvPr>
          <p:cNvSpPr/>
          <p:nvPr/>
        </p:nvSpPr>
        <p:spPr bwMode="auto">
          <a:xfrm>
            <a:off x="3124199" y="1524992"/>
            <a:ext cx="392927" cy="19445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="" xmlns:a16="http://schemas.microsoft.com/office/drawing/2014/main" id="{BC9FA783-803E-406B-9558-58BD065EB410}"/>
              </a:ext>
            </a:extLst>
          </p:cNvPr>
          <p:cNvSpPr/>
          <p:nvPr/>
        </p:nvSpPr>
        <p:spPr bwMode="auto">
          <a:xfrm>
            <a:off x="2895600" y="1524992"/>
            <a:ext cx="609600" cy="127535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" name="Diamond 33">
            <a:extLst>
              <a:ext uri="{FF2B5EF4-FFF2-40B4-BE49-F238E27FC236}">
                <a16:creationId xmlns="" xmlns:a16="http://schemas.microsoft.com/office/drawing/2014/main" id="{19CE378C-1EBE-4CAD-A470-5A0C5B3ADDAF}"/>
              </a:ext>
            </a:extLst>
          </p:cNvPr>
          <p:cNvSpPr/>
          <p:nvPr/>
        </p:nvSpPr>
        <p:spPr bwMode="auto">
          <a:xfrm>
            <a:off x="3043403" y="1537554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Diamond 34">
            <a:extLst>
              <a:ext uri="{FF2B5EF4-FFF2-40B4-BE49-F238E27FC236}">
                <a16:creationId xmlns="" xmlns:a16="http://schemas.microsoft.com/office/drawing/2014/main" id="{40A0140D-A98A-4652-96C9-FA3DEB1D887E}"/>
              </a:ext>
            </a:extLst>
          </p:cNvPr>
          <p:cNvSpPr/>
          <p:nvPr/>
        </p:nvSpPr>
        <p:spPr bwMode="auto">
          <a:xfrm>
            <a:off x="2812505" y="1537554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950FEA4B-A6F1-42DF-9B9D-3F8588A5A38A}"/>
              </a:ext>
            </a:extLst>
          </p:cNvPr>
          <p:cNvSpPr txBox="1"/>
          <p:nvPr/>
        </p:nvSpPr>
        <p:spPr>
          <a:xfrm>
            <a:off x="3226219" y="3403392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="" xmlns:a16="http://schemas.microsoft.com/office/drawing/2014/main" id="{B136A349-DC75-4CDC-BC66-64524400A37A}"/>
              </a:ext>
            </a:extLst>
          </p:cNvPr>
          <p:cNvSpPr/>
          <p:nvPr/>
        </p:nvSpPr>
        <p:spPr bwMode="auto">
          <a:xfrm>
            <a:off x="2667000" y="1529934"/>
            <a:ext cx="831305" cy="207051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Diamond 37">
            <a:extLst>
              <a:ext uri="{FF2B5EF4-FFF2-40B4-BE49-F238E27FC236}">
                <a16:creationId xmlns="" xmlns:a16="http://schemas.microsoft.com/office/drawing/2014/main" id="{F907A499-0F0E-4E01-BA04-A72EB72D42DE}"/>
              </a:ext>
            </a:extLst>
          </p:cNvPr>
          <p:cNvSpPr/>
          <p:nvPr/>
        </p:nvSpPr>
        <p:spPr bwMode="auto">
          <a:xfrm>
            <a:off x="2590843" y="1529934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="" xmlns:a16="http://schemas.microsoft.com/office/drawing/2014/main" id="{5681CB4E-86A4-4B54-B5FD-764186F7F63A}"/>
              </a:ext>
            </a:extLst>
          </p:cNvPr>
          <p:cNvSpPr/>
          <p:nvPr/>
        </p:nvSpPr>
        <p:spPr bwMode="auto">
          <a:xfrm>
            <a:off x="2438401" y="1543295"/>
            <a:ext cx="1059904" cy="284773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Diamond 39">
            <a:extLst>
              <a:ext uri="{FF2B5EF4-FFF2-40B4-BE49-F238E27FC236}">
                <a16:creationId xmlns="" xmlns:a16="http://schemas.microsoft.com/office/drawing/2014/main" id="{F8801F34-E432-41D5-AC4B-97293D3D6DED}"/>
              </a:ext>
            </a:extLst>
          </p:cNvPr>
          <p:cNvSpPr/>
          <p:nvPr/>
        </p:nvSpPr>
        <p:spPr bwMode="auto">
          <a:xfrm>
            <a:off x="2360545" y="1529934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4AB12F7-F2CA-41FC-A6C4-A6A5EBBFDCF8}"/>
              </a:ext>
            </a:extLst>
          </p:cNvPr>
          <p:cNvSpPr txBox="1"/>
          <p:nvPr/>
        </p:nvSpPr>
        <p:spPr>
          <a:xfrm>
            <a:off x="3241986" y="2610462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84F28F5E-CFC1-4EE8-B993-E3669C23731F}"/>
              </a:ext>
            </a:extLst>
          </p:cNvPr>
          <p:cNvSpPr txBox="1"/>
          <p:nvPr/>
        </p:nvSpPr>
        <p:spPr>
          <a:xfrm>
            <a:off x="3232127" y="5267325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29B0B2C-1D4E-473C-B840-FF1EB4B94AAC}"/>
              </a:ext>
            </a:extLst>
          </p:cNvPr>
          <p:cNvSpPr/>
          <p:nvPr/>
        </p:nvSpPr>
        <p:spPr bwMode="auto">
          <a:xfrm>
            <a:off x="3508513" y="4287666"/>
            <a:ext cx="3120888" cy="4748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AR-ID: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SFCFGCONFIRM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DP-ID)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27116F5B-7C8F-4205-9FEE-E8D249F7EB0E}"/>
              </a:ext>
            </a:extLst>
          </p:cNvPr>
          <p:cNvCxnSpPr>
            <a:cxnSpLocks/>
          </p:cNvCxnSpPr>
          <p:nvPr/>
        </p:nvCxnSpPr>
        <p:spPr bwMode="auto">
          <a:xfrm>
            <a:off x="3508513" y="4473510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BC68B14A-BECC-443C-B69C-60B4FEB04BCA}"/>
              </a:ext>
            </a:extLst>
          </p:cNvPr>
          <p:cNvSpPr txBox="1"/>
          <p:nvPr/>
        </p:nvSpPr>
        <p:spPr>
          <a:xfrm>
            <a:off x="3195803" y="419100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4E7F50D1-1D15-49D2-97A7-0FC2D7E006BE}"/>
              </a:ext>
            </a:extLst>
          </p:cNvPr>
          <p:cNvCxnSpPr>
            <a:cxnSpLocks/>
          </p:cNvCxnSpPr>
          <p:nvPr/>
        </p:nvCxnSpPr>
        <p:spPr bwMode="auto">
          <a:xfrm>
            <a:off x="3507601" y="1943100"/>
            <a:ext cx="31217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94605B30-5F69-4190-A2E5-23D6D0C14BBF}"/>
              </a:ext>
            </a:extLst>
          </p:cNvPr>
          <p:cNvCxnSpPr>
            <a:cxnSpLocks/>
          </p:cNvCxnSpPr>
          <p:nvPr/>
        </p:nvCxnSpPr>
        <p:spPr bwMode="auto">
          <a:xfrm>
            <a:off x="3508512" y="4619625"/>
            <a:ext cx="312088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Diamond 44">
            <a:extLst>
              <a:ext uri="{FF2B5EF4-FFF2-40B4-BE49-F238E27FC236}">
                <a16:creationId xmlns="" xmlns:a16="http://schemas.microsoft.com/office/drawing/2014/main" id="{EC225867-B090-4ECB-B832-B4338997682B}"/>
              </a:ext>
            </a:extLst>
          </p:cNvPr>
          <p:cNvSpPr/>
          <p:nvPr/>
        </p:nvSpPr>
        <p:spPr bwMode="auto">
          <a:xfrm>
            <a:off x="2140512" y="1541324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95D8E7B2-BBDB-40D2-870C-96308B436A75}"/>
              </a:ext>
            </a:extLst>
          </p:cNvPr>
          <p:cNvSpPr/>
          <p:nvPr/>
        </p:nvSpPr>
        <p:spPr bwMode="auto">
          <a:xfrm>
            <a:off x="3508513" y="4821216"/>
            <a:ext cx="3120887" cy="4748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</a:rPr>
              <a:t>TE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TE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resultMsg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SFCFGCONFIRM (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-ID, DP-ID)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="" xmlns:a16="http://schemas.microsoft.com/office/drawing/2014/main" id="{A4DC4E18-BDBA-424F-98EF-28CBA636A761}"/>
              </a:ext>
            </a:extLst>
          </p:cNvPr>
          <p:cNvCxnSpPr>
            <a:cxnSpLocks/>
          </p:cNvCxnSpPr>
          <p:nvPr/>
        </p:nvCxnSpPr>
        <p:spPr bwMode="auto">
          <a:xfrm>
            <a:off x="3508514" y="5007060"/>
            <a:ext cx="31208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9665593F-0024-4C61-A89E-A4EC4D14C89C}"/>
              </a:ext>
            </a:extLst>
          </p:cNvPr>
          <p:cNvSpPr txBox="1"/>
          <p:nvPr/>
        </p:nvSpPr>
        <p:spPr>
          <a:xfrm>
            <a:off x="3195804" y="472455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ACE4FA8C-721C-4467-AA0A-B1620F4EFC0D}"/>
              </a:ext>
            </a:extLst>
          </p:cNvPr>
          <p:cNvCxnSpPr>
            <a:cxnSpLocks/>
          </p:cNvCxnSpPr>
          <p:nvPr/>
        </p:nvCxnSpPr>
        <p:spPr bwMode="auto">
          <a:xfrm>
            <a:off x="3508513" y="5143650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1" name="Diamond 50">
            <a:extLst>
              <a:ext uri="{FF2B5EF4-FFF2-40B4-BE49-F238E27FC236}">
                <a16:creationId xmlns="" xmlns:a16="http://schemas.microsoft.com/office/drawing/2014/main" id="{0CF21B31-FA61-4D76-B6C2-C2438A2CFA60}"/>
              </a:ext>
            </a:extLst>
          </p:cNvPr>
          <p:cNvSpPr/>
          <p:nvPr/>
        </p:nvSpPr>
        <p:spPr bwMode="auto">
          <a:xfrm>
            <a:off x="1918823" y="1544442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00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and monitoring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816875" y="1657351"/>
            <a:ext cx="3110725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Session statistics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 smtClean="0">
                <a:latin typeface="+mn-lt"/>
              </a:rPr>
              <a:t>StatsRecord</a:t>
            </a:r>
            <a:r>
              <a:rPr lang="en-US" sz="900" dirty="0" smtClean="0">
                <a:latin typeface="+mn-lt"/>
              </a:rPr>
              <a:t>-ID</a:t>
            </a:r>
            <a:r>
              <a:rPr lang="en-US" sz="900" dirty="0">
                <a:latin typeface="+mn-lt"/>
              </a:rPr>
              <a:t>: Unique identifier of accounting record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DP-ID: Related data path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AccountingStart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AccountingStop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 smtClean="0">
                <a:latin typeface="+mn-lt"/>
              </a:rPr>
              <a:t>StatsParams</a:t>
            </a:r>
            <a:r>
              <a:rPr lang="en-US" sz="900" dirty="0">
                <a:latin typeface="+mn-lt"/>
              </a:rPr>
              <a:t>: Session statistics parameters</a:t>
            </a: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816875" y="1847850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E857969-4F1C-409E-AB7D-0816B91B0381}"/>
              </a:ext>
            </a:extLst>
          </p:cNvPr>
          <p:cNvSpPr/>
          <p:nvPr/>
        </p:nvSpPr>
        <p:spPr bwMode="auto">
          <a:xfrm>
            <a:off x="3493275" y="3573309"/>
            <a:ext cx="3136125" cy="7415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NA-ID: Unique NA identifier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SSCONFIG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+mn-lt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 SSMONITORSTART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+mn-lt"/>
              </a:rPr>
              <a:t>StatsParams</a:t>
            </a:r>
            <a:r>
              <a:rPr lang="en-US" sz="9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SSMONITORSTOP (Session-ID)</a:t>
            </a:r>
          </a:p>
          <a:p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3CB192C1-E62A-4013-B4EE-7DB8333A5333}"/>
              </a:ext>
            </a:extLst>
          </p:cNvPr>
          <p:cNvCxnSpPr>
            <a:cxnSpLocks/>
          </p:cNvCxnSpPr>
          <p:nvPr/>
        </p:nvCxnSpPr>
        <p:spPr bwMode="auto">
          <a:xfrm>
            <a:off x="3493276" y="3751532"/>
            <a:ext cx="31361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3496587" y="2781300"/>
            <a:ext cx="3132813" cy="72819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ANC-ID: Unique ANC identifier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SSCONFIG (Session-ID, DP-ID)</a:t>
            </a:r>
          </a:p>
          <a:p>
            <a:r>
              <a:rPr lang="en-US" sz="900" dirty="0" err="1" smtClean="0">
                <a:latin typeface="+mn-lt"/>
              </a:rPr>
              <a:t>StatsParms</a:t>
            </a:r>
            <a:r>
              <a:rPr lang="en-US" sz="900" dirty="0" smtClean="0">
                <a:latin typeface="+mn-lt"/>
              </a:rPr>
              <a:t> </a:t>
            </a:r>
            <a:r>
              <a:rPr lang="en-US" sz="900" dirty="0">
                <a:latin typeface="+mn-lt"/>
              </a:rPr>
              <a:t>SSREQUEST (Session-ID, DP-ID)</a:t>
            </a:r>
          </a:p>
          <a:p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SSINDICATION (Session-ID, </a:t>
            </a:r>
            <a:r>
              <a:rPr lang="en-US" sz="900" dirty="0" err="1" smtClean="0">
                <a:latin typeface="+mn-lt"/>
              </a:rPr>
              <a:t>StatsParams</a:t>
            </a:r>
            <a:r>
              <a:rPr lang="en-US" sz="900" dirty="0">
                <a:latin typeface="+mn-lt"/>
              </a:rPr>
              <a:t>)</a:t>
            </a:r>
          </a:p>
          <a:p>
            <a:endParaRPr lang="en-US" sz="900" dirty="0">
              <a:latin typeface="+mn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3496588" y="2957618"/>
            <a:ext cx="313281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934C3C1-AE80-4324-96A8-7BC1C5C26EBA}"/>
              </a:ext>
            </a:extLst>
          </p:cNvPr>
          <p:cNvSpPr/>
          <p:nvPr/>
        </p:nvSpPr>
        <p:spPr bwMode="auto">
          <a:xfrm>
            <a:off x="3496587" y="4375135"/>
            <a:ext cx="3132813" cy="73026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BH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BH-ID: Unique BH identifier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+mn-lt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 SSCONFIG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+mn-lt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 SSMONITORSTART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+mn-lt"/>
              </a:rPr>
              <a:t>StatsParams</a:t>
            </a:r>
            <a:r>
              <a:rPr lang="en-US" sz="9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SSMONITORSTOP (Session-ID)</a:t>
            </a:r>
          </a:p>
          <a:p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6CA65A8F-D4C5-4E05-AAE4-508D7B39ECAA}"/>
              </a:ext>
            </a:extLst>
          </p:cNvPr>
          <p:cNvCxnSpPr>
            <a:cxnSpLocks/>
          </p:cNvCxnSpPr>
          <p:nvPr/>
        </p:nvCxnSpPr>
        <p:spPr bwMode="auto">
          <a:xfrm>
            <a:off x="3496588" y="4553359"/>
            <a:ext cx="313281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F7091A01-34F0-4FB2-9794-A70186AE7D5A}"/>
              </a:ext>
            </a:extLst>
          </p:cNvPr>
          <p:cNvCxnSpPr>
            <a:cxnSpLocks/>
          </p:cNvCxnSpPr>
          <p:nvPr/>
        </p:nvCxnSpPr>
        <p:spPr bwMode="auto">
          <a:xfrm>
            <a:off x="3493275" y="3099923"/>
            <a:ext cx="31361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5872675-776E-4194-9ACB-2EA45DD4DAEB}"/>
              </a:ext>
            </a:extLst>
          </p:cNvPr>
          <p:cNvSpPr/>
          <p:nvPr/>
        </p:nvSpPr>
        <p:spPr bwMode="auto">
          <a:xfrm>
            <a:off x="3496589" y="5171038"/>
            <a:ext cx="3132812" cy="62016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SS-ID: Unique SS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AccountingConfig</a:t>
            </a:r>
            <a:r>
              <a:rPr lang="en-US" sz="900" dirty="0">
                <a:latin typeface="+mn-lt"/>
              </a:rPr>
              <a:t>: Accounting configuration specification</a:t>
            </a: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584DE2F6-2B1C-4D6E-9DF7-FD66E027F9E9}"/>
              </a:ext>
            </a:extLst>
          </p:cNvPr>
          <p:cNvCxnSpPr>
            <a:cxnSpLocks/>
          </p:cNvCxnSpPr>
          <p:nvPr/>
        </p:nvCxnSpPr>
        <p:spPr bwMode="auto">
          <a:xfrm>
            <a:off x="3496589" y="5349262"/>
            <a:ext cx="313281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8364D272-2A30-4665-8597-B676E052C319}"/>
              </a:ext>
            </a:extLst>
          </p:cNvPr>
          <p:cNvCxnSpPr>
            <a:cxnSpLocks/>
          </p:cNvCxnSpPr>
          <p:nvPr/>
        </p:nvCxnSpPr>
        <p:spPr bwMode="auto">
          <a:xfrm>
            <a:off x="3495676" y="3893820"/>
            <a:ext cx="31337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D20CDD65-243A-4F28-986A-0F7BBAEA6D6A}"/>
              </a:ext>
            </a:extLst>
          </p:cNvPr>
          <p:cNvSpPr txBox="1"/>
          <p:nvPr/>
        </p:nvSpPr>
        <p:spPr>
          <a:xfrm>
            <a:off x="3183878" y="267081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2" name="Freeform 39">
            <a:extLst>
              <a:ext uri="{FF2B5EF4-FFF2-40B4-BE49-F238E27FC236}">
                <a16:creationId xmlns="" xmlns:a16="http://schemas.microsoft.com/office/drawing/2014/main" id="{80BD3E21-78C0-43A6-A025-181DC6279CB6}"/>
              </a:ext>
            </a:extLst>
          </p:cNvPr>
          <p:cNvSpPr/>
          <p:nvPr/>
        </p:nvSpPr>
        <p:spPr bwMode="auto">
          <a:xfrm>
            <a:off x="3112274" y="2671803"/>
            <a:ext cx="392927" cy="194452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9">
            <a:extLst>
              <a:ext uri="{FF2B5EF4-FFF2-40B4-BE49-F238E27FC236}">
                <a16:creationId xmlns="" xmlns:a16="http://schemas.microsoft.com/office/drawing/2014/main" id="{BC9FA783-803E-406B-9558-58BD065EB410}"/>
              </a:ext>
            </a:extLst>
          </p:cNvPr>
          <p:cNvSpPr/>
          <p:nvPr/>
        </p:nvSpPr>
        <p:spPr bwMode="auto">
          <a:xfrm>
            <a:off x="2883675" y="2671803"/>
            <a:ext cx="609600" cy="100484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Diamond 33">
            <a:extLst>
              <a:ext uri="{FF2B5EF4-FFF2-40B4-BE49-F238E27FC236}">
                <a16:creationId xmlns="" xmlns:a16="http://schemas.microsoft.com/office/drawing/2014/main" id="{19CE378C-1EBE-4CAD-A470-5A0C5B3ADDAF}"/>
              </a:ext>
            </a:extLst>
          </p:cNvPr>
          <p:cNvSpPr/>
          <p:nvPr/>
        </p:nvSpPr>
        <p:spPr bwMode="auto">
          <a:xfrm>
            <a:off x="3031478" y="268436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Diamond 34">
            <a:extLst>
              <a:ext uri="{FF2B5EF4-FFF2-40B4-BE49-F238E27FC236}">
                <a16:creationId xmlns="" xmlns:a16="http://schemas.microsoft.com/office/drawing/2014/main" id="{40A0140D-A98A-4652-96C9-FA3DEB1D887E}"/>
              </a:ext>
            </a:extLst>
          </p:cNvPr>
          <p:cNvSpPr/>
          <p:nvPr/>
        </p:nvSpPr>
        <p:spPr bwMode="auto">
          <a:xfrm>
            <a:off x="2800580" y="268436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950FEA4B-A6F1-42DF-9B9D-3F8588A5A38A}"/>
              </a:ext>
            </a:extLst>
          </p:cNvPr>
          <p:cNvSpPr txBox="1"/>
          <p:nvPr/>
        </p:nvSpPr>
        <p:spPr>
          <a:xfrm>
            <a:off x="3214294" y="428625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37" name="Freeform 39">
            <a:extLst>
              <a:ext uri="{FF2B5EF4-FFF2-40B4-BE49-F238E27FC236}">
                <a16:creationId xmlns="" xmlns:a16="http://schemas.microsoft.com/office/drawing/2014/main" id="{B136A349-DC75-4CDC-BC66-64524400A37A}"/>
              </a:ext>
            </a:extLst>
          </p:cNvPr>
          <p:cNvSpPr/>
          <p:nvPr/>
        </p:nvSpPr>
        <p:spPr bwMode="auto">
          <a:xfrm>
            <a:off x="2655075" y="2676746"/>
            <a:ext cx="831305" cy="1800004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Diamond 37">
            <a:extLst>
              <a:ext uri="{FF2B5EF4-FFF2-40B4-BE49-F238E27FC236}">
                <a16:creationId xmlns="" xmlns:a16="http://schemas.microsoft.com/office/drawing/2014/main" id="{F907A499-0F0E-4E01-BA04-A72EB72D42DE}"/>
              </a:ext>
            </a:extLst>
          </p:cNvPr>
          <p:cNvSpPr/>
          <p:nvPr/>
        </p:nvSpPr>
        <p:spPr bwMode="auto">
          <a:xfrm>
            <a:off x="2578918" y="267674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Freeform 39">
            <a:extLst>
              <a:ext uri="{FF2B5EF4-FFF2-40B4-BE49-F238E27FC236}">
                <a16:creationId xmlns="" xmlns:a16="http://schemas.microsoft.com/office/drawing/2014/main" id="{5681CB4E-86A4-4B54-B5FD-764186F7F63A}"/>
              </a:ext>
            </a:extLst>
          </p:cNvPr>
          <p:cNvSpPr/>
          <p:nvPr/>
        </p:nvSpPr>
        <p:spPr bwMode="auto">
          <a:xfrm>
            <a:off x="2426476" y="2690105"/>
            <a:ext cx="1059904" cy="258674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Diamond 39">
            <a:extLst>
              <a:ext uri="{FF2B5EF4-FFF2-40B4-BE49-F238E27FC236}">
                <a16:creationId xmlns="" xmlns:a16="http://schemas.microsoft.com/office/drawing/2014/main" id="{F8801F34-E432-41D5-AC4B-97293D3D6DED}"/>
              </a:ext>
            </a:extLst>
          </p:cNvPr>
          <p:cNvSpPr/>
          <p:nvPr/>
        </p:nvSpPr>
        <p:spPr bwMode="auto">
          <a:xfrm>
            <a:off x="2348620" y="267674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4AB12F7-F2CA-41FC-A6C4-A6A5EBBFDCF8}"/>
              </a:ext>
            </a:extLst>
          </p:cNvPr>
          <p:cNvSpPr txBox="1"/>
          <p:nvPr/>
        </p:nvSpPr>
        <p:spPr>
          <a:xfrm>
            <a:off x="3154573" y="348615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84F28F5E-CFC1-4EE8-B993-E3669C23731F}"/>
              </a:ext>
            </a:extLst>
          </p:cNvPr>
          <p:cNvSpPr txBox="1"/>
          <p:nvPr/>
        </p:nvSpPr>
        <p:spPr>
          <a:xfrm>
            <a:off x="3220202" y="508635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782FEF8-9D7A-43DA-86E0-79BA48A1235E}"/>
              </a:ext>
            </a:extLst>
          </p:cNvPr>
          <p:cNvCxnSpPr>
            <a:cxnSpLocks/>
          </p:cNvCxnSpPr>
          <p:nvPr/>
        </p:nvCxnSpPr>
        <p:spPr bwMode="auto">
          <a:xfrm>
            <a:off x="3505201" y="4695825"/>
            <a:ext cx="31241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781586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261"/>
          </a:xfrm>
        </p:spPr>
        <p:txBody>
          <a:bodyPr/>
          <a:lstStyle/>
          <a:p>
            <a:r>
              <a:rPr lang="en-US" dirty="0"/>
              <a:t>User Service Information Model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7200" y="762000"/>
            <a:ext cx="7086600" cy="3357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User service (session)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Session-ID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770706" y="1083533"/>
            <a:ext cx="1058093" cy="460867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535722" y="1109848"/>
            <a:ext cx="293077" cy="16412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459522" y="1097717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679123" y="109163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371600" y="1097717"/>
            <a:ext cx="441959" cy="122264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291881" y="1092416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197870" y="1122052"/>
            <a:ext cx="630929" cy="198888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56707" y="1083533"/>
            <a:ext cx="756852" cy="308467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1129738" y="110984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987081" y="1092416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02563" y="471035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72678" y="105065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926121" y="1092415"/>
            <a:ext cx="879227" cy="382826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Diamond 58"/>
          <p:cNvSpPr/>
          <p:nvPr/>
        </p:nvSpPr>
        <p:spPr bwMode="auto">
          <a:xfrm>
            <a:off x="838200" y="109163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E6097276-AEEA-4A80-A1F5-D6AA3666BD34}"/>
              </a:ext>
            </a:extLst>
          </p:cNvPr>
          <p:cNvSpPr txBox="1"/>
          <p:nvPr/>
        </p:nvSpPr>
        <p:spPr>
          <a:xfrm>
            <a:off x="1494612" y="5482658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A1B31390-BE6C-4C30-A284-44C116740D2B}"/>
              </a:ext>
            </a:extLst>
          </p:cNvPr>
          <p:cNvSpPr txBox="1"/>
          <p:nvPr/>
        </p:nvSpPr>
        <p:spPr>
          <a:xfrm>
            <a:off x="1565873" y="290138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CAAB48F4-C9DC-4D22-927C-DFF8253D3292}"/>
              </a:ext>
            </a:extLst>
          </p:cNvPr>
          <p:cNvSpPr txBox="1"/>
          <p:nvPr/>
        </p:nvSpPr>
        <p:spPr>
          <a:xfrm>
            <a:off x="1527794" y="210128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87C1200E-E60C-49E0-AC21-DC5CCCC6DC40}"/>
              </a:ext>
            </a:extLst>
          </p:cNvPr>
          <p:cNvSpPr txBox="1"/>
          <p:nvPr/>
        </p:nvSpPr>
        <p:spPr>
          <a:xfrm>
            <a:off x="1574236" y="395865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CA9F6979-9C7C-4D7A-A144-4343939AA515}"/>
              </a:ext>
            </a:extLst>
          </p:cNvPr>
          <p:cNvSpPr/>
          <p:nvPr/>
        </p:nvSpPr>
        <p:spPr bwMode="auto">
          <a:xfrm>
            <a:off x="1828800" y="1148783"/>
            <a:ext cx="3098800" cy="10096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Provider selection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IPProvider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NA-ID: Node of attachment identifier</a:t>
            </a:r>
          </a:p>
          <a:p>
            <a:r>
              <a:rPr lang="en-US" sz="900" dirty="0">
                <a:latin typeface="+mn-lt"/>
              </a:rPr>
              <a:t>{1} AN-ID: Access network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AR-ID: Access router identifier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A3428692-F85A-49FD-87CD-E1C3C1756108}"/>
              </a:ext>
            </a:extLst>
          </p:cNvPr>
          <p:cNvCxnSpPr>
            <a:cxnSpLocks/>
          </p:cNvCxnSpPr>
          <p:nvPr/>
        </p:nvCxnSpPr>
        <p:spPr bwMode="auto">
          <a:xfrm>
            <a:off x="1828800" y="1327671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1DB662A4-08E3-4ED0-A150-8CE103BB62F6}"/>
              </a:ext>
            </a:extLst>
          </p:cNvPr>
          <p:cNvSpPr/>
          <p:nvPr/>
        </p:nvSpPr>
        <p:spPr bwMode="auto">
          <a:xfrm>
            <a:off x="1828800" y="2206058"/>
            <a:ext cx="3098800" cy="7429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Access link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Link-ID: Unique link identifier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  <a:p>
            <a:r>
              <a:rPr lang="en-US" sz="900" dirty="0">
                <a:latin typeface="+mn-lt"/>
              </a:rPr>
              <a:t>{1} NA-ID: NA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LinkConfiguration</a:t>
            </a:r>
            <a:r>
              <a:rPr lang="en-US" sz="900" dirty="0">
                <a:latin typeface="+mn-lt"/>
              </a:rPr>
              <a:t>: configuration values of the link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="" xmlns:a16="http://schemas.microsoft.com/office/drawing/2014/main" id="{41AED4D6-093E-4819-A58D-2BCE92A950CE}"/>
              </a:ext>
            </a:extLst>
          </p:cNvPr>
          <p:cNvCxnSpPr>
            <a:cxnSpLocks/>
          </p:cNvCxnSpPr>
          <p:nvPr/>
        </p:nvCxnSpPr>
        <p:spPr bwMode="auto">
          <a:xfrm>
            <a:off x="1828800" y="2384946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483267E8-FA8E-45EC-8F51-4D632BE8B5E5}"/>
              </a:ext>
            </a:extLst>
          </p:cNvPr>
          <p:cNvSpPr/>
          <p:nvPr/>
        </p:nvSpPr>
        <p:spPr bwMode="auto">
          <a:xfrm>
            <a:off x="1828800" y="2997866"/>
            <a:ext cx="3098800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Security association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EncryptionMode</a:t>
            </a:r>
            <a:r>
              <a:rPr lang="en-US" sz="900" dirty="0">
                <a:latin typeface="+mn-lt"/>
              </a:rPr>
              <a:t>: Encryption configuration</a:t>
            </a: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r>
              <a:rPr lang="en-US" sz="900" dirty="0">
                <a:latin typeface="+mn-lt"/>
              </a:rPr>
              <a:t>{1} TE-ID: Terminal identifier used for supplicant</a:t>
            </a:r>
          </a:p>
          <a:p>
            <a:r>
              <a:rPr lang="en-US" sz="900" dirty="0">
                <a:latin typeface="+mn-lt"/>
              </a:rPr>
              <a:t>{1} AN-ID: Access network identifier used for authenticator</a:t>
            </a:r>
          </a:p>
          <a:p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="" xmlns:a16="http://schemas.microsoft.com/office/drawing/2014/main" id="{F756BC2B-D522-458F-9945-7AFF6482CFF7}"/>
              </a:ext>
            </a:extLst>
          </p:cNvPr>
          <p:cNvCxnSpPr>
            <a:cxnSpLocks/>
          </p:cNvCxnSpPr>
          <p:nvPr/>
        </p:nvCxnSpPr>
        <p:spPr bwMode="auto">
          <a:xfrm>
            <a:off x="1828800" y="3188365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D8EAD811-21BD-4949-A3B3-F29FCD044F72}"/>
              </a:ext>
            </a:extLst>
          </p:cNvPr>
          <p:cNvSpPr/>
          <p:nvPr/>
        </p:nvSpPr>
        <p:spPr bwMode="auto">
          <a:xfrm>
            <a:off x="1828800" y="4066473"/>
            <a:ext cx="3098800" cy="7113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Data path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-ID: Unique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DPConfig</a:t>
            </a:r>
            <a:r>
              <a:rPr lang="en-US" sz="900" dirty="0">
                <a:latin typeface="+mn-lt"/>
              </a:rPr>
              <a:t>: Configuration parameters of data path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="" xmlns:a16="http://schemas.microsoft.com/office/drawing/2014/main" id="{8D45CC02-106A-4A7F-8C33-D9558815BB29}"/>
              </a:ext>
            </a:extLst>
          </p:cNvPr>
          <p:cNvCxnSpPr>
            <a:cxnSpLocks/>
          </p:cNvCxnSpPr>
          <p:nvPr/>
        </p:nvCxnSpPr>
        <p:spPr bwMode="auto">
          <a:xfrm>
            <a:off x="1828800" y="4256972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7" name="Rectangle 76">
            <a:extLst>
              <a:ext uri="{FF2B5EF4-FFF2-40B4-BE49-F238E27FC236}">
                <a16:creationId xmlns="" xmlns:a16="http://schemas.microsoft.com/office/drawing/2014/main" id="{62B16B90-28B1-498F-BEBF-28874FE0E9FB}"/>
              </a:ext>
            </a:extLst>
          </p:cNvPr>
          <p:cNvSpPr/>
          <p:nvPr/>
        </p:nvSpPr>
        <p:spPr bwMode="auto">
          <a:xfrm>
            <a:off x="1828800" y="4828473"/>
            <a:ext cx="3098800" cy="7113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</a:rPr>
              <a:t>Service flow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-ID: Unique identifier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SF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Config: Configuration parameters of service flow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{1}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SessionKey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Unique session credential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Related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="" xmlns:a16="http://schemas.microsoft.com/office/drawing/2014/main" id="{DBA6BB0C-B559-4317-BFBE-C211659799C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5018972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9" name="Rectangle 78">
            <a:extLst>
              <a:ext uri="{FF2B5EF4-FFF2-40B4-BE49-F238E27FC236}">
                <a16:creationId xmlns="" xmlns:a16="http://schemas.microsoft.com/office/drawing/2014/main" id="{B6957778-B338-4BE0-9401-9678BE4E0662}"/>
              </a:ext>
            </a:extLst>
          </p:cNvPr>
          <p:cNvSpPr/>
          <p:nvPr/>
        </p:nvSpPr>
        <p:spPr bwMode="auto">
          <a:xfrm>
            <a:off x="1816875" y="5587433"/>
            <a:ext cx="3110725" cy="10179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Session statistics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 smtClean="0">
                <a:latin typeface="+mn-lt"/>
              </a:rPr>
              <a:t>StatsRecord</a:t>
            </a:r>
            <a:r>
              <a:rPr lang="en-US" sz="900" dirty="0" smtClean="0">
                <a:latin typeface="+mn-lt"/>
              </a:rPr>
              <a:t>-ID</a:t>
            </a:r>
            <a:r>
              <a:rPr lang="en-US" sz="900" dirty="0">
                <a:latin typeface="+mn-lt"/>
              </a:rPr>
              <a:t>: Unique identifier of accounting record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: Unique session credential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DataPath</a:t>
            </a:r>
            <a:r>
              <a:rPr lang="en-US" sz="900" dirty="0">
                <a:latin typeface="+mn-lt"/>
              </a:rPr>
              <a:t>-ID: Related data path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AccountingStart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AccountingStop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TimeStamp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 smtClean="0">
                <a:latin typeface="+mn-lt"/>
              </a:rPr>
              <a:t>StatsParams</a:t>
            </a:r>
            <a:r>
              <a:rPr lang="en-US" sz="900" dirty="0">
                <a:latin typeface="+mn-lt"/>
              </a:rPr>
              <a:t>: Session statistics parameters</a:t>
            </a: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="" xmlns:a16="http://schemas.microsoft.com/office/drawing/2014/main" id="{5A35311A-6D4A-4DDC-B544-C317DDB58488}"/>
              </a:ext>
            </a:extLst>
          </p:cNvPr>
          <p:cNvCxnSpPr>
            <a:cxnSpLocks/>
          </p:cNvCxnSpPr>
          <p:nvPr/>
        </p:nvCxnSpPr>
        <p:spPr bwMode="auto">
          <a:xfrm>
            <a:off x="1816875" y="5777932"/>
            <a:ext cx="31107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823171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Subscription Information Model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8EE8ECEC-EF2B-456F-B049-9F07CAD66F29}"/>
              </a:ext>
            </a:extLst>
          </p:cNvPr>
          <p:cNvSpPr/>
          <p:nvPr/>
        </p:nvSpPr>
        <p:spPr bwMode="auto">
          <a:xfrm>
            <a:off x="3508513" y="1910227"/>
            <a:ext cx="3120888" cy="113777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Subscription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Subscription-ID: NAI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r>
              <a:rPr lang="en-US" sz="900" dirty="0" smtClean="0">
                <a:latin typeface="+mn-lt"/>
              </a:rPr>
              <a:t>{</a:t>
            </a:r>
            <a:r>
              <a:rPr lang="en-US" sz="900" dirty="0">
                <a:latin typeface="+mn-lt"/>
              </a:rPr>
              <a:t>1} </a:t>
            </a:r>
            <a:r>
              <a:rPr lang="en-US" sz="900" dirty="0" err="1">
                <a:latin typeface="+mn-lt"/>
              </a:rPr>
              <a:t>SubscriptionCredential</a:t>
            </a:r>
            <a:r>
              <a:rPr lang="en-US" sz="900" dirty="0">
                <a:latin typeface="+mn-lt"/>
              </a:rPr>
              <a:t>: Subscription credential</a:t>
            </a:r>
          </a:p>
          <a:p>
            <a:r>
              <a:rPr lang="en-US" sz="900" dirty="0">
                <a:latin typeface="+mn-lt"/>
              </a:rPr>
              <a:t>{1} User-ID: Username</a:t>
            </a:r>
          </a:p>
          <a:p>
            <a:r>
              <a:rPr lang="en-US" sz="900" dirty="0" smtClean="0">
                <a:latin typeface="+mn-lt"/>
              </a:rPr>
              <a:t>{1} </a:t>
            </a:r>
            <a:r>
              <a:rPr lang="en-US" sz="900" dirty="0" err="1" smtClean="0">
                <a:latin typeface="+mn-lt"/>
              </a:rPr>
              <a:t>ServiceProfile</a:t>
            </a:r>
            <a:r>
              <a:rPr lang="en-US" sz="900" dirty="0" smtClean="0">
                <a:latin typeface="+mn-lt"/>
              </a:rPr>
              <a:t>: Definition of provided services.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-ID:FQDN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{0+}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AccessPolicy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Weigthed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list of AN-IDs</a:t>
            </a:r>
          </a:p>
          <a:p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D5228027-9785-463F-9910-6E03C59626C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2105595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503363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D5CC47-D027-4CC1-99A8-3FD7853FE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 Information 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53ED774-75D0-43A8-80FF-18EB3A143BB8}"/>
              </a:ext>
            </a:extLst>
          </p:cNvPr>
          <p:cNvSpPr/>
          <p:nvPr/>
        </p:nvSpPr>
        <p:spPr bwMode="auto">
          <a:xfrm>
            <a:off x="3505200" y="914400"/>
            <a:ext cx="3124200" cy="2514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TE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TE-ID: Unique terminal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TECapabilities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Terminal capabilities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: possible link configuration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: possible security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: possible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configuration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SupportedAuthMethods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possible authentication modes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SupportedEncryptionModes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possible encryption modes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PreferredAuthMethod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preferred authentication methods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PreferredEncryptionMode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preferred encryption mode</a:t>
            </a:r>
            <a:endParaRPr lang="en-US" sz="900" dirty="0">
              <a:latin typeface="+mn-lt"/>
            </a:endParaRP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void ANINDICATION (NA-ID, AN-ID, SS-ID, 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AR-ID)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void DISASSOCIATE ()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Subscription-ID IDENTIFY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SupportedEncryptionMode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/>
            </a:r>
            <a:br>
              <a:rPr lang="en-US" sz="900" dirty="0">
                <a:solidFill>
                  <a:prstClr val="black"/>
                </a:solidFill>
                <a:latin typeface="Arial"/>
              </a:rPr>
            </a:br>
            <a:r>
              <a:rPr lang="en-US" sz="9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PreferredEncryptionMode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ANCredential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SubsCredential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AUTHENTICATE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SupportedAuthMethods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PreferredAuthMethod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SSCredential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SFCFGCONFIRM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DP-ID)</a:t>
            </a:r>
          </a:p>
          <a:p>
            <a:pPr lvl="0"/>
            <a:endParaRPr lang="en-US" sz="900" dirty="0">
              <a:solidFill>
                <a:prstClr val="black"/>
              </a:solidFill>
              <a:latin typeface="Arial"/>
            </a:endParaRPr>
          </a:p>
          <a:p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BF80F99A-BEEF-4493-B713-D2BE98DED349}"/>
              </a:ext>
            </a:extLst>
          </p:cNvPr>
          <p:cNvCxnSpPr>
            <a:cxnSpLocks/>
          </p:cNvCxnSpPr>
          <p:nvPr/>
        </p:nvCxnSpPr>
        <p:spPr bwMode="auto">
          <a:xfrm>
            <a:off x="3505200" y="1090055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06E3F20C-F3E3-4339-BD40-33ECDF737F8D}"/>
              </a:ext>
            </a:extLst>
          </p:cNvPr>
          <p:cNvCxnSpPr>
            <a:cxnSpLocks/>
          </p:cNvCxnSpPr>
          <p:nvPr/>
        </p:nvCxnSpPr>
        <p:spPr bwMode="auto">
          <a:xfrm>
            <a:off x="3505200" y="23495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515622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4FC5DF6D-5F40-4763-AB4F-191F23FA1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 Information Model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D9415AA-29BF-43D1-9EED-FAE1B3F64F53}"/>
              </a:ext>
            </a:extLst>
          </p:cNvPr>
          <p:cNvSpPr/>
          <p:nvPr/>
        </p:nvSpPr>
        <p:spPr bwMode="auto">
          <a:xfrm>
            <a:off x="3505200" y="914400"/>
            <a:ext cx="3124200" cy="43053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NA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node of attachment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AN-ID: Access network identifier to which NA belongs to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List of supported service providers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SS-ID: List of subscription services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List of connected IP providers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AR-ID: List of connected access routers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AllowedLinkCapabilities</a:t>
            </a:r>
            <a:r>
              <a:rPr lang="en-US" sz="900" dirty="0">
                <a:latin typeface="+mn-lt"/>
              </a:rPr>
              <a:t>: allowed link configuration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AllowedSecurityCapabilities</a:t>
            </a:r>
            <a:r>
              <a:rPr lang="en-US" sz="900" dirty="0">
                <a:latin typeface="+mn-lt"/>
              </a:rPr>
              <a:t>: allowed security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AllowedQosCapabilities</a:t>
            </a:r>
            <a:r>
              <a:rPr lang="en-US" sz="900" dirty="0">
                <a:latin typeface="+mn-lt"/>
              </a:rPr>
              <a:t>: allowed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configurations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PreferredLinkProfile</a:t>
            </a:r>
            <a:r>
              <a:rPr lang="en-US" sz="900" dirty="0">
                <a:latin typeface="+mn-lt"/>
              </a:rPr>
              <a:t>: desired link configuration attributes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PreferredSecurityProfile</a:t>
            </a:r>
            <a:r>
              <a:rPr lang="en-US" sz="900" dirty="0">
                <a:latin typeface="+mn-lt"/>
              </a:rPr>
              <a:t>: desired security mode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PreferredQosProfile</a:t>
            </a:r>
            <a:r>
              <a:rPr lang="en-US" sz="900" dirty="0">
                <a:latin typeface="+mn-lt"/>
              </a:rPr>
              <a:t>: desired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mode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R1Config: R1 Session configuration parameters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R6Config: R6 Session configuration parameters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BRcfg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Bridging service definition </a:t>
            </a:r>
          </a:p>
          <a:p>
            <a:pPr lvl="0"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{0+}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Service flow configuration parameters</a:t>
            </a:r>
            <a:endParaRPr lang="en-US" sz="900" dirty="0">
              <a:latin typeface="+mn-lt"/>
            </a:endParaRP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ANInfo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ANQUERY {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TECapabilities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}</a:t>
            </a:r>
            <a:endParaRPr lang="en-US" sz="900" dirty="0">
              <a:latin typeface="+mn-lt"/>
            </a:endParaRP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ASSOCIATE (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, 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)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REASSOCIATE (Link-ID, S_NA-ID)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CONTEXTRESPONSE (Link-ID, TE-ID)</a:t>
            </a:r>
          </a:p>
          <a:p>
            <a:r>
              <a:rPr lang="en-US" sz="900" dirty="0">
                <a:latin typeface="+mn-lt"/>
              </a:rPr>
              <a:t>void DISASSOCIATE ()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NACONFIG (DP-ID, R1Config, R6Config,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BRCfg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NARELEASE (DP-ID)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SFCONFIG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SFRELEASE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SSCONFIG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SSMONITORSTART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StatsParams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SSMONITORSTOP (Session-ID)</a:t>
            </a:r>
          </a:p>
          <a:p>
            <a:pPr lvl="0">
              <a:defRPr/>
            </a:pPr>
            <a:endParaRPr lang="en-US" sz="900" dirty="0">
              <a:solidFill>
                <a:prstClr val="black"/>
              </a:solidFill>
              <a:latin typeface="Arial"/>
            </a:endParaRPr>
          </a:p>
          <a:p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B878C5DB-5EAA-47C3-8E00-A3B673500D8F}"/>
              </a:ext>
            </a:extLst>
          </p:cNvPr>
          <p:cNvCxnSpPr>
            <a:cxnSpLocks/>
          </p:cNvCxnSpPr>
          <p:nvPr/>
        </p:nvCxnSpPr>
        <p:spPr bwMode="auto">
          <a:xfrm>
            <a:off x="3505200" y="1117058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4CC94D8A-173B-4872-8652-3F288EC57612}"/>
              </a:ext>
            </a:extLst>
          </p:cNvPr>
          <p:cNvCxnSpPr>
            <a:cxnSpLocks/>
          </p:cNvCxnSpPr>
          <p:nvPr/>
        </p:nvCxnSpPr>
        <p:spPr bwMode="auto">
          <a:xfrm>
            <a:off x="3505200" y="33020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080453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29FE53-0EDF-40D9-ADDF-5703BEBC4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BH Information Model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89DE710-EA13-413E-A90D-51F54035DE2B}"/>
              </a:ext>
            </a:extLst>
          </p:cNvPr>
          <p:cNvSpPr/>
          <p:nvPr/>
        </p:nvSpPr>
        <p:spPr bwMode="auto">
          <a:xfrm>
            <a:off x="3508513" y="990600"/>
            <a:ext cx="3120888" cy="18415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BH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BH-ID: Unique BH identifier</a:t>
            </a:r>
          </a:p>
          <a:p>
            <a:r>
              <a:rPr lang="en-US" sz="900" dirty="0">
                <a:latin typeface="+mn-lt"/>
              </a:rPr>
              <a:t>{1+} R6Config: R6 Session configuration parameters</a:t>
            </a:r>
          </a:p>
          <a:p>
            <a:r>
              <a:rPr lang="en-US" sz="900" dirty="0">
                <a:latin typeface="+mn-lt"/>
              </a:rPr>
              <a:t>{1+} R3Config: R3 Session configuration parameters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: Bridging service definition</a:t>
            </a:r>
          </a:p>
          <a:p>
            <a:pPr lvl="0"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{0+}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Service flow configuration parameters</a:t>
            </a: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BHCONFIG (DP-ID, R6Config, R3Config, </a:t>
            </a:r>
            <a:r>
              <a:rPr lang="en-US" sz="900" dirty="0" err="1">
                <a:latin typeface="+mn-lt"/>
              </a:rPr>
              <a:t>BRCfg</a:t>
            </a:r>
            <a:r>
              <a:rPr lang="en-US" sz="900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BHRELEASE (DP-ID)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SFCONFIG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SFRELEASE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SSCONFIG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SSMONITORSTART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StatsParams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SSMONITORSTOP (Session-ID)</a:t>
            </a:r>
          </a:p>
          <a:p>
            <a:pPr lvl="0">
              <a:defRPr/>
            </a:pPr>
            <a:endParaRPr lang="en-US" sz="900" dirty="0">
              <a:solidFill>
                <a:prstClr val="black"/>
              </a:solidFill>
              <a:latin typeface="Arial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9FD86424-B972-4EA6-A063-2147FBE54920}"/>
              </a:ext>
            </a:extLst>
          </p:cNvPr>
          <p:cNvCxnSpPr>
            <a:cxnSpLocks/>
          </p:cNvCxnSpPr>
          <p:nvPr/>
        </p:nvCxnSpPr>
        <p:spPr bwMode="auto">
          <a:xfrm>
            <a:off x="3508513" y="1178349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C8B96F1E-14D2-4996-A392-DFE65786937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1873250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039326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9FAC2F-501B-4EF9-8B66-DBCF4F77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 Information 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F0808D8-6F40-430F-9781-04A6CF7D0639}"/>
              </a:ext>
            </a:extLst>
          </p:cNvPr>
          <p:cNvSpPr/>
          <p:nvPr/>
        </p:nvSpPr>
        <p:spPr bwMode="auto">
          <a:xfrm>
            <a:off x="3508512" y="990600"/>
            <a:ext cx="3120889" cy="254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ANC-ID: Unique ANC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ANCredential</a:t>
            </a:r>
            <a:r>
              <a:rPr lang="en-US" sz="900" dirty="0">
                <a:latin typeface="+mn-lt"/>
              </a:rPr>
              <a:t>: Authenticator credential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SupportedEncryptionModes</a:t>
            </a:r>
            <a:r>
              <a:rPr lang="en-US" sz="900" dirty="0">
                <a:latin typeface="+mn-lt"/>
              </a:rPr>
              <a:t>: possible encryption modes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PreferredEncryptionMode</a:t>
            </a:r>
            <a:r>
              <a:rPr lang="en-US" sz="900" dirty="0">
                <a:latin typeface="+mn-lt"/>
              </a:rPr>
              <a:t>: preferred encryption mode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LinkConfig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CONTEXTQUERY (Link-ID, S_NA-ID, TE-ID)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resultMsg</a:t>
            </a:r>
            <a:r>
              <a:rPr lang="en-US" sz="900" dirty="0">
                <a:latin typeface="+mn-lt"/>
              </a:rPr>
              <a:t> TEAUTHENTICATE (TE-ID, </a:t>
            </a:r>
            <a:r>
              <a:rPr lang="en-US" sz="900" dirty="0" err="1">
                <a:latin typeface="+mn-lt"/>
              </a:rPr>
              <a:t>queryMsg</a:t>
            </a:r>
            <a:r>
              <a:rPr lang="en-US" sz="900" dirty="0">
                <a:latin typeface="+mn-lt"/>
              </a:rPr>
              <a:t>) 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NAConfig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DPESTABLISH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TE-ID, NA-ID)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NAConfig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DPRELOCATE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TE-ID, +NA-ID)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DPRELEASE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TE-ID, NA-ID)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SFPREPROV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SFCHGAUTH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 SFADDITION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SFMODIFY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SFDELETE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SSCONFIG (Session-ID, DP-ID)</a:t>
            </a:r>
          </a:p>
          <a:p>
            <a:pPr lvl="0"/>
            <a:r>
              <a:rPr lang="en-US" sz="900" dirty="0" err="1" smtClean="0">
                <a:solidFill>
                  <a:prstClr val="black"/>
                </a:solidFill>
                <a:latin typeface="Arial"/>
              </a:rPr>
              <a:t>StatsParms</a:t>
            </a:r>
            <a:r>
              <a:rPr lang="en-US" sz="9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SSREQUEST (Session-ID, DP-ID)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SSINDICATION (Session-ID,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SSParams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C55D10D8-1751-4049-AB16-24A72444891B}"/>
              </a:ext>
            </a:extLst>
          </p:cNvPr>
          <p:cNvCxnSpPr>
            <a:cxnSpLocks/>
          </p:cNvCxnSpPr>
          <p:nvPr/>
        </p:nvCxnSpPr>
        <p:spPr bwMode="auto">
          <a:xfrm>
            <a:off x="3508513" y="1178349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775BDE8A-4F4A-49CC-9FEE-84DBE8717A60}"/>
              </a:ext>
            </a:extLst>
          </p:cNvPr>
          <p:cNvCxnSpPr>
            <a:cxnSpLocks/>
          </p:cNvCxnSpPr>
          <p:nvPr/>
        </p:nvCxnSpPr>
        <p:spPr bwMode="auto">
          <a:xfrm>
            <a:off x="3508513" y="1728747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451767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P802.1CF User Service Information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Riegel</a:t>
            </a:r>
          </a:p>
          <a:p>
            <a:r>
              <a:rPr lang="en-US" dirty="0"/>
              <a:t>(Nokia)</a:t>
            </a:r>
          </a:p>
          <a:p>
            <a:r>
              <a:rPr lang="en-US" dirty="0" smtClean="0"/>
              <a:t>2017-11-05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86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AB653-9B04-45E7-810A-C2CA0D8B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 Information Model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455DD37-E44E-4E0B-BADF-5F0B7236DDBC}"/>
              </a:ext>
            </a:extLst>
          </p:cNvPr>
          <p:cNvSpPr/>
          <p:nvPr/>
        </p:nvSpPr>
        <p:spPr bwMode="auto">
          <a:xfrm>
            <a:off x="3508513" y="990600"/>
            <a:ext cx="3120887" cy="21018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SS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SS-ID: Unique SS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SSCredential</a:t>
            </a:r>
            <a:r>
              <a:rPr lang="en-US" sz="900" dirty="0">
                <a:latin typeface="+mn-lt"/>
              </a:rPr>
              <a:t>: Subscription service credential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: possible authentication modes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: preferred authentication methods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DPSrvSpec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service definition</a:t>
            </a:r>
          </a:p>
          <a:p>
            <a:pPr lvl="0"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SFSpec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Service flow parameters</a:t>
            </a:r>
          </a:p>
          <a:p>
            <a:pPr lvl="0"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PolicyRules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Policing rules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AccountingConfig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: Accounting configuration specification</a:t>
            </a: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err="1">
                <a:latin typeface="+mn-lt"/>
              </a:rPr>
              <a:t>AuthResult</a:t>
            </a:r>
            <a:r>
              <a:rPr lang="en-US" sz="900" dirty="0">
                <a:latin typeface="+mn-lt"/>
              </a:rPr>
              <a:t> ACCESSREQ (TE-ID, Subscription-ID)</a:t>
            </a:r>
          </a:p>
          <a:p>
            <a:r>
              <a:rPr lang="en-US" sz="900" dirty="0" err="1">
                <a:latin typeface="+mn-lt"/>
              </a:rPr>
              <a:t>SessionKey</a:t>
            </a:r>
            <a:r>
              <a:rPr lang="en-US" sz="900" dirty="0">
                <a:latin typeface="+mn-lt"/>
              </a:rPr>
              <a:t> AUTHENTICATE (</a:t>
            </a:r>
            <a:r>
              <a:rPr lang="en-US" sz="900" dirty="0" err="1">
                <a:latin typeface="+mn-lt"/>
              </a:rPr>
              <a:t>SupportedAuthMethods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PreferredAuthMethod</a:t>
            </a:r>
            <a:r>
              <a:rPr lang="en-US" sz="900" dirty="0">
                <a:latin typeface="+mn-lt"/>
              </a:rPr>
              <a:t>, </a:t>
            </a:r>
            <a:r>
              <a:rPr lang="en-US" sz="900" dirty="0" err="1">
                <a:latin typeface="+mn-lt"/>
              </a:rPr>
              <a:t>SubsCredential</a:t>
            </a:r>
            <a:r>
              <a:rPr lang="en-US" sz="900" dirty="0">
                <a:latin typeface="+mn-lt"/>
              </a:rPr>
              <a:t>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DPSrvSpec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DPREQUEST (DP-ID,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SessionKey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, TE-ID)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void DPTERMINATE (DP-ID)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13F381A0-2FFF-4C07-89E0-E93FCE45D313}"/>
              </a:ext>
            </a:extLst>
          </p:cNvPr>
          <p:cNvCxnSpPr>
            <a:cxnSpLocks/>
          </p:cNvCxnSpPr>
          <p:nvPr/>
        </p:nvCxnSpPr>
        <p:spPr bwMode="auto">
          <a:xfrm>
            <a:off x="3508514" y="1178349"/>
            <a:ext cx="31208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FA1F64B7-61CD-4473-B01D-EE4D07B56DE0}"/>
              </a:ext>
            </a:extLst>
          </p:cNvPr>
          <p:cNvCxnSpPr>
            <a:cxnSpLocks/>
          </p:cNvCxnSpPr>
          <p:nvPr/>
        </p:nvCxnSpPr>
        <p:spPr bwMode="auto">
          <a:xfrm>
            <a:off x="3508514" y="2419350"/>
            <a:ext cx="31208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40927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87FD25-C94D-4698-A30C-83270C80B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 Information Model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82B5D4D-C96D-495A-8E76-022D3F3686F4}"/>
              </a:ext>
            </a:extLst>
          </p:cNvPr>
          <p:cNvSpPr/>
          <p:nvPr/>
        </p:nvSpPr>
        <p:spPr bwMode="auto">
          <a:xfrm>
            <a:off x="3508513" y="1295400"/>
            <a:ext cx="3120888" cy="11747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AR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AR-ID: Unique identifier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r>
              <a:rPr lang="en-US" sz="900" dirty="0">
                <a:latin typeface="+mn-lt"/>
              </a:rPr>
              <a:t>{1+} ARI-ID: Interface identifier</a:t>
            </a:r>
          </a:p>
          <a:p>
            <a:r>
              <a:rPr lang="en-US" sz="900" dirty="0">
                <a:latin typeface="+mn-lt"/>
              </a:rPr>
              <a:t>{1+} R3Config: Interface configuration parameters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ARICONFIG (DP-ID, R3Config)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ARIRELEASE (DP-ID)</a:t>
            </a:r>
          </a:p>
          <a:p>
            <a:pPr lvl="0">
              <a:defRPr/>
            </a:pPr>
            <a:r>
              <a:rPr lang="en-US" sz="900" dirty="0" err="1">
                <a:solidFill>
                  <a:prstClr val="black"/>
                </a:solidFill>
                <a:latin typeface="Arial"/>
              </a:rPr>
              <a:t>resultMsg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SFCFGCONFIRM (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ServiceFlow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-ID, DP-ID)</a:t>
            </a:r>
          </a:p>
          <a:p>
            <a:pPr lvl="0"/>
            <a:endParaRPr lang="en-US" sz="900" dirty="0">
              <a:solidFill>
                <a:prstClr val="black"/>
              </a:solidFill>
              <a:latin typeface="Arial"/>
            </a:endParaRPr>
          </a:p>
          <a:p>
            <a:endParaRPr lang="en-US" sz="900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222C93BD-ADDB-4A40-BAB0-048830B4EB9A}"/>
              </a:ext>
            </a:extLst>
          </p:cNvPr>
          <p:cNvCxnSpPr>
            <a:cxnSpLocks/>
          </p:cNvCxnSpPr>
          <p:nvPr/>
        </p:nvCxnSpPr>
        <p:spPr bwMode="auto">
          <a:xfrm>
            <a:off x="3508513" y="1481243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83B1945E-B75E-43A3-82E5-6904338F014F}"/>
              </a:ext>
            </a:extLst>
          </p:cNvPr>
          <p:cNvCxnSpPr>
            <a:cxnSpLocks/>
          </p:cNvCxnSpPr>
          <p:nvPr/>
        </p:nvCxnSpPr>
        <p:spPr bwMode="auto">
          <a:xfrm>
            <a:off x="3508512" y="2027408"/>
            <a:ext cx="312088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055238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274638"/>
            <a:ext cx="2971800" cy="1143000"/>
          </a:xfrm>
        </p:spPr>
        <p:txBody>
          <a:bodyPr/>
          <a:lstStyle/>
          <a:p>
            <a:r>
              <a:rPr lang="en-US" dirty="0" smtClean="0"/>
              <a:t>Complete</a:t>
            </a:r>
            <a:br>
              <a:rPr lang="en-US" dirty="0" smtClean="0"/>
            </a:br>
            <a:r>
              <a:rPr lang="en-US" dirty="0" smtClean="0"/>
              <a:t>User Service</a:t>
            </a:r>
            <a:br>
              <a:rPr lang="en-US" dirty="0" smtClean="0"/>
            </a:br>
            <a:r>
              <a:rPr lang="en-US" dirty="0" smtClean="0"/>
              <a:t>Info Model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199"/>
            <a:ext cx="5181600" cy="664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259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28FB5F-551D-47F9-819E-EC2F1A09F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90146C-1099-4ED7-888C-9C62843BB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User session information model </a:t>
            </a:r>
            <a:r>
              <a:rPr lang="en-US" dirty="0" smtClean="0"/>
              <a:t>has some opens</a:t>
            </a:r>
          </a:p>
          <a:p>
            <a:pPr lvl="1"/>
            <a:r>
              <a:rPr lang="en-US" dirty="0" smtClean="0"/>
              <a:t>Treatment of Subscription</a:t>
            </a:r>
          </a:p>
          <a:p>
            <a:pPr lvl="1"/>
            <a:r>
              <a:rPr lang="en-US" dirty="0" smtClean="0"/>
              <a:t>Linking between user session and network elements </a:t>
            </a:r>
          </a:p>
          <a:p>
            <a:r>
              <a:rPr lang="en-US" dirty="0" smtClean="0"/>
              <a:t>Information model requires further review on particular aspects:</a:t>
            </a:r>
            <a:endParaRPr lang="en-US" dirty="0"/>
          </a:p>
          <a:p>
            <a:pPr lvl="1"/>
            <a:r>
              <a:rPr lang="en-US" dirty="0" smtClean="0"/>
              <a:t>Determination of </a:t>
            </a:r>
            <a:r>
              <a:rPr lang="en-US" dirty="0" err="1" smtClean="0"/>
              <a:t>IPProvider</a:t>
            </a:r>
            <a:r>
              <a:rPr lang="en-US" dirty="0" smtClean="0"/>
              <a:t>-ID and AR-ID</a:t>
            </a:r>
          </a:p>
          <a:p>
            <a:pPr lvl="2"/>
            <a:r>
              <a:rPr lang="en-US" dirty="0" smtClean="0"/>
              <a:t>User selection or provisioning through SS</a:t>
            </a:r>
            <a:r>
              <a:rPr lang="en-US" dirty="0"/>
              <a:t>?</a:t>
            </a:r>
          </a:p>
          <a:p>
            <a:r>
              <a:rPr lang="en-US" dirty="0" smtClean="0"/>
              <a:t>Is there a combined information model (infrastructure and user session) by </a:t>
            </a:r>
            <a:r>
              <a:rPr lang="en-US" dirty="0"/>
              <a:t>pulling together </a:t>
            </a:r>
            <a:r>
              <a:rPr lang="en-US" dirty="0" smtClean="0"/>
              <a:t>the user session model with the combined descriptions </a:t>
            </a:r>
            <a:r>
              <a:rPr lang="en-US" dirty="0"/>
              <a:t>of the functional </a:t>
            </a:r>
            <a:r>
              <a:rPr lang="en-US" dirty="0" smtClean="0"/>
              <a:t>entities?</a:t>
            </a:r>
            <a:endParaRPr lang="en-US" dirty="0"/>
          </a:p>
          <a:p>
            <a:r>
              <a:rPr lang="en-US" dirty="0" smtClean="0"/>
              <a:t>Initial draft </a:t>
            </a:r>
            <a:r>
              <a:rPr lang="en-US" dirty="0"/>
              <a:t>text for chapter </a:t>
            </a:r>
            <a:r>
              <a:rPr lang="en-US" dirty="0" smtClean="0"/>
              <a:t>8.1 under preparation.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83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An information model* in software engineering is a representation of concepts and the relationships, constraints, rules, and operations to specify data semantics  for a chosen domain of discourse.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Typically it specifies relations between kinds of things, but may also include relations with individual things.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It can provide sharable, stable, and organized structure of information requirements or knowledge for the domain context.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255361"/>
            <a:ext cx="397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+mn-lt"/>
              </a:rPr>
              <a:t>Y. Tina Lee (1999). "Information modeling from design to implementation" 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National Institute of Standards and Technology.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9436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* On difference between Information Model and Data Model: RFC 3444; A. </a:t>
            </a:r>
            <a:r>
              <a:rPr lang="en-US" dirty="0" err="1">
                <a:latin typeface="+mn-lt"/>
              </a:rPr>
              <a:t>Pras</a:t>
            </a:r>
            <a:r>
              <a:rPr lang="en-US" dirty="0">
                <a:latin typeface="+mn-lt"/>
              </a:rPr>
              <a:t> , J. </a:t>
            </a:r>
            <a:r>
              <a:rPr lang="en-US" dirty="0" err="1">
                <a:latin typeface="+mn-lt"/>
              </a:rPr>
              <a:t>Schoenwaelder</a:t>
            </a:r>
            <a:r>
              <a:rPr lang="en-US" dirty="0">
                <a:latin typeface="+mn-lt"/>
              </a:rPr>
              <a:t>; IETF, 2003</a:t>
            </a:r>
          </a:p>
        </p:txBody>
      </p:sp>
    </p:spTree>
    <p:extLst>
      <p:ext uri="{BB962C8B-B14F-4D97-AF65-F5344CB8AC3E}">
        <p14:creationId xmlns:p14="http://schemas.microsoft.com/office/powerpoint/2010/main" val="117684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model notation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1371600"/>
            <a:ext cx="2438400" cy="132971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Class name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Attribute</a:t>
            </a:r>
            <a:r>
              <a:rPr lang="en-US" dirty="0">
                <a:latin typeface="+mn-lt"/>
              </a:rPr>
              <a:t>#1: abstract 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Attribute#2: abstract 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r-IN" dirty="0">
                <a:latin typeface="+mn-lt"/>
              </a:rPr>
              <a:t>…</a:t>
            </a:r>
            <a:endParaRPr lang="de-DE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>
                <a:latin typeface="+mn-lt"/>
              </a:rPr>
              <a:t>Response Function#1(</a:t>
            </a:r>
            <a:r>
              <a:rPr lang="de-DE" dirty="0" err="1">
                <a:latin typeface="+mn-lt"/>
              </a:rPr>
              <a:t>parameter</a:t>
            </a:r>
            <a:r>
              <a:rPr lang="de-DE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Response</a:t>
            </a:r>
            <a:r>
              <a:rPr kumimoji="0" lang="de-D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de-DE" dirty="0">
                <a:latin typeface="+mn-lt"/>
              </a:rPr>
              <a:t>Function#2(</a:t>
            </a:r>
            <a:r>
              <a:rPr lang="de-DE" dirty="0" err="1">
                <a:latin typeface="+mn-lt"/>
              </a:rPr>
              <a:t>parameter</a:t>
            </a:r>
            <a:r>
              <a:rPr lang="de-DE" dirty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...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600" y="1606062"/>
            <a:ext cx="243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609600" y="2145324"/>
            <a:ext cx="243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571999" y="1417638"/>
            <a:ext cx="3810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Information element with specification of attributes as well as functions, which could be invoked by other elements over reference points. Functions return an result value.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09600" y="3398838"/>
            <a:ext cx="1143000" cy="563562"/>
            <a:chOff x="609600" y="3429000"/>
            <a:chExt cx="1143000" cy="563562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13" name="Straight Connector 12"/>
            <p:cNvCxnSpPr>
              <a:stCxn id="11" idx="1"/>
              <a:endCxn id="11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3200400" y="3398838"/>
            <a:ext cx="1143000" cy="563562"/>
            <a:chOff x="609600" y="3429000"/>
            <a:chExt cx="1143000" cy="563562"/>
          </a:xfrm>
        </p:grpSpPr>
        <p:sp>
          <p:nvSpPr>
            <p:cNvPr id="23" name="Rectangle 22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24" name="Straight Connector 23"/>
            <p:cNvCxnSpPr>
              <a:stCxn id="23" idx="1"/>
              <a:endCxn id="23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6" name="Diamond 25"/>
          <p:cNvSpPr/>
          <p:nvPr/>
        </p:nvSpPr>
        <p:spPr bwMode="auto">
          <a:xfrm>
            <a:off x="1752600" y="3608999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8" name="Straight Connector 27"/>
          <p:cNvCxnSpPr>
            <a:stCxn id="26" idx="3"/>
            <a:endCxn id="23" idx="1"/>
          </p:cNvCxnSpPr>
          <p:nvPr/>
        </p:nvCxnSpPr>
        <p:spPr bwMode="auto">
          <a:xfrm flipV="1">
            <a:off x="1905000" y="3680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33400" y="2861846"/>
            <a:ext cx="13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latin typeface="+mn-lt"/>
              </a:rPr>
              <a:t>Aggregation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72000" y="2843748"/>
            <a:ext cx="426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Aggregation is a special type of association used to model a "whole to its parts" relationship.</a:t>
            </a:r>
          </a:p>
          <a:p>
            <a:r>
              <a:rPr lang="en-US" dirty="0">
                <a:latin typeface="+mn-lt"/>
              </a:rPr>
              <a:t>In basic aggregation relationships (framed diamond), the lifecycle of a part class is independent from the whole class's lifecycle.</a:t>
            </a:r>
          </a:p>
          <a:p>
            <a:r>
              <a:rPr lang="en-US" dirty="0">
                <a:latin typeface="+mn-lt"/>
              </a:rPr>
              <a:t>- Associations are always assumed to be bi-directional; this means that both classes are aware of each other and their relationship</a:t>
            </a:r>
          </a:p>
          <a:p>
            <a:r>
              <a:rPr lang="en-US" dirty="0">
                <a:latin typeface="+mn-lt"/>
              </a:rPr>
              <a:t>- In a </a:t>
            </a:r>
            <a:r>
              <a:rPr lang="en-US" dirty="0" err="1">
                <a:latin typeface="+mn-lt"/>
              </a:rPr>
              <a:t>uni</a:t>
            </a:r>
            <a:r>
              <a:rPr lang="en-US" dirty="0">
                <a:latin typeface="+mn-lt"/>
              </a:rPr>
              <a:t>-directional association (arrow), two classes are related, but only one class knows that the relationship exists.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The composition aggregation relationship (filled diamond) is just another form of the aggregation relationship, but the child class's instance lifecycle is dependent on the parent class's instance lifecycle.</a:t>
            </a:r>
          </a:p>
          <a:p>
            <a:r>
              <a:rPr lang="en-US" dirty="0">
                <a:latin typeface="+mn-lt"/>
              </a:rPr>
              <a:t>- Associations are always assumed to be bi-directional; this means that both classes are aware of each other and their relationship</a:t>
            </a:r>
          </a:p>
          <a:p>
            <a:r>
              <a:rPr lang="en-US" dirty="0">
                <a:latin typeface="+mn-lt"/>
              </a:rPr>
              <a:t>- In a </a:t>
            </a:r>
            <a:r>
              <a:rPr lang="en-US" dirty="0" err="1">
                <a:latin typeface="+mn-lt"/>
              </a:rPr>
              <a:t>uni</a:t>
            </a:r>
            <a:r>
              <a:rPr lang="en-US" dirty="0">
                <a:latin typeface="+mn-lt"/>
              </a:rPr>
              <a:t>-directional association (arrow), two classes are related, but only one class knows that the relationship exists.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89170" y="344876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0+</a:t>
            </a:r>
            <a:endParaRPr lang="en-US" dirty="0">
              <a:latin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97877" y="4160838"/>
            <a:ext cx="1143000" cy="563562"/>
            <a:chOff x="609600" y="3429000"/>
            <a:chExt cx="1143000" cy="5635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34" name="Straight Connector 33"/>
            <p:cNvCxnSpPr>
              <a:stCxn id="33" idx="1"/>
              <a:endCxn id="33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3188677" y="4160838"/>
            <a:ext cx="1143000" cy="563562"/>
            <a:chOff x="609600" y="3429000"/>
            <a:chExt cx="1143000" cy="563562"/>
          </a:xfrm>
        </p:grpSpPr>
        <p:sp>
          <p:nvSpPr>
            <p:cNvPr id="37" name="Rectangle 36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38" name="Straight Connector 37"/>
            <p:cNvCxnSpPr>
              <a:stCxn id="37" idx="1"/>
              <a:endCxn id="37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0" name="Diamond 39"/>
          <p:cNvSpPr/>
          <p:nvPr/>
        </p:nvSpPr>
        <p:spPr bwMode="auto">
          <a:xfrm>
            <a:off x="1740877" y="4370999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1" name="Straight Connector 40"/>
          <p:cNvCxnSpPr>
            <a:stCxn id="40" idx="3"/>
            <a:endCxn id="37" idx="1"/>
          </p:cNvCxnSpPr>
          <p:nvPr/>
        </p:nvCxnSpPr>
        <p:spPr bwMode="auto">
          <a:xfrm flipV="1">
            <a:off x="1893277" y="4442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877447" y="421076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97877" y="4922838"/>
            <a:ext cx="1143000" cy="563562"/>
            <a:chOff x="609600" y="3429000"/>
            <a:chExt cx="1143000" cy="563562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45" name="Straight Connector 44"/>
            <p:cNvCxnSpPr>
              <a:stCxn id="44" idx="1"/>
              <a:endCxn id="44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3188677" y="4922838"/>
            <a:ext cx="1143000" cy="563562"/>
            <a:chOff x="609600" y="3429000"/>
            <a:chExt cx="1143000" cy="563562"/>
          </a:xfrm>
        </p:grpSpPr>
        <p:sp>
          <p:nvSpPr>
            <p:cNvPr id="48" name="Rectangle 47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49" name="Straight Connector 48"/>
            <p:cNvCxnSpPr>
              <a:stCxn id="48" idx="1"/>
              <a:endCxn id="48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1" name="Diamond 50"/>
          <p:cNvSpPr/>
          <p:nvPr/>
        </p:nvSpPr>
        <p:spPr bwMode="auto">
          <a:xfrm>
            <a:off x="1740877" y="5132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51" idx="3"/>
            <a:endCxn id="48" idx="1"/>
          </p:cNvCxnSpPr>
          <p:nvPr/>
        </p:nvCxnSpPr>
        <p:spPr bwMode="auto">
          <a:xfrm flipV="1">
            <a:off x="1893277" y="5204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2854569" y="4972763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0-1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597877" y="5684838"/>
            <a:ext cx="1143000" cy="563562"/>
            <a:chOff x="609600" y="3429000"/>
            <a:chExt cx="1143000" cy="563562"/>
          </a:xfrm>
        </p:grpSpPr>
        <p:sp>
          <p:nvSpPr>
            <p:cNvPr id="55" name="Rectangle 54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</a:p>
          </p:txBody>
        </p:sp>
        <p:cxnSp>
          <p:nvCxnSpPr>
            <p:cNvPr id="56" name="Straight Connector 55"/>
            <p:cNvCxnSpPr>
              <a:stCxn id="55" idx="1"/>
              <a:endCxn id="55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3188677" y="5684838"/>
            <a:ext cx="1143000" cy="563562"/>
            <a:chOff x="609600" y="3429000"/>
            <a:chExt cx="1143000" cy="563562"/>
          </a:xfrm>
        </p:grpSpPr>
        <p:sp>
          <p:nvSpPr>
            <p:cNvPr id="59" name="Rectangle 58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60" name="Straight Connector 59"/>
            <p:cNvCxnSpPr>
              <a:stCxn id="59" idx="1"/>
              <a:endCxn id="59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2" name="Diamond 61"/>
          <p:cNvSpPr/>
          <p:nvPr/>
        </p:nvSpPr>
        <p:spPr bwMode="auto">
          <a:xfrm>
            <a:off x="1740877" y="5894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3" name="Straight Connector 62"/>
          <p:cNvCxnSpPr>
            <a:stCxn id="62" idx="3"/>
            <a:endCxn id="59" idx="1"/>
          </p:cNvCxnSpPr>
          <p:nvPr/>
        </p:nvCxnSpPr>
        <p:spPr bwMode="auto">
          <a:xfrm flipV="1">
            <a:off x="1893277" y="5966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877447" y="573476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04224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06BDEF-2CCB-4CD1-A3F5-1DC0BA74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perspectives of information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F81D73-196E-4765-95FF-097DEB3FE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Infrastructure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Information model is structured according to functional entities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721619-9275-408C-B317-FC97DD71B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User Service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Information model is structured according to functional phases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4C55BE9-46B1-49BB-A88B-6C914E7AF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79" y="2514600"/>
            <a:ext cx="4021214" cy="2590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D5E3C2E-69F1-4636-9B9D-F938F2C56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221" y="1905000"/>
            <a:ext cx="4267200" cy="317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8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Service Information Model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7200" y="1544749"/>
            <a:ext cx="7086600" cy="4123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+mn-lt"/>
              </a:rPr>
              <a:t>User session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n-lt"/>
              </a:rPr>
              <a:t>Session-ID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28800" y="2035039"/>
            <a:ext cx="3098800" cy="12438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Provider selection</a:t>
            </a:r>
          </a:p>
          <a:p>
            <a:pPr lvl="0"/>
            <a:r>
              <a:rPr lang="en-US" sz="1100" dirty="0" err="1">
                <a:solidFill>
                  <a:prstClr val="black"/>
                </a:solidFill>
                <a:latin typeface="Arial"/>
              </a:rPr>
              <a:t>ServiceProvider</a:t>
            </a:r>
            <a:r>
              <a:rPr lang="en-US" sz="11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pPr lvl="0"/>
            <a:r>
              <a:rPr lang="en-US" sz="11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1100" dirty="0">
                <a:solidFill>
                  <a:prstClr val="black"/>
                </a:solidFill>
                <a:latin typeface="Arial"/>
              </a:rPr>
              <a:t>-ID: FQDN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Arial"/>
              </a:rPr>
              <a:t>NA-ID: Node of attachment identifier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Arial"/>
              </a:rPr>
              <a:t>AN-ID: Access network identifier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Arial"/>
              </a:rPr>
              <a:t>SS-ID: Subscription service identifier</a:t>
            </a:r>
          </a:p>
          <a:p>
            <a:pPr lvl="0"/>
            <a:r>
              <a:rPr lang="en-US" sz="1100" dirty="0">
                <a:solidFill>
                  <a:prstClr val="black"/>
                </a:solidFill>
                <a:latin typeface="Arial"/>
              </a:rPr>
              <a:t>AR-ID: Access router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770706" y="1942900"/>
            <a:ext cx="1058093" cy="33990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535722" y="1969214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459522" y="19570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379963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0+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821179" y="5181600"/>
            <a:ext cx="3106421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Session statistics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StatsRecord</a:t>
            </a:r>
            <a:r>
              <a:rPr lang="en-US" dirty="0" smtClean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821179" y="4713249"/>
            <a:ext cx="3106421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Service-Flow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ServiceFlow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679123" y="1950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371600" y="1957083"/>
            <a:ext cx="441959" cy="159411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291881" y="1951782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828800" y="4258406"/>
            <a:ext cx="309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>
                <a:latin typeface="+mn-lt"/>
              </a:rPr>
              <a:t>Datapath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Datapath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197870" y="1981419"/>
            <a:ext cx="630929" cy="201745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56707" y="1942899"/>
            <a:ext cx="756852" cy="25227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1129738" y="1969214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987081" y="1951782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02563" y="472442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20623" y="200298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1828800" y="3799630"/>
            <a:ext cx="309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Security association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Session-Key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926121" y="1951781"/>
            <a:ext cx="879227" cy="299006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Diamond 58"/>
          <p:cNvSpPr/>
          <p:nvPr/>
        </p:nvSpPr>
        <p:spPr bwMode="auto">
          <a:xfrm>
            <a:off x="838200" y="1950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8CF7D689-B5E9-4F7A-B8F8-820C8275772F}"/>
              </a:ext>
            </a:extLst>
          </p:cNvPr>
          <p:cNvSpPr/>
          <p:nvPr/>
        </p:nvSpPr>
        <p:spPr bwMode="auto">
          <a:xfrm>
            <a:off x="1828800" y="3342430"/>
            <a:ext cx="309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link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n-lt"/>
              </a:rPr>
              <a:t>Link-ID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E6097276-AEEA-4A80-A1F5-D6AA3666BD34}"/>
              </a:ext>
            </a:extLst>
          </p:cNvPr>
          <p:cNvSpPr txBox="1"/>
          <p:nvPr/>
        </p:nvSpPr>
        <p:spPr>
          <a:xfrm>
            <a:off x="1494612" y="5129734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A1B31390-BE6C-4C30-A284-44C116740D2B}"/>
              </a:ext>
            </a:extLst>
          </p:cNvPr>
          <p:cNvSpPr txBox="1"/>
          <p:nvPr/>
        </p:nvSpPr>
        <p:spPr>
          <a:xfrm>
            <a:off x="1565873" y="376216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CAAB48F4-C9DC-4D22-927C-DFF8253D3292}"/>
              </a:ext>
            </a:extLst>
          </p:cNvPr>
          <p:cNvSpPr txBox="1"/>
          <p:nvPr/>
        </p:nvSpPr>
        <p:spPr>
          <a:xfrm>
            <a:off x="1527794" y="332259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87C1200E-E60C-49E0-AC21-DC5CCCC6DC40}"/>
              </a:ext>
            </a:extLst>
          </p:cNvPr>
          <p:cNvSpPr txBox="1"/>
          <p:nvPr/>
        </p:nvSpPr>
        <p:spPr>
          <a:xfrm>
            <a:off x="1574236" y="423699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2163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2093F7-2596-43A6-974B-3DAF17F03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the user session information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94FACB-F565-4ADB-B3F6-560006BEC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Model is strictly aligned to the sections</a:t>
            </a:r>
          </a:p>
          <a:p>
            <a:pPr lvl="1"/>
            <a:r>
              <a:rPr lang="en-US" dirty="0"/>
              <a:t>7.2 Access network discovery and selection</a:t>
            </a:r>
          </a:p>
          <a:p>
            <a:pPr lvl="1"/>
            <a:r>
              <a:rPr lang="en-US" dirty="0"/>
              <a:t>7.3 Association and </a:t>
            </a:r>
            <a:r>
              <a:rPr lang="en-US" dirty="0" err="1"/>
              <a:t>deassociation</a:t>
            </a:r>
            <a:endParaRPr lang="en-US" dirty="0"/>
          </a:p>
          <a:p>
            <a:pPr lvl="1"/>
            <a:r>
              <a:rPr lang="en-US" dirty="0"/>
              <a:t>7.4 Authentication and trust establishment</a:t>
            </a:r>
          </a:p>
          <a:p>
            <a:pPr lvl="1"/>
            <a:r>
              <a:rPr lang="en-US" dirty="0"/>
              <a:t>7.5 </a:t>
            </a:r>
            <a:r>
              <a:rPr lang="en-US" dirty="0" err="1"/>
              <a:t>Datapath</a:t>
            </a:r>
            <a:r>
              <a:rPr lang="en-US" dirty="0"/>
              <a:t> establishment, relocation and teardown</a:t>
            </a:r>
          </a:p>
          <a:p>
            <a:pPr lvl="1"/>
            <a:r>
              <a:rPr lang="en-US" dirty="0"/>
              <a:t>7.6 Authorization, </a:t>
            </a:r>
            <a:r>
              <a:rPr lang="en-US" dirty="0" err="1"/>
              <a:t>QoS</a:t>
            </a:r>
            <a:r>
              <a:rPr lang="en-US" dirty="0"/>
              <a:t>, and policy control</a:t>
            </a:r>
          </a:p>
          <a:p>
            <a:pPr lvl="1"/>
            <a:r>
              <a:rPr lang="en-US" dirty="0"/>
              <a:t>7.7 Accounting and monitoring</a:t>
            </a:r>
          </a:p>
          <a:p>
            <a:r>
              <a:rPr lang="en-US" dirty="0"/>
              <a:t>Top level model consists of the 6 components</a:t>
            </a:r>
          </a:p>
          <a:p>
            <a:r>
              <a:rPr lang="en-US" dirty="0"/>
              <a:t>Each of the components is further detailed on following slides</a:t>
            </a:r>
          </a:p>
        </p:txBody>
      </p:sp>
    </p:spTree>
    <p:extLst>
      <p:ext uri="{BB962C8B-B14F-4D97-AF65-F5344CB8AC3E}">
        <p14:creationId xmlns:p14="http://schemas.microsoft.com/office/powerpoint/2010/main" val="1382836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>
                <a:latin typeface="+mn-lt"/>
              </a:rPr>
              <a:t>Network selection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828800" y="1219200"/>
            <a:ext cx="3098800" cy="10096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Provider selection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IPProvider</a:t>
            </a:r>
            <a:r>
              <a:rPr lang="en-US" sz="900" dirty="0">
                <a:latin typeface="+mn-lt"/>
              </a:rPr>
              <a:t>-ID: FQDN</a:t>
            </a:r>
          </a:p>
          <a:p>
            <a:r>
              <a:rPr lang="en-US" sz="900" dirty="0">
                <a:latin typeface="+mn-lt"/>
              </a:rPr>
              <a:t>{1} NA-ID: Node of attachment identifier</a:t>
            </a:r>
          </a:p>
          <a:p>
            <a:r>
              <a:rPr lang="en-US" sz="900" dirty="0">
                <a:latin typeface="+mn-lt"/>
              </a:rPr>
              <a:t>{1} AN-ID: Access network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SS-ID: Subscription service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AR-ID: Access router identifier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1398088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96760D3-BAC8-4943-9CFB-BFF2347A886A}"/>
              </a:ext>
            </a:extLst>
          </p:cNvPr>
          <p:cNvSpPr/>
          <p:nvPr/>
        </p:nvSpPr>
        <p:spPr bwMode="auto">
          <a:xfrm>
            <a:off x="3505200" y="3105150"/>
            <a:ext cx="3124201" cy="7446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TE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{1} TE-ID: </a:t>
            </a:r>
            <a:r>
              <a:rPr lang="en-US" sz="900" dirty="0">
                <a:latin typeface="+mn-lt"/>
              </a:rPr>
              <a:t>T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erminal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TECapabilities</a:t>
            </a:r>
            <a:r>
              <a:rPr lang="en-US" sz="900" dirty="0">
                <a:latin typeface="+mn-lt"/>
              </a:rPr>
              <a:t>: Terminal capabilities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sz="900" dirty="0">
                <a:latin typeface="+mn-lt"/>
              </a:rPr>
              <a:t>void ANINDICATION (NA-ID, AN-ID, SS-ID, 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-ID, </a:t>
            </a:r>
            <a:r>
              <a:rPr lang="en-US" sz="900" dirty="0" err="1">
                <a:latin typeface="+mn-lt"/>
              </a:rPr>
              <a:t>IPProvider</a:t>
            </a:r>
            <a:r>
              <a:rPr lang="en-US" sz="900" dirty="0">
                <a:latin typeface="+mn-lt"/>
              </a:rPr>
              <a:t>-ID, AR-ID)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F862038B-212A-45EC-B1F7-8EABEDD54D9F}"/>
              </a:ext>
            </a:extLst>
          </p:cNvPr>
          <p:cNvCxnSpPr>
            <a:cxnSpLocks/>
          </p:cNvCxnSpPr>
          <p:nvPr/>
        </p:nvCxnSpPr>
        <p:spPr bwMode="auto">
          <a:xfrm>
            <a:off x="3505200" y="3280805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CB96BDCB-E79D-4586-8E7A-D8A358372B09}"/>
              </a:ext>
            </a:extLst>
          </p:cNvPr>
          <p:cNvCxnSpPr>
            <a:cxnSpLocks/>
          </p:cNvCxnSpPr>
          <p:nvPr/>
        </p:nvCxnSpPr>
        <p:spPr bwMode="auto">
          <a:xfrm>
            <a:off x="3505200" y="357505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21BCB5C5-91C3-4E94-8C60-78BD65ADF448}"/>
              </a:ext>
            </a:extLst>
          </p:cNvPr>
          <p:cNvSpPr/>
          <p:nvPr/>
        </p:nvSpPr>
        <p:spPr bwMode="auto">
          <a:xfrm>
            <a:off x="3505200" y="3911601"/>
            <a:ext cx="3124201" cy="1168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NA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node of attachment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AN-ID: Access network identifier to which NA belongs to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ServiceProvider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List of supported service providers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SS-ID: List of subscription services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IPProvider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-ID: List of connected IP providers</a:t>
            </a:r>
          </a:p>
          <a:p>
            <a:pPr lvl="0"/>
            <a:r>
              <a:rPr lang="en-US" sz="900" dirty="0">
                <a:solidFill>
                  <a:prstClr val="black"/>
                </a:solidFill>
                <a:latin typeface="Arial"/>
              </a:rPr>
              <a:t>{1+} AR-ID: List of connected access routers</a:t>
            </a:r>
          </a:p>
          <a:p>
            <a:pPr lvl="0"/>
            <a:r>
              <a:rPr lang="en-US" sz="900" dirty="0" err="1">
                <a:solidFill>
                  <a:prstClr val="black"/>
                </a:solidFill>
                <a:latin typeface="Arial"/>
              </a:rPr>
              <a:t>ANInfo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 ANQUERY {</a:t>
            </a:r>
            <a:r>
              <a:rPr lang="en-US" sz="900" dirty="0" err="1">
                <a:solidFill>
                  <a:prstClr val="black"/>
                </a:solidFill>
                <a:latin typeface="Arial"/>
              </a:rPr>
              <a:t>TECapabilities</a:t>
            </a:r>
            <a:r>
              <a:rPr lang="en-US" sz="900" dirty="0">
                <a:solidFill>
                  <a:prstClr val="black"/>
                </a:solidFill>
                <a:latin typeface="Arial"/>
              </a:rPr>
              <a:t>}</a:t>
            </a:r>
            <a:endParaRPr lang="en-US" sz="900" dirty="0">
              <a:latin typeface="+mn-lt"/>
            </a:endParaRPr>
          </a:p>
          <a:p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574B9E1C-887E-4942-B990-EBA93A246A22}"/>
              </a:ext>
            </a:extLst>
          </p:cNvPr>
          <p:cNvCxnSpPr>
            <a:cxnSpLocks/>
          </p:cNvCxnSpPr>
          <p:nvPr/>
        </p:nvCxnSpPr>
        <p:spPr bwMode="auto">
          <a:xfrm>
            <a:off x="3505200" y="4114258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4F78285F-8B92-4398-A241-F5BAA39CDEFC}"/>
              </a:ext>
            </a:extLst>
          </p:cNvPr>
          <p:cNvCxnSpPr>
            <a:cxnSpLocks/>
          </p:cNvCxnSpPr>
          <p:nvPr/>
        </p:nvCxnSpPr>
        <p:spPr bwMode="auto">
          <a:xfrm>
            <a:off x="3505200" y="493395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04432B8-7ACB-4BC6-AA4C-CB6F8D6560BC}"/>
              </a:ext>
            </a:extLst>
          </p:cNvPr>
          <p:cNvSpPr txBox="1"/>
          <p:nvPr/>
        </p:nvSpPr>
        <p:spPr>
          <a:xfrm>
            <a:off x="3195803" y="220980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19" name="Freeform 39">
            <a:extLst>
              <a:ext uri="{FF2B5EF4-FFF2-40B4-BE49-F238E27FC236}">
                <a16:creationId xmlns="" xmlns:a16="http://schemas.microsoft.com/office/drawing/2014/main" id="{FEE2357C-CF72-4E13-94BF-E4BDC947ED01}"/>
              </a:ext>
            </a:extLst>
          </p:cNvPr>
          <p:cNvSpPr/>
          <p:nvPr/>
        </p:nvSpPr>
        <p:spPr bwMode="auto">
          <a:xfrm>
            <a:off x="3124199" y="2222500"/>
            <a:ext cx="392927" cy="1905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Freeform 39">
            <a:extLst>
              <a:ext uri="{FF2B5EF4-FFF2-40B4-BE49-F238E27FC236}">
                <a16:creationId xmlns="" xmlns:a16="http://schemas.microsoft.com/office/drawing/2014/main" id="{92DB0C7A-FB30-4DFB-8443-A4C977D39A8A}"/>
              </a:ext>
            </a:extLst>
          </p:cNvPr>
          <p:cNvSpPr/>
          <p:nvPr/>
        </p:nvSpPr>
        <p:spPr bwMode="auto">
          <a:xfrm>
            <a:off x="2895600" y="2222500"/>
            <a:ext cx="609600" cy="98394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7" name="Diamond 16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3043403" y="2235062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Diamond 17">
            <a:extLst>
              <a:ext uri="{FF2B5EF4-FFF2-40B4-BE49-F238E27FC236}">
                <a16:creationId xmlns="" xmlns:a16="http://schemas.microsoft.com/office/drawing/2014/main" id="{259A3042-5EBC-45A0-A3CE-30AC565912E1}"/>
              </a:ext>
            </a:extLst>
          </p:cNvPr>
          <p:cNvSpPr/>
          <p:nvPr/>
        </p:nvSpPr>
        <p:spPr bwMode="auto">
          <a:xfrm>
            <a:off x="2812505" y="2235062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D9A7100-11CE-449C-98B9-19B73671298D}"/>
              </a:ext>
            </a:extLst>
          </p:cNvPr>
          <p:cNvSpPr txBox="1"/>
          <p:nvPr/>
        </p:nvSpPr>
        <p:spPr>
          <a:xfrm>
            <a:off x="3195803" y="30022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B22176D0-E944-4283-8AE5-BFB258B5B906}"/>
              </a:ext>
            </a:extLst>
          </p:cNvPr>
          <p:cNvSpPr/>
          <p:nvPr/>
        </p:nvSpPr>
        <p:spPr bwMode="auto">
          <a:xfrm>
            <a:off x="3508513" y="2286000"/>
            <a:ext cx="3120888" cy="76365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Subscription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Subscription-ID: NAI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ServiceProvider</a:t>
            </a:r>
            <a:r>
              <a:rPr lang="en-US" sz="900" dirty="0">
                <a:latin typeface="+mn-lt"/>
              </a:rPr>
              <a:t>-ID: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IPProvider</a:t>
            </a:r>
            <a:r>
              <a:rPr lang="en-US" sz="900" dirty="0">
                <a:latin typeface="+mn-lt"/>
              </a:rPr>
              <a:t>-ID:FQDN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{0+} </a:t>
            </a:r>
            <a:r>
              <a:rPr lang="en-US" sz="900" dirty="0" err="1">
                <a:latin typeface="+mn-lt"/>
              </a:rPr>
              <a:t>AccessPolicy</a:t>
            </a:r>
            <a:r>
              <a:rPr lang="en-US" sz="900" dirty="0">
                <a:latin typeface="+mn-lt"/>
              </a:rPr>
              <a:t>: </a:t>
            </a:r>
            <a:r>
              <a:rPr lang="en-US" sz="900" dirty="0" err="1">
                <a:latin typeface="+mn-lt"/>
              </a:rPr>
              <a:t>Weigthed</a:t>
            </a:r>
            <a:r>
              <a:rPr lang="en-US" sz="900" dirty="0">
                <a:latin typeface="+mn-lt"/>
              </a:rPr>
              <a:t> list of AN-IDs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E6F02ACD-3AF0-406B-B885-FF2CB5C44D9C}"/>
              </a:ext>
            </a:extLst>
          </p:cNvPr>
          <p:cNvCxnSpPr>
            <a:cxnSpLocks/>
          </p:cNvCxnSpPr>
          <p:nvPr/>
        </p:nvCxnSpPr>
        <p:spPr bwMode="auto">
          <a:xfrm>
            <a:off x="3508513" y="2481368"/>
            <a:ext cx="31208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DC66A3E5-DDBE-4190-9533-84735140834E}"/>
              </a:ext>
            </a:extLst>
          </p:cNvPr>
          <p:cNvSpPr txBox="1"/>
          <p:nvPr/>
        </p:nvSpPr>
        <p:spPr>
          <a:xfrm>
            <a:off x="3189055" y="381000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1+</a:t>
            </a:r>
          </a:p>
        </p:txBody>
      </p:sp>
      <p:sp>
        <p:nvSpPr>
          <p:cNvPr id="25" name="Freeform 39">
            <a:extLst>
              <a:ext uri="{FF2B5EF4-FFF2-40B4-BE49-F238E27FC236}">
                <a16:creationId xmlns="" xmlns:a16="http://schemas.microsoft.com/office/drawing/2014/main" id="{9A271506-5424-4879-9D79-E9CD8ED85F94}"/>
              </a:ext>
            </a:extLst>
          </p:cNvPr>
          <p:cNvSpPr/>
          <p:nvPr/>
        </p:nvSpPr>
        <p:spPr bwMode="auto">
          <a:xfrm>
            <a:off x="2667001" y="2399185"/>
            <a:ext cx="838200" cy="162695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6" name="Diamond 25">
            <a:extLst>
              <a:ext uri="{FF2B5EF4-FFF2-40B4-BE49-F238E27FC236}">
                <a16:creationId xmlns="" xmlns:a16="http://schemas.microsoft.com/office/drawing/2014/main" id="{71928E16-F64A-498C-892C-CD0CC9535D70}"/>
              </a:ext>
            </a:extLst>
          </p:cNvPr>
          <p:cNvSpPr/>
          <p:nvPr/>
        </p:nvSpPr>
        <p:spPr bwMode="auto">
          <a:xfrm>
            <a:off x="2586204" y="2235062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2742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1BB1F0-69AC-48BD-8257-16D2B5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Access Link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648EE3A-9845-47F1-8A01-A2A97DDE6BC1}"/>
              </a:ext>
            </a:extLst>
          </p:cNvPr>
          <p:cNvSpPr/>
          <p:nvPr/>
        </p:nvSpPr>
        <p:spPr bwMode="auto">
          <a:xfrm>
            <a:off x="1828800" y="1219200"/>
            <a:ext cx="3098800" cy="7429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Access link</a:t>
            </a:r>
            <a:endParaRPr lang="en-US" sz="1100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+mn-lt"/>
              </a:rPr>
              <a:t>{1} Link-ID: Unique link identifier</a:t>
            </a:r>
          </a:p>
          <a:p>
            <a:r>
              <a:rPr lang="en-US" sz="900" dirty="0">
                <a:latin typeface="+mn-lt"/>
              </a:rPr>
              <a:t>{1} TE-ID: Terminal identifier</a:t>
            </a:r>
          </a:p>
          <a:p>
            <a:r>
              <a:rPr lang="en-US" sz="900" dirty="0">
                <a:latin typeface="+mn-lt"/>
              </a:rPr>
              <a:t>{1} NA-ID: NA identifier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: configuration values of the link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977AB8F-AEA7-42BA-97FA-784B7C0E7EB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1398088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96760D3-BAC8-4943-9CFB-BFF2347A886A}"/>
              </a:ext>
            </a:extLst>
          </p:cNvPr>
          <p:cNvSpPr/>
          <p:nvPr/>
        </p:nvSpPr>
        <p:spPr bwMode="auto">
          <a:xfrm>
            <a:off x="3505200" y="2044034"/>
            <a:ext cx="3124200" cy="8837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TE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TE-ID: Unique terminal identifier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: possible link configuration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: possible security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: possible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configuration</a:t>
            </a:r>
          </a:p>
          <a:p>
            <a:r>
              <a:rPr lang="en-US" sz="900" dirty="0">
                <a:latin typeface="+mn-lt"/>
              </a:rPr>
              <a:t>void DISASSOCIATE ()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F862038B-212A-45EC-B1F7-8EABEDD54D9F}"/>
              </a:ext>
            </a:extLst>
          </p:cNvPr>
          <p:cNvCxnSpPr>
            <a:cxnSpLocks/>
          </p:cNvCxnSpPr>
          <p:nvPr/>
        </p:nvCxnSpPr>
        <p:spPr bwMode="auto">
          <a:xfrm>
            <a:off x="3505200" y="2219689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CB96BDCB-E79D-4586-8E7A-D8A358372B09}"/>
              </a:ext>
            </a:extLst>
          </p:cNvPr>
          <p:cNvCxnSpPr>
            <a:cxnSpLocks/>
          </p:cNvCxnSpPr>
          <p:nvPr/>
        </p:nvCxnSpPr>
        <p:spPr bwMode="auto">
          <a:xfrm>
            <a:off x="3505200" y="278627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21BCB5C5-91C3-4E94-8C60-78BD65ADF448}"/>
              </a:ext>
            </a:extLst>
          </p:cNvPr>
          <p:cNvSpPr/>
          <p:nvPr/>
        </p:nvSpPr>
        <p:spPr bwMode="auto">
          <a:xfrm>
            <a:off x="3505200" y="2997595"/>
            <a:ext cx="3124200" cy="198080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NA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NA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node of attachment identifier</a:t>
            </a:r>
            <a:endParaRPr lang="en-US" sz="9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AllowedLinkCapabilities</a:t>
            </a:r>
            <a:r>
              <a:rPr lang="en-US" sz="900" dirty="0">
                <a:latin typeface="+mn-lt"/>
              </a:rPr>
              <a:t>: allowed link configuration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AllowedSecurityCapabilities</a:t>
            </a:r>
            <a:r>
              <a:rPr lang="en-US" sz="900" dirty="0">
                <a:latin typeface="+mn-lt"/>
              </a:rPr>
              <a:t>: allowed security modes</a:t>
            </a:r>
          </a:p>
          <a:p>
            <a:r>
              <a:rPr lang="en-US" sz="900" dirty="0">
                <a:latin typeface="+mn-lt"/>
              </a:rPr>
              <a:t>{1+} </a:t>
            </a:r>
            <a:r>
              <a:rPr lang="en-US" sz="900" dirty="0" err="1">
                <a:latin typeface="+mn-lt"/>
              </a:rPr>
              <a:t>AllowedQosCapabilities</a:t>
            </a:r>
            <a:r>
              <a:rPr lang="en-US" sz="900" dirty="0">
                <a:latin typeface="+mn-lt"/>
              </a:rPr>
              <a:t>: allowed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configurations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PreferredLinkProfile</a:t>
            </a:r>
            <a:r>
              <a:rPr lang="en-US" sz="900" dirty="0">
                <a:latin typeface="+mn-lt"/>
              </a:rPr>
              <a:t>: desired link configuration attributes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PreferredSecurityProfile</a:t>
            </a:r>
            <a:r>
              <a:rPr lang="en-US" sz="900" dirty="0">
                <a:latin typeface="+mn-lt"/>
              </a:rPr>
              <a:t>: desired security mode</a:t>
            </a:r>
          </a:p>
          <a:p>
            <a:r>
              <a:rPr lang="en-US" sz="900" dirty="0">
                <a:latin typeface="+mn-lt"/>
              </a:rPr>
              <a:t>{1} </a:t>
            </a:r>
            <a:r>
              <a:rPr lang="en-US" sz="900" dirty="0" err="1">
                <a:latin typeface="+mn-lt"/>
              </a:rPr>
              <a:t>PreferredQosProfile</a:t>
            </a:r>
            <a:r>
              <a:rPr lang="en-US" sz="900" dirty="0">
                <a:latin typeface="+mn-lt"/>
              </a:rPr>
              <a:t>: desired </a:t>
            </a:r>
            <a:r>
              <a:rPr lang="en-US" sz="900" dirty="0" err="1">
                <a:latin typeface="+mn-lt"/>
              </a:rPr>
              <a:t>QoS</a:t>
            </a:r>
            <a:r>
              <a:rPr lang="en-US" sz="900" dirty="0">
                <a:latin typeface="+mn-lt"/>
              </a:rPr>
              <a:t> mode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ASSOCIATE (</a:t>
            </a:r>
            <a:r>
              <a:rPr lang="en-US" sz="900" dirty="0" err="1">
                <a:latin typeface="+mn-lt"/>
              </a:rPr>
              <a:t>SupportedLinkCapabilities</a:t>
            </a:r>
            <a:r>
              <a:rPr lang="en-US" sz="900" dirty="0">
                <a:latin typeface="+mn-lt"/>
              </a:rPr>
              <a:t>, 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SupportedSecurityCapabilities</a:t>
            </a:r>
            <a:r>
              <a:rPr lang="en-US" sz="900" dirty="0">
                <a:latin typeface="+mn-lt"/>
              </a:rPr>
              <a:t>,</a:t>
            </a:r>
          </a:p>
          <a:p>
            <a:r>
              <a:rPr lang="en-US" sz="900" dirty="0">
                <a:latin typeface="+mn-lt"/>
              </a:rPr>
              <a:t>	</a:t>
            </a:r>
            <a:r>
              <a:rPr lang="en-US" sz="900" dirty="0" err="1">
                <a:latin typeface="+mn-lt"/>
              </a:rPr>
              <a:t>SupportedQosCapabilities</a:t>
            </a:r>
            <a:r>
              <a:rPr lang="en-US" sz="900" dirty="0">
                <a:latin typeface="+mn-lt"/>
              </a:rPr>
              <a:t>)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REASSOCIATE (Link-ID, S_NA-ID)</a:t>
            </a: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CONTEXTRESPONSE (Link-ID, TE-ID)</a:t>
            </a:r>
          </a:p>
          <a:p>
            <a:r>
              <a:rPr lang="en-US" sz="900" dirty="0">
                <a:latin typeface="+mn-lt"/>
              </a:rPr>
              <a:t>void DISASSOCIATE ()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574B9E1C-887E-4942-B990-EBA93A246A22}"/>
              </a:ext>
            </a:extLst>
          </p:cNvPr>
          <p:cNvCxnSpPr>
            <a:cxnSpLocks/>
          </p:cNvCxnSpPr>
          <p:nvPr/>
        </p:nvCxnSpPr>
        <p:spPr bwMode="auto">
          <a:xfrm>
            <a:off x="3505200" y="3200253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4F78285F-8B92-4398-A241-F5BAA39CDEFC}"/>
              </a:ext>
            </a:extLst>
          </p:cNvPr>
          <p:cNvCxnSpPr>
            <a:cxnSpLocks/>
          </p:cNvCxnSpPr>
          <p:nvPr/>
        </p:nvCxnSpPr>
        <p:spPr bwMode="auto">
          <a:xfrm>
            <a:off x="3505200" y="414655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04432B8-7ACB-4BC6-AA4C-CB6F8D6560BC}"/>
              </a:ext>
            </a:extLst>
          </p:cNvPr>
          <p:cNvSpPr txBox="1"/>
          <p:nvPr/>
        </p:nvSpPr>
        <p:spPr>
          <a:xfrm>
            <a:off x="3195803" y="1955801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19" name="Freeform 39">
            <a:extLst>
              <a:ext uri="{FF2B5EF4-FFF2-40B4-BE49-F238E27FC236}">
                <a16:creationId xmlns="" xmlns:a16="http://schemas.microsoft.com/office/drawing/2014/main" id="{FEE2357C-CF72-4E13-94BF-E4BDC947ED01}"/>
              </a:ext>
            </a:extLst>
          </p:cNvPr>
          <p:cNvSpPr/>
          <p:nvPr/>
        </p:nvSpPr>
        <p:spPr bwMode="auto">
          <a:xfrm>
            <a:off x="3124199" y="1955801"/>
            <a:ext cx="392927" cy="2032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Freeform 39">
            <a:extLst>
              <a:ext uri="{FF2B5EF4-FFF2-40B4-BE49-F238E27FC236}">
                <a16:creationId xmlns="" xmlns:a16="http://schemas.microsoft.com/office/drawing/2014/main" id="{92DB0C7A-FB30-4DFB-8443-A4C977D39A8A}"/>
              </a:ext>
            </a:extLst>
          </p:cNvPr>
          <p:cNvSpPr/>
          <p:nvPr/>
        </p:nvSpPr>
        <p:spPr bwMode="auto">
          <a:xfrm>
            <a:off x="2895600" y="1955801"/>
            <a:ext cx="609600" cy="114934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7" name="Diamond 16">
            <a:extLst>
              <a:ext uri="{FF2B5EF4-FFF2-40B4-BE49-F238E27FC236}">
                <a16:creationId xmlns="" xmlns:a16="http://schemas.microsoft.com/office/drawing/2014/main" id="{56FBF4F8-E9C5-4383-BC63-3A3B77B3E011}"/>
              </a:ext>
            </a:extLst>
          </p:cNvPr>
          <p:cNvSpPr/>
          <p:nvPr/>
        </p:nvSpPr>
        <p:spPr bwMode="auto">
          <a:xfrm>
            <a:off x="3043403" y="1968363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Diamond 17">
            <a:extLst>
              <a:ext uri="{FF2B5EF4-FFF2-40B4-BE49-F238E27FC236}">
                <a16:creationId xmlns="" xmlns:a16="http://schemas.microsoft.com/office/drawing/2014/main" id="{259A3042-5EBC-45A0-A3CE-30AC565912E1}"/>
              </a:ext>
            </a:extLst>
          </p:cNvPr>
          <p:cNvSpPr/>
          <p:nvPr/>
        </p:nvSpPr>
        <p:spPr bwMode="auto">
          <a:xfrm>
            <a:off x="2812505" y="1968363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D9A7100-11CE-449C-98B9-19B73671298D}"/>
              </a:ext>
            </a:extLst>
          </p:cNvPr>
          <p:cNvSpPr txBox="1"/>
          <p:nvPr/>
        </p:nvSpPr>
        <p:spPr>
          <a:xfrm>
            <a:off x="3195803" y="289560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EB06917E-F15C-4402-BDE7-EC2B93ABCD78}"/>
              </a:ext>
            </a:extLst>
          </p:cNvPr>
          <p:cNvSpPr/>
          <p:nvPr/>
        </p:nvSpPr>
        <p:spPr bwMode="auto">
          <a:xfrm>
            <a:off x="3505200" y="5047583"/>
            <a:ext cx="3124200" cy="4889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+mn-lt"/>
              </a:rPr>
              <a:t>ANC</a:t>
            </a:r>
            <a:endParaRPr lang="en-US" sz="1100" dirty="0">
              <a:latin typeface="+mn-lt"/>
            </a:endParaRPr>
          </a:p>
          <a:p>
            <a:r>
              <a:rPr lang="en-US" sz="900" dirty="0">
                <a:latin typeface="+mn-lt"/>
              </a:rPr>
              <a:t>{1} ANC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-ID: Unique ANC identifier</a:t>
            </a:r>
            <a:endParaRPr lang="en-US" sz="900" dirty="0">
              <a:latin typeface="+mn-lt"/>
            </a:endParaRPr>
          </a:p>
          <a:p>
            <a:r>
              <a:rPr lang="en-US" sz="900" dirty="0" err="1">
                <a:latin typeface="+mn-lt"/>
              </a:rPr>
              <a:t>LinkConfig</a:t>
            </a:r>
            <a:r>
              <a:rPr lang="en-US" sz="900" dirty="0">
                <a:latin typeface="+mn-lt"/>
              </a:rPr>
              <a:t> CONTEXTQUERY (Link-ID, S_NA-ID, TE-ID)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E866AF56-EE26-482D-BEA5-27F19374324C}"/>
              </a:ext>
            </a:extLst>
          </p:cNvPr>
          <p:cNvCxnSpPr>
            <a:cxnSpLocks/>
          </p:cNvCxnSpPr>
          <p:nvPr/>
        </p:nvCxnSpPr>
        <p:spPr bwMode="auto">
          <a:xfrm>
            <a:off x="3505200" y="5223238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A6EBB4C5-C4C8-46DF-A756-157EB5A600AD}"/>
              </a:ext>
            </a:extLst>
          </p:cNvPr>
          <p:cNvCxnSpPr>
            <a:cxnSpLocks/>
          </p:cNvCxnSpPr>
          <p:nvPr/>
        </p:nvCxnSpPr>
        <p:spPr bwMode="auto">
          <a:xfrm>
            <a:off x="3505200" y="5384134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D54F1B2-AED6-4F22-8BDA-AB8142220D47}"/>
              </a:ext>
            </a:extLst>
          </p:cNvPr>
          <p:cNvSpPr txBox="1"/>
          <p:nvPr/>
        </p:nvSpPr>
        <p:spPr>
          <a:xfrm>
            <a:off x="3195803" y="495935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+mn-lt"/>
              </a:rPr>
              <a:t>1</a:t>
            </a:r>
          </a:p>
        </p:txBody>
      </p:sp>
      <p:sp>
        <p:nvSpPr>
          <p:cNvPr id="26" name="Freeform 39">
            <a:extLst>
              <a:ext uri="{FF2B5EF4-FFF2-40B4-BE49-F238E27FC236}">
                <a16:creationId xmlns="" xmlns:a16="http://schemas.microsoft.com/office/drawing/2014/main" id="{9F8BE142-D3A7-4C8D-94C6-6C33D2C6902B}"/>
              </a:ext>
            </a:extLst>
          </p:cNvPr>
          <p:cNvSpPr/>
          <p:nvPr/>
        </p:nvSpPr>
        <p:spPr bwMode="auto">
          <a:xfrm>
            <a:off x="2660650" y="1955801"/>
            <a:ext cx="856477" cy="320039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Diamond 26">
            <a:extLst>
              <a:ext uri="{FF2B5EF4-FFF2-40B4-BE49-F238E27FC236}">
                <a16:creationId xmlns="" xmlns:a16="http://schemas.microsoft.com/office/drawing/2014/main" id="{0DA1E878-3C5E-4389-866A-E2812E66437B}"/>
              </a:ext>
            </a:extLst>
          </p:cNvPr>
          <p:cNvSpPr/>
          <p:nvPr/>
        </p:nvSpPr>
        <p:spPr bwMode="auto">
          <a:xfrm>
            <a:off x="2580458" y="1962747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2862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36000" tIns="18000" rIns="36000" bIns="180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2788</TotalTime>
  <Words>2765</Words>
  <Application>Microsoft Macintosh PowerPoint</Application>
  <PresentationFormat>On-screen Show (4:3)</PresentationFormat>
  <Paragraphs>507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Mangal</vt:lpstr>
      <vt:lpstr>ＭＳ Ｐゴシック</vt:lpstr>
      <vt:lpstr>Times</vt:lpstr>
      <vt:lpstr>Times New Roman</vt:lpstr>
      <vt:lpstr>Arial</vt:lpstr>
      <vt:lpstr>Template</vt:lpstr>
      <vt:lpstr>PowerPoint Presentation</vt:lpstr>
      <vt:lpstr>P802.1CF User Service Information Model</vt:lpstr>
      <vt:lpstr>Information Model</vt:lpstr>
      <vt:lpstr>Information model notation</vt:lpstr>
      <vt:lpstr>Two perspectives of information model</vt:lpstr>
      <vt:lpstr>User Service Information Model</vt:lpstr>
      <vt:lpstr>Creating the user session information model</vt:lpstr>
      <vt:lpstr>Network selection</vt:lpstr>
      <vt:lpstr>Access Link</vt:lpstr>
      <vt:lpstr>Security  Association</vt:lpstr>
      <vt:lpstr>Data path</vt:lpstr>
      <vt:lpstr>Service flow</vt:lpstr>
      <vt:lpstr>Accounting and monitoring</vt:lpstr>
      <vt:lpstr>User Service Information Model</vt:lpstr>
      <vt:lpstr>Subscription Information Model</vt:lpstr>
      <vt:lpstr>TE Information Model</vt:lpstr>
      <vt:lpstr>NA Information Model</vt:lpstr>
      <vt:lpstr>BH Information Model</vt:lpstr>
      <vt:lpstr>ANC Information Model</vt:lpstr>
      <vt:lpstr>SS Information Model</vt:lpstr>
      <vt:lpstr>AR Information Model</vt:lpstr>
      <vt:lpstr>Complete User Service Info Model</vt:lpstr>
      <vt:lpstr>Going forward</vt:lpstr>
    </vt:vector>
  </TitlesOfParts>
  <Company>NIST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 Call Slides</dc:title>
  <dc:subject>Guiding material</dc:subject>
  <dc:creator>Max Riegel</dc:creator>
  <cp:lastModifiedBy>Max Riegel</cp:lastModifiedBy>
  <cp:revision>425</cp:revision>
  <cp:lastPrinted>1998-02-10T13:28:06Z</cp:lastPrinted>
  <dcterms:created xsi:type="dcterms:W3CDTF">2011-12-30T17:06:23Z</dcterms:created>
  <dcterms:modified xsi:type="dcterms:W3CDTF">2017-11-06T20:03:28Z</dcterms:modified>
</cp:coreProperties>
</file>