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31" r:id="rId2"/>
    <p:sldId id="327" r:id="rId3"/>
    <p:sldId id="329" r:id="rId4"/>
    <p:sldId id="335" r:id="rId5"/>
    <p:sldId id="337" r:id="rId6"/>
    <p:sldId id="350" r:id="rId7"/>
    <p:sldId id="351" r:id="rId8"/>
    <p:sldId id="349" r:id="rId9"/>
    <p:sldId id="344" r:id="rId10"/>
    <p:sldId id="342" r:id="rId11"/>
    <p:sldId id="341" r:id="rId12"/>
    <p:sldId id="345" r:id="rId13"/>
    <p:sldId id="348" r:id="rId14"/>
    <p:sldId id="347" r:id="rId15"/>
    <p:sldId id="336" r:id="rId16"/>
    <p:sldId id="352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" userDrawn="1">
          <p15:clr>
            <a:srgbClr val="A4A3A4"/>
          </p15:clr>
        </p15:guide>
        <p15:guide id="2" pos="475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58" autoAdjust="0"/>
    <p:restoredTop sz="95126" autoAdjust="0"/>
  </p:normalViewPr>
  <p:slideViewPr>
    <p:cSldViewPr>
      <p:cViewPr>
        <p:scale>
          <a:sx n="100" d="100"/>
          <a:sy n="100" d="100"/>
        </p:scale>
        <p:origin x="570" y="-360"/>
      </p:cViewPr>
      <p:guideLst>
        <p:guide orient="horz" pos="192"/>
        <p:guide pos="47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>
                <a:effectLst/>
                <a:latin typeface="+mj-lt"/>
              </a:rPr>
              <a:t>omniran-17-0081-01-CF00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56070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User Service Information Model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2017-10-30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presentation contains the graphical representation of the user service information model. It builds on the concepts outlined in omniran-17-0064-004-CF00 and details the overarching user service model as well as its components.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First edition provides some examples of the information model for review.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+mn-lt"/>
              </a:rPr>
              <a:t>Revision #1 provides initial proposal of user service information model</a:t>
            </a: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/>
              <a:t>Access Link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4019550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40195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2044033"/>
            <a:ext cx="4038600" cy="1842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TE-ID: Unique terminal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configuration attributes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2219689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1877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3969145"/>
            <a:ext cx="4038600" cy="19744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: possible configuration attributes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: possible security modes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: possible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configurations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: desired link configuration attributes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: desired security mode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: desired </a:t>
            </a:r>
            <a:r>
              <a:rPr lang="en-US" sz="900" dirty="0" err="1">
                <a:latin typeface="+mn-lt"/>
              </a:rPr>
              <a:t>QoS</a:t>
            </a:r>
            <a:r>
              <a:rPr lang="en-US" sz="900" dirty="0">
                <a:latin typeface="+mn-lt"/>
              </a:rPr>
              <a:t> mode</a:t>
            </a:r>
          </a:p>
          <a:p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 ASSOCIATE (</a:t>
            </a:r>
            <a:r>
              <a:rPr lang="en-US" sz="900" dirty="0" err="1">
                <a:latin typeface="+mn-lt"/>
              </a:rPr>
              <a:t>SupportedLinkCapabilities</a:t>
            </a:r>
            <a:r>
              <a:rPr lang="en-US" sz="900" dirty="0">
                <a:latin typeface="+mn-lt"/>
              </a:rPr>
              <a:t>, 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PreferredLinkProfile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SupportedSecurityCapabilities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PreferredSecurityProfile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SupportedQosCapabilities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PreferredQosProfile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 REASSOCIATE (Link-ID)</a:t>
            </a:r>
          </a:p>
          <a:p>
            <a:r>
              <a:rPr lang="en-US" sz="900" dirty="0">
                <a:latin typeface="+mn-lt"/>
              </a:rPr>
              <a:t>void DISASSOCIATE ()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171803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1181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1955801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1955801"/>
            <a:ext cx="392927" cy="2032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1955801"/>
            <a:ext cx="609600" cy="212089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196836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38671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32862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>
                <a:latin typeface="+mn-lt"/>
              </a:rPr>
              <a:t>Security </a:t>
            </a:r>
            <a:br>
              <a:rPr lang="en-US" dirty="0">
                <a:latin typeface="+mn-lt"/>
              </a:rPr>
            </a:br>
            <a:r>
              <a:rPr lang="en-US" dirty="0">
                <a:latin typeface="+mn-lt"/>
              </a:rPr>
              <a:t>Association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838201"/>
            <a:ext cx="4022696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identifier</a:t>
            </a:r>
          </a:p>
          <a:p>
            <a:r>
              <a:rPr lang="en-US" sz="900" dirty="0">
                <a:latin typeface="+mn-lt"/>
              </a:rPr>
              <a:t>{1} AN-ID: Access network identifier used for authenticator identifier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02870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860838"/>
            <a:ext cx="4038600" cy="144920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TE-ID: Unique terminal identifier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methods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r>
              <a:rPr lang="en-US" sz="900" dirty="0">
                <a:latin typeface="+mn-lt"/>
              </a:rPr>
              <a:t>Subscription-ID IDENTIFY (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SupportedEncryptionMode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	,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048587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741420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2" y="1910227"/>
            <a:ext cx="4035287" cy="8930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: Subscription credential</a:t>
            </a:r>
          </a:p>
          <a:p>
            <a:r>
              <a:rPr lang="en-US" sz="900" dirty="0">
                <a:latin typeface="+mn-lt"/>
              </a:rPr>
              <a:t>{1} User-ID: Username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ServiceProfile</a:t>
            </a:r>
            <a:r>
              <a:rPr lang="en-US" sz="900" dirty="0">
                <a:latin typeface="+mn-lt"/>
              </a:rPr>
              <a:t>: Definition of provided services.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105595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2" y="4363705"/>
            <a:ext cx="4035287" cy="88932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AN-ID: Unique AN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ANCredential</a:t>
            </a:r>
            <a:r>
              <a:rPr lang="en-US" sz="900" dirty="0">
                <a:latin typeface="+mn-lt"/>
              </a:rPr>
              <a:t>: Authenticator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SupportedEncryptionModes</a:t>
            </a:r>
            <a:r>
              <a:rPr lang="en-US" sz="900" dirty="0">
                <a:latin typeface="+mn-lt"/>
              </a:rPr>
              <a:t>: possible encryption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PreferredEncryptionMode</a:t>
            </a:r>
            <a:r>
              <a:rPr lang="en-US" sz="900" dirty="0">
                <a:latin typeface="+mn-lt"/>
              </a:rPr>
              <a:t>: preferred encryption mode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TEAUTHENTICATE (TE-ID, </a:t>
            </a:r>
            <a:r>
              <a:rPr lang="en-US" sz="900" dirty="0" err="1">
                <a:latin typeface="+mn-lt"/>
              </a:rPr>
              <a:t>queryMsg</a:t>
            </a:r>
            <a:r>
              <a:rPr lang="en-US" sz="900" dirty="0">
                <a:latin typeface="+mn-lt"/>
              </a:rPr>
              <a:t>)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51454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01852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295898"/>
            <a:ext cx="4035287" cy="118110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SSCredential</a:t>
            </a:r>
            <a:r>
              <a:rPr lang="en-US" sz="900" dirty="0">
                <a:latin typeface="+mn-lt"/>
              </a:rPr>
              <a:t>: Subscription service credential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: possible authentication methods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: preferred authentication methods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AuthResult</a:t>
            </a:r>
            <a:r>
              <a:rPr lang="en-US" sz="900" dirty="0">
                <a:latin typeface="+mn-lt"/>
              </a:rPr>
              <a:t> ACCESSREQ (TE-ID, Subscription-ID)</a:t>
            </a:r>
          </a:p>
          <a:p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 AUTHENTICATE (</a:t>
            </a:r>
            <a:r>
              <a:rPr lang="en-US" sz="900" dirty="0" err="1">
                <a:latin typeface="+mn-lt"/>
              </a:rPr>
              <a:t>SupportedAuthMethods</a:t>
            </a:r>
            <a:r>
              <a:rPr lang="en-US" sz="900" dirty="0">
                <a:latin typeface="+mn-lt"/>
              </a:rPr>
              <a:t>,</a:t>
            </a:r>
          </a:p>
          <a:p>
            <a:r>
              <a:rPr lang="en-US" sz="900" dirty="0">
                <a:latin typeface="+mn-lt"/>
              </a:rPr>
              <a:t>	</a:t>
            </a:r>
            <a:r>
              <a:rPr lang="en-US" sz="900" dirty="0" err="1">
                <a:latin typeface="+mn-lt"/>
              </a:rPr>
              <a:t>PreferredAuthMethod</a:t>
            </a:r>
            <a:r>
              <a:rPr lang="en-US" sz="900" dirty="0">
                <a:latin typeface="+mn-lt"/>
              </a:rPr>
              <a:t>, </a:t>
            </a:r>
            <a:r>
              <a:rPr lang="en-US" sz="900" dirty="0" err="1">
                <a:latin typeface="+mn-lt"/>
              </a:rPr>
              <a:t>SubscriptionCredential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483647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35931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85166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85265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852653"/>
            <a:ext cx="609600" cy="111549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8652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427482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857596"/>
            <a:ext cx="831305" cy="262296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870955"/>
            <a:ext cx="1059904" cy="35392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85759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23648" y="277368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112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35083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>
            <a:extLst>
              <a:ext uri="{FF2B5EF4-FFF2-40B4-BE49-F238E27FC236}">
                <a16:creationId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391820"/>
            <a:ext cx="1286087" cy="4151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8096" y="276659"/>
            <a:ext cx="3368704" cy="1185719"/>
          </a:xfrm>
        </p:spPr>
        <p:txBody>
          <a:bodyPr/>
          <a:lstStyle/>
          <a:p>
            <a:r>
              <a:rPr lang="en-US" dirty="0"/>
              <a:t>Data path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657225"/>
            <a:ext cx="4022696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DataPathConfiguration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847724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211233"/>
            <a:ext cx="4038600" cy="1025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>
                <a:latin typeface="+mn-lt"/>
              </a:rPr>
              <a:t>{1} R1Config: R1 Session configuration parameters</a:t>
            </a:r>
          </a:p>
          <a:p>
            <a:r>
              <a:rPr lang="en-US" sz="900" dirty="0">
                <a:latin typeface="+mn-lt"/>
              </a:rPr>
              <a:t>{1} R6Config: R6 Session configuration parameters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BRconfig</a:t>
            </a:r>
            <a:r>
              <a:rPr lang="en-US" sz="900" dirty="0">
                <a:latin typeface="+mn-lt"/>
              </a:rPr>
              <a:t>: Bridging service definition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NACONFIG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-ID, R1Config, R6Config, </a:t>
            </a:r>
            <a:r>
              <a:rPr lang="en-US" sz="900" dirty="0" err="1">
                <a:latin typeface="+mn-lt"/>
              </a:rPr>
              <a:t>BRConfig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NARELEASE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398982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946062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2" y="1420641"/>
            <a:ext cx="4035287" cy="73289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Unique ANC identifier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DPESTABLISH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  <a:p>
            <a:r>
              <a:rPr lang="en-US" sz="900" dirty="0" err="1">
                <a:latin typeface="+mn-lt"/>
              </a:rPr>
              <a:t>NAConfig</a:t>
            </a:r>
            <a:r>
              <a:rPr lang="en-US" sz="900" dirty="0">
                <a:latin typeface="+mn-lt"/>
              </a:rPr>
              <a:t> DPRELOCATE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NA1-ID, NA2-ID)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DPRELEASE (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TE-ID, NA-ID)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606484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2" y="3292148"/>
            <a:ext cx="4035287" cy="100873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r>
              <a:rPr lang="en-US" sz="900" dirty="0">
                <a:latin typeface="+mn-lt"/>
              </a:rPr>
              <a:t>{1+} R6Config: R6 Session configuration parameters</a:t>
            </a:r>
          </a:p>
          <a:p>
            <a:r>
              <a:rPr lang="en-US" sz="900" dirty="0">
                <a:latin typeface="+mn-lt"/>
              </a:rPr>
              <a:t>{1+} R3Config: R3 Session configuration parameters</a:t>
            </a: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BRConfig</a:t>
            </a:r>
            <a:r>
              <a:rPr lang="en-US" sz="900" dirty="0">
                <a:latin typeface="+mn-lt"/>
              </a:rPr>
              <a:t>: Bridging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BHCONFIG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-ID, R6Config, R3Config, </a:t>
            </a:r>
            <a:r>
              <a:rPr lang="en-US" sz="900" dirty="0" err="1">
                <a:latin typeface="+mn-lt"/>
              </a:rPr>
              <a:t>BRConfig</a:t>
            </a:r>
            <a:r>
              <a:rPr lang="en-US" sz="900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BHRELEASE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479897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030295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437738"/>
            <a:ext cx="4035287" cy="8868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 service definition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err="1">
                <a:latin typeface="+mn-lt"/>
              </a:rPr>
              <a:t>DPSrvSpec</a:t>
            </a:r>
            <a:r>
              <a:rPr lang="en-US" sz="900" dirty="0">
                <a:latin typeface="+mn-lt"/>
              </a:rPr>
              <a:t> DPREQUEST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-ID,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, TE-ID)</a:t>
            </a:r>
          </a:p>
          <a:p>
            <a:r>
              <a:rPr lang="en-US" sz="900" dirty="0">
                <a:latin typeface="+mn-lt"/>
              </a:rPr>
              <a:t>void DPTERMINATE (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615962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6029325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362074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363067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363067"/>
            <a:ext cx="609600" cy="96103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37562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203263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368010"/>
            <a:ext cx="831305" cy="202289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381370"/>
            <a:ext cx="1059904" cy="30858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36800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60234" y="2124075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3530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2" y="4363867"/>
            <a:ext cx="4035287" cy="101386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AR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AR-ID: Unique identifier</a:t>
            </a:r>
          </a:p>
          <a:p>
            <a:pPr lvl="0"/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r>
              <a:rPr lang="en-US" sz="900" dirty="0">
                <a:latin typeface="+mn-lt"/>
              </a:rPr>
              <a:t>{1+} ARI-ID: Interface identifier</a:t>
            </a:r>
          </a:p>
          <a:p>
            <a:r>
              <a:rPr lang="en-US" sz="900" dirty="0">
                <a:latin typeface="+mn-lt"/>
              </a:rPr>
              <a:t>{1+} R3Config: Interface configuration parameters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ARICONFIG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R3Config)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ARIRELEASE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54971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2672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743075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5095875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379399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6983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39">
            <a:extLst>
              <a:ext uri="{FF2B5EF4-FFF2-40B4-BE49-F238E27FC236}">
                <a16:creationId xmlns:a16="http://schemas.microsoft.com/office/drawing/2014/main" id="{A718DF4C-3E45-49AC-8F2F-E4E94717A268}"/>
              </a:ext>
            </a:extLst>
          </p:cNvPr>
          <p:cNvSpPr/>
          <p:nvPr/>
        </p:nvSpPr>
        <p:spPr bwMode="auto">
          <a:xfrm>
            <a:off x="2000250" y="1544442"/>
            <a:ext cx="1516876" cy="392290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6" name="Freeform 39">
            <a:extLst>
              <a:ext uri="{FF2B5EF4-FFF2-40B4-BE49-F238E27FC236}">
                <a16:creationId xmlns:a16="http://schemas.microsoft.com/office/drawing/2014/main" id="{8C290E51-AC3C-4EF0-AD2C-F1226E99D757}"/>
              </a:ext>
            </a:extLst>
          </p:cNvPr>
          <p:cNvSpPr/>
          <p:nvPr/>
        </p:nvSpPr>
        <p:spPr bwMode="auto">
          <a:xfrm>
            <a:off x="2216711" y="1553745"/>
            <a:ext cx="1286087" cy="337068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298" y="274638"/>
            <a:ext cx="3068501" cy="573086"/>
          </a:xfrm>
        </p:spPr>
        <p:txBody>
          <a:bodyPr/>
          <a:lstStyle/>
          <a:p>
            <a:r>
              <a:rPr lang="en-US" dirty="0"/>
              <a:t>Service flow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819150"/>
            <a:ext cx="4022696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009649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505200" y="2697621"/>
            <a:ext cx="4038600" cy="74100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NA-ID: Unique NA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0+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505201" y="2885369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3153387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508512" y="1620665"/>
            <a:ext cx="4035287" cy="101849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ANC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ANC-ID: Unique ANC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SFPROVISION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PolicyRules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SFREAUTHORIZE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SessionKey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SFADDITION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ServiceFlowSpec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err="1">
                <a:solidFill>
                  <a:prstClr val="black"/>
                </a:solidFill>
                <a:latin typeface="Arial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 SFMODIFY (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-ID,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SFDELETE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1806509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508512" y="3492277"/>
            <a:ext cx="4035287" cy="73682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BH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BH-ID: Unique BH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0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+}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Service flow configuration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SFCONFIG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SFParams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SFRELEASE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680026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508513" y="3962504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508513" y="5352013"/>
            <a:ext cx="4035287" cy="74398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SS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SS-ID: Unique SS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ServiceProvider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FQDN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ServiceFlowSpec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service flow parameters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PolicyRules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: Policing rules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530237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95803" y="1523999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24199" y="1524992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95600" y="1524992"/>
            <a:ext cx="609600" cy="127535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43403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12505" y="153755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26219" y="340339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67000" y="1529934"/>
            <a:ext cx="831305" cy="207051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90843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38401" y="1543295"/>
            <a:ext cx="1059904" cy="284773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60545" y="152993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241986" y="2610462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32127" y="5267325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29B0B2C-1D4E-473C-B840-FF1EB4B94AAC}"/>
              </a:ext>
            </a:extLst>
          </p:cNvPr>
          <p:cNvSpPr/>
          <p:nvPr/>
        </p:nvSpPr>
        <p:spPr bwMode="auto">
          <a:xfrm>
            <a:off x="3508512" y="4287666"/>
            <a:ext cx="40352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AR-ID: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7116F5B-7C8F-4205-9FEE-E8D249F7EB0E}"/>
              </a:ext>
            </a:extLst>
          </p:cNvPr>
          <p:cNvCxnSpPr>
            <a:cxnSpLocks/>
          </p:cNvCxnSpPr>
          <p:nvPr/>
        </p:nvCxnSpPr>
        <p:spPr bwMode="auto">
          <a:xfrm>
            <a:off x="3508513" y="447351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C68B14A-BECC-443C-B69C-60B4FEB04BCA}"/>
              </a:ext>
            </a:extLst>
          </p:cNvPr>
          <p:cNvSpPr txBox="1"/>
          <p:nvPr/>
        </p:nvSpPr>
        <p:spPr>
          <a:xfrm>
            <a:off x="3195803" y="419100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E7F50D1-1D15-49D2-97A7-0FC2D7E006BE}"/>
              </a:ext>
            </a:extLst>
          </p:cNvPr>
          <p:cNvCxnSpPr>
            <a:cxnSpLocks/>
          </p:cNvCxnSpPr>
          <p:nvPr/>
        </p:nvCxnSpPr>
        <p:spPr bwMode="auto">
          <a:xfrm>
            <a:off x="3507601" y="1943100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94605B30-5F69-4190-A2E5-23D6D0C14BBF}"/>
              </a:ext>
            </a:extLst>
          </p:cNvPr>
          <p:cNvCxnSpPr>
            <a:cxnSpLocks/>
          </p:cNvCxnSpPr>
          <p:nvPr/>
        </p:nvCxnSpPr>
        <p:spPr bwMode="auto">
          <a:xfrm>
            <a:off x="3508512" y="4619625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Diamond 44">
            <a:extLst>
              <a:ext uri="{FF2B5EF4-FFF2-40B4-BE49-F238E27FC236}">
                <a16:creationId xmlns:a16="http://schemas.microsoft.com/office/drawing/2014/main" id="{EC225867-B090-4ECB-B832-B4338997682B}"/>
              </a:ext>
            </a:extLst>
          </p:cNvPr>
          <p:cNvSpPr/>
          <p:nvPr/>
        </p:nvSpPr>
        <p:spPr bwMode="auto">
          <a:xfrm>
            <a:off x="2140512" y="1541324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5D8E7B2-BBDB-40D2-870C-96308B436A75}"/>
              </a:ext>
            </a:extLst>
          </p:cNvPr>
          <p:cNvSpPr/>
          <p:nvPr/>
        </p:nvSpPr>
        <p:spPr bwMode="auto">
          <a:xfrm>
            <a:off x="3508513" y="4821216"/>
            <a:ext cx="4035287" cy="4748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TE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TE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resultMsg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SFCFGCONFIRM (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-ID,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DataPath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4DC4E18-BDBA-424F-98EF-28CBA636A761}"/>
              </a:ext>
            </a:extLst>
          </p:cNvPr>
          <p:cNvCxnSpPr>
            <a:cxnSpLocks/>
          </p:cNvCxnSpPr>
          <p:nvPr/>
        </p:nvCxnSpPr>
        <p:spPr bwMode="auto">
          <a:xfrm>
            <a:off x="3508514" y="500706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9665593F-0024-4C61-A89E-A4EC4D14C89C}"/>
              </a:ext>
            </a:extLst>
          </p:cNvPr>
          <p:cNvSpPr txBox="1"/>
          <p:nvPr/>
        </p:nvSpPr>
        <p:spPr>
          <a:xfrm>
            <a:off x="3195804" y="47245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E4FA8C-721C-4467-AA0A-B1620F4EFC0D}"/>
              </a:ext>
            </a:extLst>
          </p:cNvPr>
          <p:cNvCxnSpPr>
            <a:cxnSpLocks/>
          </p:cNvCxnSpPr>
          <p:nvPr/>
        </p:nvCxnSpPr>
        <p:spPr bwMode="auto">
          <a:xfrm>
            <a:off x="3508513" y="5143650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Diamond 50">
            <a:extLst>
              <a:ext uri="{FF2B5EF4-FFF2-40B4-BE49-F238E27FC236}">
                <a16:creationId xmlns:a16="http://schemas.microsoft.com/office/drawing/2014/main" id="{0CF21B31-FA61-4D76-B6C2-C2438A2CFA60}"/>
              </a:ext>
            </a:extLst>
          </p:cNvPr>
          <p:cNvSpPr/>
          <p:nvPr/>
        </p:nvSpPr>
        <p:spPr bwMode="auto">
          <a:xfrm>
            <a:off x="1918823" y="154444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00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and monitoring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16875" y="1657351"/>
            <a:ext cx="4022696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SSRecord</a:t>
            </a:r>
            <a:r>
              <a:rPr lang="en-US" sz="900" dirty="0">
                <a:latin typeface="+mn-lt"/>
              </a:rPr>
              <a:t>-ID: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16875" y="1847850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BE857969-4F1C-409E-AB7D-0816B91B0381}"/>
              </a:ext>
            </a:extLst>
          </p:cNvPr>
          <p:cNvSpPr/>
          <p:nvPr/>
        </p:nvSpPr>
        <p:spPr bwMode="auto">
          <a:xfrm>
            <a:off x="3493275" y="3573309"/>
            <a:ext cx="4038600" cy="7415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NA-ID: Unique NA identifier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CB192C1-E62A-4013-B4EE-7DB8333A5333}"/>
              </a:ext>
            </a:extLst>
          </p:cNvPr>
          <p:cNvCxnSpPr>
            <a:cxnSpLocks/>
          </p:cNvCxnSpPr>
          <p:nvPr/>
        </p:nvCxnSpPr>
        <p:spPr bwMode="auto">
          <a:xfrm>
            <a:off x="3493276" y="3751532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EE8ECEC-EF2B-456F-B049-9F07CAD66F29}"/>
              </a:ext>
            </a:extLst>
          </p:cNvPr>
          <p:cNvSpPr/>
          <p:nvPr/>
        </p:nvSpPr>
        <p:spPr bwMode="auto">
          <a:xfrm>
            <a:off x="3496587" y="2781300"/>
            <a:ext cx="4035287" cy="7281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ANC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ANC-ID: NAI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SSCONFIG (Session-ID,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  <a:p>
            <a:r>
              <a:rPr lang="en-US" sz="900" dirty="0" err="1">
                <a:latin typeface="+mn-lt"/>
              </a:rPr>
              <a:t>SSParms</a:t>
            </a:r>
            <a:r>
              <a:rPr lang="en-US" sz="900" dirty="0">
                <a:latin typeface="+mn-lt"/>
              </a:rPr>
              <a:t> SSREQUEST (Session-ID,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-ID)</a:t>
            </a:r>
          </a:p>
          <a:p>
            <a:r>
              <a:rPr lang="en-US" sz="900" dirty="0" err="1">
                <a:latin typeface="+mn-lt"/>
              </a:rPr>
              <a:t>resultMsg</a:t>
            </a:r>
            <a:r>
              <a:rPr lang="en-US" sz="900" dirty="0">
                <a:latin typeface="+mn-lt"/>
              </a:rPr>
              <a:t> SSINDICATION (Session-ID, </a:t>
            </a:r>
            <a:r>
              <a:rPr lang="en-US" sz="900" dirty="0" err="1">
                <a:latin typeface="+mn-lt"/>
              </a:rPr>
              <a:t>SSParams</a:t>
            </a:r>
            <a:r>
              <a:rPr lang="en-US" sz="900" dirty="0">
                <a:latin typeface="+mn-lt"/>
              </a:rPr>
              <a:t>)</a:t>
            </a:r>
          </a:p>
          <a:p>
            <a:endParaRPr lang="en-US" sz="900" dirty="0">
              <a:latin typeface="+mn-lt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5228027-9785-463F-9910-6E03C59626C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2957618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934C3C1-AE80-4324-96A8-7BC1C5C26EBA}"/>
              </a:ext>
            </a:extLst>
          </p:cNvPr>
          <p:cNvSpPr/>
          <p:nvPr/>
        </p:nvSpPr>
        <p:spPr bwMode="auto">
          <a:xfrm>
            <a:off x="3496587" y="4375135"/>
            <a:ext cx="4035287" cy="73026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BH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BH-ID: Unique BH identifier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SSCONFIG (Session-ID,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resultMsg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SSMONITORSTART (Session-ID, </a:t>
            </a:r>
            <a:r>
              <a:rPr lang="en-US" sz="900" dirty="0" err="1">
                <a:solidFill>
                  <a:prstClr val="black"/>
                </a:solidFill>
                <a:latin typeface="+mn-lt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-ID)</a:t>
            </a:r>
          </a:p>
          <a:p>
            <a:pPr lvl="0"/>
            <a:r>
              <a:rPr lang="en-US" sz="900" dirty="0" err="1">
                <a:solidFill>
                  <a:prstClr val="black"/>
                </a:solidFill>
                <a:latin typeface="+mn-lt"/>
              </a:rPr>
              <a:t>SSParams</a:t>
            </a:r>
            <a:r>
              <a:rPr lang="en-US" sz="900" dirty="0">
                <a:solidFill>
                  <a:prstClr val="black"/>
                </a:solidFill>
                <a:latin typeface="+mn-lt"/>
              </a:rPr>
              <a:t> SSMONITORSTOP (Session-ID)</a:t>
            </a:r>
          </a:p>
          <a:p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CA65A8F-D4C5-4E05-AAE4-508D7B39ECAA}"/>
              </a:ext>
            </a:extLst>
          </p:cNvPr>
          <p:cNvCxnSpPr>
            <a:cxnSpLocks/>
          </p:cNvCxnSpPr>
          <p:nvPr/>
        </p:nvCxnSpPr>
        <p:spPr bwMode="auto">
          <a:xfrm>
            <a:off x="3496588" y="4553359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7091A01-34F0-4FB2-9794-A70186AE7D5A}"/>
              </a:ext>
            </a:extLst>
          </p:cNvPr>
          <p:cNvCxnSpPr>
            <a:cxnSpLocks/>
          </p:cNvCxnSpPr>
          <p:nvPr/>
        </p:nvCxnSpPr>
        <p:spPr bwMode="auto">
          <a:xfrm>
            <a:off x="3493275" y="3099923"/>
            <a:ext cx="40352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5872675-776E-4194-9ACB-2EA45DD4DAEB}"/>
              </a:ext>
            </a:extLst>
          </p:cNvPr>
          <p:cNvSpPr/>
          <p:nvPr/>
        </p:nvSpPr>
        <p:spPr bwMode="auto">
          <a:xfrm>
            <a:off x="3496588" y="5171038"/>
            <a:ext cx="4035287" cy="62016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SS-ID: Unique SS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AccountingConfig</a:t>
            </a:r>
            <a:r>
              <a:rPr lang="en-US" sz="900" dirty="0">
                <a:latin typeface="+mn-lt"/>
              </a:rPr>
              <a:t>: Accounting configuration specification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84DE2F6-2B1C-4D6E-9DF7-FD66E027F9E9}"/>
              </a:ext>
            </a:extLst>
          </p:cNvPr>
          <p:cNvCxnSpPr>
            <a:cxnSpLocks/>
          </p:cNvCxnSpPr>
          <p:nvPr/>
        </p:nvCxnSpPr>
        <p:spPr bwMode="auto">
          <a:xfrm>
            <a:off x="3496589" y="5349262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364D272-2A30-4665-8597-B676E052C319}"/>
              </a:ext>
            </a:extLst>
          </p:cNvPr>
          <p:cNvCxnSpPr>
            <a:cxnSpLocks/>
          </p:cNvCxnSpPr>
          <p:nvPr/>
        </p:nvCxnSpPr>
        <p:spPr bwMode="auto">
          <a:xfrm>
            <a:off x="3495676" y="3893820"/>
            <a:ext cx="403528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20CDD65-243A-4F28-986A-0F7BBAEA6D6A}"/>
              </a:ext>
            </a:extLst>
          </p:cNvPr>
          <p:cNvSpPr txBox="1"/>
          <p:nvPr/>
        </p:nvSpPr>
        <p:spPr>
          <a:xfrm>
            <a:off x="3183878" y="267081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2" name="Freeform 39">
            <a:extLst>
              <a:ext uri="{FF2B5EF4-FFF2-40B4-BE49-F238E27FC236}">
                <a16:creationId xmlns:a16="http://schemas.microsoft.com/office/drawing/2014/main" id="{80BD3E21-78C0-43A6-A025-181DC6279CB6}"/>
              </a:ext>
            </a:extLst>
          </p:cNvPr>
          <p:cNvSpPr/>
          <p:nvPr/>
        </p:nvSpPr>
        <p:spPr bwMode="auto">
          <a:xfrm>
            <a:off x="3112274" y="2671803"/>
            <a:ext cx="392927" cy="19445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9">
            <a:extLst>
              <a:ext uri="{FF2B5EF4-FFF2-40B4-BE49-F238E27FC236}">
                <a16:creationId xmlns:a16="http://schemas.microsoft.com/office/drawing/2014/main" id="{BC9FA783-803E-406B-9558-58BD065EB410}"/>
              </a:ext>
            </a:extLst>
          </p:cNvPr>
          <p:cNvSpPr/>
          <p:nvPr/>
        </p:nvSpPr>
        <p:spPr bwMode="auto">
          <a:xfrm>
            <a:off x="2883675" y="2671803"/>
            <a:ext cx="609600" cy="1004847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4" name="Diamond 33">
            <a:extLst>
              <a:ext uri="{FF2B5EF4-FFF2-40B4-BE49-F238E27FC236}">
                <a16:creationId xmlns:a16="http://schemas.microsoft.com/office/drawing/2014/main" id="{19CE378C-1EBE-4CAD-A470-5A0C5B3ADDAF}"/>
              </a:ext>
            </a:extLst>
          </p:cNvPr>
          <p:cNvSpPr/>
          <p:nvPr/>
        </p:nvSpPr>
        <p:spPr bwMode="auto">
          <a:xfrm>
            <a:off x="3031478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40A0140D-A98A-4652-96C9-FA3DEB1D887E}"/>
              </a:ext>
            </a:extLst>
          </p:cNvPr>
          <p:cNvSpPr/>
          <p:nvPr/>
        </p:nvSpPr>
        <p:spPr bwMode="auto">
          <a:xfrm>
            <a:off x="2800580" y="268436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50FEA4B-A6F1-42DF-9B9D-3F8588A5A38A}"/>
              </a:ext>
            </a:extLst>
          </p:cNvPr>
          <p:cNvSpPr txBox="1"/>
          <p:nvPr/>
        </p:nvSpPr>
        <p:spPr>
          <a:xfrm>
            <a:off x="3214294" y="42862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37" name="Freeform 39">
            <a:extLst>
              <a:ext uri="{FF2B5EF4-FFF2-40B4-BE49-F238E27FC236}">
                <a16:creationId xmlns:a16="http://schemas.microsoft.com/office/drawing/2014/main" id="{B136A349-DC75-4CDC-BC66-64524400A37A}"/>
              </a:ext>
            </a:extLst>
          </p:cNvPr>
          <p:cNvSpPr/>
          <p:nvPr/>
        </p:nvSpPr>
        <p:spPr bwMode="auto">
          <a:xfrm>
            <a:off x="2655075" y="2676746"/>
            <a:ext cx="831305" cy="18000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Diamond 37">
            <a:extLst>
              <a:ext uri="{FF2B5EF4-FFF2-40B4-BE49-F238E27FC236}">
                <a16:creationId xmlns:a16="http://schemas.microsoft.com/office/drawing/2014/main" id="{F907A499-0F0E-4E01-BA04-A72EB72D42DE}"/>
              </a:ext>
            </a:extLst>
          </p:cNvPr>
          <p:cNvSpPr/>
          <p:nvPr/>
        </p:nvSpPr>
        <p:spPr bwMode="auto">
          <a:xfrm>
            <a:off x="2578918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Freeform 39">
            <a:extLst>
              <a:ext uri="{FF2B5EF4-FFF2-40B4-BE49-F238E27FC236}">
                <a16:creationId xmlns:a16="http://schemas.microsoft.com/office/drawing/2014/main" id="{5681CB4E-86A4-4B54-B5FD-764186F7F63A}"/>
              </a:ext>
            </a:extLst>
          </p:cNvPr>
          <p:cNvSpPr/>
          <p:nvPr/>
        </p:nvSpPr>
        <p:spPr bwMode="auto">
          <a:xfrm>
            <a:off x="2426476" y="2690105"/>
            <a:ext cx="1059904" cy="258674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F8801F34-E432-41D5-AC4B-97293D3D6DED}"/>
              </a:ext>
            </a:extLst>
          </p:cNvPr>
          <p:cNvSpPr/>
          <p:nvPr/>
        </p:nvSpPr>
        <p:spPr bwMode="auto">
          <a:xfrm>
            <a:off x="2348620" y="267674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4AB12F7-F2CA-41FC-A6C4-A6A5EBBFDCF8}"/>
              </a:ext>
            </a:extLst>
          </p:cNvPr>
          <p:cNvSpPr txBox="1"/>
          <p:nvPr/>
        </p:nvSpPr>
        <p:spPr>
          <a:xfrm>
            <a:off x="3154573" y="348615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4F28F5E-CFC1-4EE8-B993-E3669C23731F}"/>
              </a:ext>
            </a:extLst>
          </p:cNvPr>
          <p:cNvSpPr txBox="1"/>
          <p:nvPr/>
        </p:nvSpPr>
        <p:spPr>
          <a:xfrm>
            <a:off x="3220202" y="508635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782FEF8-9D7A-43DA-86E0-79BA48A1235E}"/>
              </a:ext>
            </a:extLst>
          </p:cNvPr>
          <p:cNvCxnSpPr>
            <a:cxnSpLocks/>
          </p:cNvCxnSpPr>
          <p:nvPr/>
        </p:nvCxnSpPr>
        <p:spPr bwMode="auto">
          <a:xfrm>
            <a:off x="3505201" y="4695825"/>
            <a:ext cx="40385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81586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5261"/>
          </a:xfrm>
        </p:spPr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762000"/>
            <a:ext cx="7086600" cy="33571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User service (session)</a:t>
            </a:r>
            <a:endParaRPr kumimoji="0" 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Session-ID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083533"/>
            <a:ext cx="1058093" cy="4608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109848"/>
            <a:ext cx="293077" cy="16412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097717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097717"/>
            <a:ext cx="441959" cy="122264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122052"/>
            <a:ext cx="630929" cy="19888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083533"/>
            <a:ext cx="756852" cy="308467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10984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092416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1035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72678" y="105065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092415"/>
            <a:ext cx="879227" cy="38282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09163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4826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29013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210128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395865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A9F6979-9C7C-4D7A-A144-4343939AA515}"/>
              </a:ext>
            </a:extLst>
          </p:cNvPr>
          <p:cNvSpPr/>
          <p:nvPr/>
        </p:nvSpPr>
        <p:spPr bwMode="auto">
          <a:xfrm>
            <a:off x="1828800" y="1148783"/>
            <a:ext cx="4022696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A3428692-F85A-49FD-87CD-E1C3C1756108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27671"/>
            <a:ext cx="401077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1DB662A4-08E3-4ED0-A150-8CE103BB62F6}"/>
              </a:ext>
            </a:extLst>
          </p:cNvPr>
          <p:cNvSpPr/>
          <p:nvPr/>
        </p:nvSpPr>
        <p:spPr bwMode="auto">
          <a:xfrm>
            <a:off x="1828800" y="2206058"/>
            <a:ext cx="4022696" cy="7429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Access link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Link-ID: Unique link identifier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  <a:p>
            <a:r>
              <a:rPr lang="en-US" sz="900" dirty="0">
                <a:latin typeface="+mn-lt"/>
              </a:rPr>
              <a:t>{1} NA-ID: NA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LinkConfiguration</a:t>
            </a:r>
            <a:r>
              <a:rPr lang="en-US" sz="900" dirty="0">
                <a:latin typeface="+mn-lt"/>
              </a:rPr>
              <a:t>: configuration values of the link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41AED4D6-093E-4819-A58D-2BCE92A950CE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84946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483267E8-FA8E-45EC-8F51-4D632BE8B5E5}"/>
              </a:ext>
            </a:extLst>
          </p:cNvPr>
          <p:cNvSpPr/>
          <p:nvPr/>
        </p:nvSpPr>
        <p:spPr bwMode="auto">
          <a:xfrm>
            <a:off x="1828800" y="2997866"/>
            <a:ext cx="4022696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Security association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EncryptionMode</a:t>
            </a:r>
            <a:r>
              <a:rPr lang="en-US" sz="900" dirty="0">
                <a:latin typeface="+mn-lt"/>
              </a:rPr>
              <a:t>: Encryption configuration</a:t>
            </a:r>
          </a:p>
          <a:p>
            <a:r>
              <a:rPr lang="en-US" sz="900" dirty="0">
                <a:latin typeface="+mn-lt"/>
              </a:rPr>
              <a:t>{1} Subscription-ID: NAI</a:t>
            </a:r>
          </a:p>
          <a:p>
            <a:r>
              <a:rPr lang="en-US" sz="900" dirty="0">
                <a:latin typeface="+mn-lt"/>
              </a:rPr>
              <a:t>{1} TE-ID: Terminal identifier used for supplicant identifier</a:t>
            </a:r>
          </a:p>
          <a:p>
            <a:r>
              <a:rPr lang="en-US" sz="900" dirty="0">
                <a:latin typeface="+mn-lt"/>
              </a:rPr>
              <a:t>{1} AN-ID: Access network identifier used for authenticator identifier</a:t>
            </a:r>
          </a:p>
          <a:p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F756BC2B-D522-458F-9945-7AFF6482CFF7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188365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D8EAD811-21BD-4949-A3B3-F29FCD044F72}"/>
              </a:ext>
            </a:extLst>
          </p:cNvPr>
          <p:cNvSpPr/>
          <p:nvPr/>
        </p:nvSpPr>
        <p:spPr bwMode="auto">
          <a:xfrm>
            <a:off x="1828800" y="4066473"/>
            <a:ext cx="4022696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Data path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Unique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DataPathConfiguration</a:t>
            </a:r>
            <a:r>
              <a:rPr lang="en-US" sz="900" dirty="0">
                <a:latin typeface="+mn-lt"/>
              </a:rPr>
              <a:t>: Configuration parameters of data path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TE-ID: Terminal identifier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8D45CC02-106A-4A7F-8C33-D9558815BB29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256972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62B16B90-28B1-498F-BEBF-28874FE0E9FB}"/>
              </a:ext>
            </a:extLst>
          </p:cNvPr>
          <p:cNvSpPr/>
          <p:nvPr/>
        </p:nvSpPr>
        <p:spPr bwMode="auto">
          <a:xfrm>
            <a:off x="1828800" y="4828473"/>
            <a:ext cx="4022696" cy="71133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dirty="0">
                <a:solidFill>
                  <a:prstClr val="black"/>
                </a:solidFill>
                <a:latin typeface="Arial"/>
              </a:rPr>
              <a:t>Service flow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-ID: Unique identifier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ServiceFlow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Config: Configuration parameters of service flow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{1} </a:t>
            </a: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SessionKey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Unique session credential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>
                <a:solidFill>
                  <a:prstClr val="black"/>
                </a:solidFill>
                <a:latin typeface="Arial"/>
              </a:rPr>
              <a:t>{1}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-ID: Related </a:t>
            </a:r>
            <a:r>
              <a:rPr lang="en-US" sz="900" dirty="0" err="1">
                <a:solidFill>
                  <a:prstClr val="black"/>
                </a:solidFill>
                <a:latin typeface="Arial"/>
              </a:rPr>
              <a:t>DataPath</a:t>
            </a:r>
            <a:r>
              <a:rPr lang="en-US" sz="900" dirty="0">
                <a:solidFill>
                  <a:prstClr val="black"/>
                </a:solidFill>
                <a:latin typeface="Arial"/>
              </a:rPr>
              <a:t>-ID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BA6BB0C-B559-4317-BFBE-C211659799C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5018972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9" name="Rectangle 78">
            <a:extLst>
              <a:ext uri="{FF2B5EF4-FFF2-40B4-BE49-F238E27FC236}">
                <a16:creationId xmlns:a16="http://schemas.microsoft.com/office/drawing/2014/main" id="{B6957778-B338-4BE0-9401-9678BE4E0662}"/>
              </a:ext>
            </a:extLst>
          </p:cNvPr>
          <p:cNvSpPr/>
          <p:nvPr/>
        </p:nvSpPr>
        <p:spPr bwMode="auto">
          <a:xfrm>
            <a:off x="1816875" y="5587433"/>
            <a:ext cx="4022696" cy="10179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Session statistics</a:t>
            </a:r>
            <a:endParaRPr lang="en-US" sz="11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SSRecord</a:t>
            </a:r>
            <a:r>
              <a:rPr lang="en-US" sz="900" dirty="0">
                <a:latin typeface="+mn-lt"/>
              </a:rPr>
              <a:t>-ID: Unique identifier of accounting record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SessionKey</a:t>
            </a:r>
            <a:r>
              <a:rPr lang="en-US" sz="900" dirty="0">
                <a:latin typeface="+mn-lt"/>
              </a:rPr>
              <a:t>: Unique session credential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DataPath</a:t>
            </a:r>
            <a:r>
              <a:rPr lang="en-US" sz="900" dirty="0">
                <a:latin typeface="+mn-lt"/>
              </a:rPr>
              <a:t>-ID: Related data path identifier</a:t>
            </a: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AccountingStart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AccountingStop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TimeStamp</a:t>
            </a:r>
            <a:endParaRPr lang="en-US" sz="900" dirty="0">
              <a:latin typeface="+mn-lt"/>
            </a:endParaRPr>
          </a:p>
          <a:p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SSParams</a:t>
            </a:r>
            <a:r>
              <a:rPr lang="en-US" sz="900" dirty="0">
                <a:latin typeface="+mn-lt"/>
              </a:rPr>
              <a:t>: Session statistics parameters</a:t>
            </a:r>
          </a:p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5A35311A-6D4A-4DDC-B544-C317DDB58488}"/>
              </a:ext>
            </a:extLst>
          </p:cNvPr>
          <p:cNvCxnSpPr>
            <a:cxnSpLocks/>
          </p:cNvCxnSpPr>
          <p:nvPr/>
        </p:nvCxnSpPr>
        <p:spPr bwMode="auto">
          <a:xfrm>
            <a:off x="1816875" y="5777932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823171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8FB5F-551D-47F9-819E-EC2F1A09F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0146C-1099-4ED7-888C-9C62843BB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User session information model is completely specified</a:t>
            </a:r>
          </a:p>
          <a:p>
            <a:pPr lvl="1"/>
            <a:r>
              <a:rPr lang="en-US" dirty="0"/>
              <a:t>Requires adjustments to the function specific attributes in some of the 7.x sections</a:t>
            </a:r>
          </a:p>
          <a:p>
            <a:r>
              <a:rPr lang="en-US" dirty="0"/>
              <a:t>Information model has to be carefully reviewed regarding the completeness and origin of information elements</a:t>
            </a:r>
          </a:p>
          <a:p>
            <a:pPr lvl="1"/>
            <a:r>
              <a:rPr lang="en-US" dirty="0"/>
              <a:t>Information description should be kept  as generic as possible.</a:t>
            </a:r>
          </a:p>
          <a:p>
            <a:pPr lvl="1"/>
            <a:r>
              <a:rPr lang="en-US" dirty="0"/>
              <a:t>Some of the descriptions may be too condensed.</a:t>
            </a:r>
          </a:p>
          <a:p>
            <a:r>
              <a:rPr lang="en-US" dirty="0"/>
              <a:t>The information model would allow to establish as well a infrastructure information model by pulling together the descriptions of the functional entities</a:t>
            </a:r>
          </a:p>
          <a:p>
            <a:r>
              <a:rPr lang="en-US" dirty="0"/>
              <a:t>Draft text for chapter 8.1 describing the user session model will be delivered for Orlando meeting.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839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User Service Information Model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/>
              <a:t>2017-10-30</a:t>
            </a:r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model* 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 notation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1371600"/>
            <a:ext cx="2438400" cy="132971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Class name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</a:t>
            </a:r>
            <a:r>
              <a:rPr lang="en-US" dirty="0">
                <a:latin typeface="+mn-lt"/>
              </a:rPr>
              <a:t>#1: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Attribute#2: abstract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mr-IN" dirty="0">
                <a:latin typeface="+mn-lt"/>
              </a:rPr>
              <a:t>…</a:t>
            </a:r>
            <a:endParaRPr lang="de-DE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dirty="0">
                <a:latin typeface="+mn-lt"/>
              </a:rPr>
              <a:t>Response Function#1(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Response</a:t>
            </a:r>
            <a:r>
              <a:rPr kumimoji="0" lang="de-D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r>
              <a:rPr lang="de-DE" dirty="0">
                <a:latin typeface="+mn-lt"/>
              </a:rPr>
              <a:t>Function#2(</a:t>
            </a:r>
            <a:r>
              <a:rPr lang="de-DE" dirty="0" err="1">
                <a:latin typeface="+mn-lt"/>
              </a:rPr>
              <a:t>parameter</a:t>
            </a:r>
            <a:r>
              <a:rPr lang="de-DE" dirty="0">
                <a:latin typeface="+mn-lt"/>
              </a:rPr>
              <a:t>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...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609600" y="1606062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609600" y="2145324"/>
            <a:ext cx="243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4571999" y="1417638"/>
            <a:ext cx="3810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Information element with specification of attributes as well as functions, which could be invoked by other elements over reference points. Functions return an result value.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609600" y="3398838"/>
            <a:ext cx="1143000" cy="563562"/>
            <a:chOff x="609600" y="3429000"/>
            <a:chExt cx="1143000" cy="563562"/>
          </a:xfrm>
        </p:grpSpPr>
        <p:sp>
          <p:nvSpPr>
            <p:cNvPr id="11" name="Rectangle 10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13" name="Straight Connector 12"/>
            <p:cNvCxnSpPr>
              <a:stCxn id="11" idx="1"/>
              <a:endCxn id="11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22" name="Group 21"/>
          <p:cNvGrpSpPr/>
          <p:nvPr/>
        </p:nvGrpSpPr>
        <p:grpSpPr>
          <a:xfrm>
            <a:off x="3200400" y="3398838"/>
            <a:ext cx="1143000" cy="563562"/>
            <a:chOff x="609600" y="3429000"/>
            <a:chExt cx="1143000" cy="563562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24" name="Straight Connector 23"/>
            <p:cNvCxnSpPr>
              <a:stCxn id="23" idx="1"/>
              <a:endCxn id="2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6" name="Diamond 25"/>
          <p:cNvSpPr/>
          <p:nvPr/>
        </p:nvSpPr>
        <p:spPr bwMode="auto">
          <a:xfrm>
            <a:off x="1752600" y="3608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/>
          <p:cNvCxnSpPr>
            <a:stCxn id="26" idx="3"/>
            <a:endCxn id="23" idx="1"/>
          </p:cNvCxnSpPr>
          <p:nvPr/>
        </p:nvCxnSpPr>
        <p:spPr bwMode="auto">
          <a:xfrm flipV="1">
            <a:off x="1905000" y="3680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33400" y="2861846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>
                <a:latin typeface="+mn-lt"/>
              </a:rPr>
              <a:t>Aggregation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72000" y="2843748"/>
            <a:ext cx="4267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Aggregation is a special type of association used to model a "whole to its parts" relationship.</a:t>
            </a:r>
          </a:p>
          <a:p>
            <a:r>
              <a:rPr lang="en-US" dirty="0">
                <a:latin typeface="+mn-lt"/>
              </a:rPr>
              <a:t>In basic aggregation relationships (framed diamond), the lifecycle of a part class is independent from the whole class's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composition aggregation relationship (filled diamond) is just another form of the aggregation relationship, but the child class's instance lifecycle is dependent on the parent class's instance lifecycle.</a:t>
            </a:r>
          </a:p>
          <a:p>
            <a:r>
              <a:rPr lang="en-US" dirty="0">
                <a:latin typeface="+mn-lt"/>
              </a:rPr>
              <a:t>- Associations are always assumed to be bi-directional; this means that both classes are aware of each other and their relationship</a:t>
            </a:r>
          </a:p>
          <a:p>
            <a:r>
              <a:rPr lang="en-US" dirty="0">
                <a:latin typeface="+mn-lt"/>
              </a:rPr>
              <a:t>- In a </a:t>
            </a:r>
            <a:r>
              <a:rPr lang="en-US" dirty="0" err="1">
                <a:latin typeface="+mn-lt"/>
              </a:rPr>
              <a:t>uni</a:t>
            </a:r>
            <a:r>
              <a:rPr lang="en-US" dirty="0">
                <a:latin typeface="+mn-lt"/>
              </a:rPr>
              <a:t>-directional association (arrow), two classes are related, but only one class knows that the relationship exists.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89170" y="3448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  <a:endParaRPr lang="en-US" dirty="0">
              <a:latin typeface="+mn-lt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97877" y="4160838"/>
            <a:ext cx="1143000" cy="563562"/>
            <a:chOff x="609600" y="3429000"/>
            <a:chExt cx="1143000" cy="563562"/>
          </a:xfrm>
        </p:grpSpPr>
        <p:sp>
          <p:nvSpPr>
            <p:cNvPr id="33" name="Rectangle 32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34" name="Straight Connector 33"/>
            <p:cNvCxnSpPr>
              <a:stCxn id="33" idx="1"/>
              <a:endCxn id="33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36" name="Group 35"/>
          <p:cNvGrpSpPr/>
          <p:nvPr/>
        </p:nvGrpSpPr>
        <p:grpSpPr>
          <a:xfrm>
            <a:off x="3188677" y="4160838"/>
            <a:ext cx="1143000" cy="563562"/>
            <a:chOff x="609600" y="3429000"/>
            <a:chExt cx="1143000" cy="563562"/>
          </a:xfrm>
        </p:grpSpPr>
        <p:sp>
          <p:nvSpPr>
            <p:cNvPr id="37" name="Rectangle 36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38" name="Straight Connector 37"/>
            <p:cNvCxnSpPr>
              <a:stCxn id="37" idx="1"/>
              <a:endCxn id="37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0" name="Diamond 39"/>
          <p:cNvSpPr/>
          <p:nvPr/>
        </p:nvSpPr>
        <p:spPr bwMode="auto">
          <a:xfrm>
            <a:off x="1740877" y="4370999"/>
            <a:ext cx="152400" cy="164123"/>
          </a:xfrm>
          <a:prstGeom prst="diamon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41" name="Straight Connector 40"/>
          <p:cNvCxnSpPr>
            <a:stCxn id="40" idx="3"/>
            <a:endCxn id="37" idx="1"/>
          </p:cNvCxnSpPr>
          <p:nvPr/>
        </p:nvCxnSpPr>
        <p:spPr bwMode="auto">
          <a:xfrm flipV="1">
            <a:off x="1893277" y="4442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877447" y="421076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97877" y="4922838"/>
            <a:ext cx="1143000" cy="563562"/>
            <a:chOff x="609600" y="3429000"/>
            <a:chExt cx="1143000" cy="563562"/>
          </a:xfrm>
        </p:grpSpPr>
        <p:sp>
          <p:nvSpPr>
            <p:cNvPr id="44" name="Rectangle 43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45" name="Straight Connector 44"/>
            <p:cNvCxnSpPr>
              <a:stCxn id="44" idx="1"/>
              <a:endCxn id="44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47" name="Group 46"/>
          <p:cNvGrpSpPr/>
          <p:nvPr/>
        </p:nvGrpSpPr>
        <p:grpSpPr>
          <a:xfrm>
            <a:off x="3188677" y="4922838"/>
            <a:ext cx="1143000" cy="563562"/>
            <a:chOff x="609600" y="3429000"/>
            <a:chExt cx="1143000" cy="563562"/>
          </a:xfrm>
        </p:grpSpPr>
        <p:sp>
          <p:nvSpPr>
            <p:cNvPr id="48" name="Rectangle 47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49" name="Straight Connector 48"/>
            <p:cNvCxnSpPr>
              <a:stCxn id="48" idx="1"/>
              <a:endCxn id="48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Diamond 50"/>
          <p:cNvSpPr/>
          <p:nvPr/>
        </p:nvSpPr>
        <p:spPr bwMode="auto">
          <a:xfrm>
            <a:off x="1740877" y="5132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52" name="Straight Connector 51"/>
          <p:cNvCxnSpPr>
            <a:stCxn id="51" idx="3"/>
            <a:endCxn id="48" idx="1"/>
          </p:cNvCxnSpPr>
          <p:nvPr/>
        </p:nvCxnSpPr>
        <p:spPr bwMode="auto">
          <a:xfrm flipV="1">
            <a:off x="1893277" y="5204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2854569" y="4972763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0-1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597877" y="5684838"/>
            <a:ext cx="1143000" cy="563562"/>
            <a:chOff x="609600" y="3429000"/>
            <a:chExt cx="1143000" cy="563562"/>
          </a:xfrm>
        </p:grpSpPr>
        <p:sp>
          <p:nvSpPr>
            <p:cNvPr id="55" name="Rectangle 54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Whole</a:t>
              </a:r>
            </a:p>
          </p:txBody>
        </p:sp>
        <p:cxnSp>
          <p:nvCxnSpPr>
            <p:cNvPr id="56" name="Straight Connector 55"/>
            <p:cNvCxnSpPr>
              <a:stCxn id="55" idx="1"/>
              <a:endCxn id="55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58" name="Group 57"/>
          <p:cNvGrpSpPr/>
          <p:nvPr/>
        </p:nvGrpSpPr>
        <p:grpSpPr>
          <a:xfrm>
            <a:off x="3188677" y="5684838"/>
            <a:ext cx="1143000" cy="563562"/>
            <a:chOff x="609600" y="3429000"/>
            <a:chExt cx="1143000" cy="563562"/>
          </a:xfrm>
        </p:grpSpPr>
        <p:sp>
          <p:nvSpPr>
            <p:cNvPr id="59" name="Rectangle 58"/>
            <p:cNvSpPr/>
            <p:nvPr/>
          </p:nvSpPr>
          <p:spPr bwMode="auto">
            <a:xfrm>
              <a:off x="609600" y="3429000"/>
              <a:ext cx="1143000" cy="563562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36000" tIns="18000" rIns="36000" bIns="1800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1" dirty="0">
                  <a:latin typeface="+mn-lt"/>
                </a:rPr>
                <a:t>Part</a:t>
              </a:r>
              <a:endPara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cxnSp>
          <p:nvCxnSpPr>
            <p:cNvPr id="60" name="Straight Connector 59"/>
            <p:cNvCxnSpPr>
              <a:stCxn id="59" idx="1"/>
              <a:endCxn id="59" idx="3"/>
            </p:cNvCxnSpPr>
            <p:nvPr/>
          </p:nvCxnSpPr>
          <p:spPr bwMode="auto">
            <a:xfrm>
              <a:off x="609600" y="3710781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609600" y="3856892"/>
              <a:ext cx="1143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2" name="Diamond 61"/>
          <p:cNvSpPr/>
          <p:nvPr/>
        </p:nvSpPr>
        <p:spPr bwMode="auto">
          <a:xfrm>
            <a:off x="1740877" y="5894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63" name="Straight Connector 62"/>
          <p:cNvCxnSpPr>
            <a:stCxn id="62" idx="3"/>
            <a:endCxn id="59" idx="1"/>
          </p:cNvCxnSpPr>
          <p:nvPr/>
        </p:nvCxnSpPr>
        <p:spPr bwMode="auto">
          <a:xfrm flipV="1">
            <a:off x="1893277" y="5966619"/>
            <a:ext cx="1295400" cy="1044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 w="lg" len="lg"/>
          </a:ln>
          <a:effectLst/>
        </p:spPr>
      </p:cxnSp>
      <p:sp>
        <p:nvSpPr>
          <p:cNvPr id="64" name="TextBox 63"/>
          <p:cNvSpPr txBox="1"/>
          <p:nvPr/>
        </p:nvSpPr>
        <p:spPr>
          <a:xfrm>
            <a:off x="2877447" y="57347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04224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6BDEF-2CCB-4CD1-A3F5-1DC0BA7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perspectives of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81D73-196E-4765-95FF-097DEB3FE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Infrastructure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entities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21619-9275-408C-B317-FC97DD71B9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User Service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400" dirty="0"/>
              <a:t>Information model is structured according to functional phases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C55BE9-46B1-49BB-A88B-6C914E7AFD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179" y="2514600"/>
            <a:ext cx="4021214" cy="2590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5E3C2E-69F1-4636-9B9D-F938F2C56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221" y="1905000"/>
            <a:ext cx="4267200" cy="31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181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 service (session)</a:t>
            </a:r>
            <a:endParaRPr kumimoji="0" 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Session-ID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182107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SP-ID:FQDN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27432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Network access policies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NDS-policy-ID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1379441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NAI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175488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174871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287300"/>
            <a:ext cx="1058093" cy="487203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662396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542831" y="175698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412651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Subscription service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988204"/>
            <a:ext cx="662178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Accounting record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AccountingRecord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5519853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40603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266469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38365" y="1774179"/>
            <a:ext cx="469597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40624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21275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2819400" y="2286000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User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User-ID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5767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325819"/>
            <a:ext cx="630929" cy="254357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287300"/>
            <a:ext cx="756852" cy="35060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5531033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1347388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93164" y="271291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559484" y="499485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819400" y="5045558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IP Provider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AR-ID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Freeform 52"/>
          <p:cNvSpPr/>
          <p:nvPr/>
        </p:nvSpPr>
        <p:spPr bwMode="auto">
          <a:xfrm>
            <a:off x="2526323" y="4979362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6623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542831" y="224196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296182"/>
            <a:ext cx="879227" cy="4481532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29540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205196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Link-ID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434882" y="4066191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1" name="Freeform 34">
            <a:extLst>
              <a:ext uri="{FF2B5EF4-FFF2-40B4-BE49-F238E27FC236}">
                <a16:creationId xmlns:a16="http://schemas.microsoft.com/office/drawing/2014/main" id="{BC9F8D12-C97B-4D43-9E4F-C6527771B3B2}"/>
              </a:ext>
            </a:extLst>
          </p:cNvPr>
          <p:cNvSpPr/>
          <p:nvPr/>
        </p:nvSpPr>
        <p:spPr bwMode="auto">
          <a:xfrm>
            <a:off x="2142305" y="1748719"/>
            <a:ext cx="673577" cy="1194904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571CCA6E-1EAE-4A01-A0D1-2019CC55CB37}"/>
              </a:ext>
            </a:extLst>
          </p:cNvPr>
          <p:cNvSpPr/>
          <p:nvPr/>
        </p:nvSpPr>
        <p:spPr bwMode="auto">
          <a:xfrm>
            <a:off x="2066238" y="1765730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93633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B88481D5-A070-4BDE-AEF9-B795C87C1C19}"/>
              </a:ext>
            </a:extLst>
          </p:cNvPr>
          <p:cNvSpPr/>
          <p:nvPr/>
        </p:nvSpPr>
        <p:spPr bwMode="auto">
          <a:xfrm>
            <a:off x="2459833" y="497328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62493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185365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55538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BA024C-4615-48A5-A218-5A21A8BB4226}"/>
              </a:ext>
            </a:extLst>
          </p:cNvPr>
          <p:cNvSpPr txBox="1"/>
          <p:nvPr/>
        </p:nvSpPr>
        <p:spPr>
          <a:xfrm rot="2129392">
            <a:off x="5377079" y="1719191"/>
            <a:ext cx="3605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+mn-lt"/>
              </a:rPr>
              <a:t>Unmodified from omniran-17-0064-04</a:t>
            </a: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+mn-lt"/>
              </a:rPr>
              <a:t>Requires revision!</a:t>
            </a:r>
          </a:p>
        </p:txBody>
      </p:sp>
    </p:spTree>
    <p:extLst>
      <p:ext uri="{BB962C8B-B14F-4D97-AF65-F5344CB8AC3E}">
        <p14:creationId xmlns:p14="http://schemas.microsoft.com/office/powerpoint/2010/main" val="676602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093F7-2596-43A6-974B-3DAF17F03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the user session information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4FACB-F565-4ADB-B3F6-560006BEC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is strictly aligned to the sections</a:t>
            </a:r>
          </a:p>
          <a:p>
            <a:pPr lvl="1"/>
            <a:r>
              <a:rPr lang="en-US" dirty="0"/>
              <a:t>7.2 Access network discovery and selection</a:t>
            </a:r>
          </a:p>
          <a:p>
            <a:pPr lvl="1"/>
            <a:r>
              <a:rPr lang="en-US" dirty="0"/>
              <a:t>7.3 Association and </a:t>
            </a:r>
            <a:r>
              <a:rPr lang="en-US" dirty="0" err="1"/>
              <a:t>deassociation</a:t>
            </a:r>
            <a:endParaRPr lang="en-US" dirty="0"/>
          </a:p>
          <a:p>
            <a:pPr lvl="1"/>
            <a:r>
              <a:rPr lang="en-US" dirty="0"/>
              <a:t>7.4 Authentication and trust establishment</a:t>
            </a:r>
          </a:p>
          <a:p>
            <a:pPr lvl="1"/>
            <a:r>
              <a:rPr lang="en-US" dirty="0"/>
              <a:t>7.5 </a:t>
            </a:r>
            <a:r>
              <a:rPr lang="en-US" dirty="0" err="1"/>
              <a:t>Datapath</a:t>
            </a:r>
            <a:r>
              <a:rPr lang="en-US" dirty="0"/>
              <a:t> establishment, relocation and teardown</a:t>
            </a:r>
          </a:p>
          <a:p>
            <a:pPr lvl="1"/>
            <a:r>
              <a:rPr lang="en-US" dirty="0"/>
              <a:t>7.6 Authorization, </a:t>
            </a:r>
            <a:r>
              <a:rPr lang="en-US" dirty="0" err="1"/>
              <a:t>QoS</a:t>
            </a:r>
            <a:r>
              <a:rPr lang="en-US" dirty="0"/>
              <a:t>, and policy control</a:t>
            </a:r>
          </a:p>
          <a:p>
            <a:pPr lvl="1"/>
            <a:r>
              <a:rPr lang="en-US" dirty="0"/>
              <a:t>7.7 Accounting and monitoring</a:t>
            </a:r>
          </a:p>
          <a:p>
            <a:r>
              <a:rPr lang="en-US" dirty="0"/>
              <a:t>Top level model consists of the 6 components</a:t>
            </a:r>
          </a:p>
          <a:p>
            <a:r>
              <a:rPr lang="en-US" dirty="0"/>
              <a:t>Each of the components is further detailed on following slides</a:t>
            </a:r>
          </a:p>
        </p:txBody>
      </p:sp>
    </p:spTree>
    <p:extLst>
      <p:ext uri="{BB962C8B-B14F-4D97-AF65-F5344CB8AC3E}">
        <p14:creationId xmlns:p14="http://schemas.microsoft.com/office/powerpoint/2010/main" val="1382836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User Service Information Model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57200" y="1544749"/>
            <a:ext cx="7086600" cy="41233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+mn-lt"/>
              </a:rPr>
              <a:t>User session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Session-ID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2035039"/>
            <a:ext cx="4019550" cy="12438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Provider selection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ServiceProvider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 err="1">
                <a:solidFill>
                  <a:prstClr val="black"/>
                </a:solidFill>
                <a:latin typeface="Arial"/>
              </a:rPr>
              <a:t>IPProvider</a:t>
            </a:r>
            <a:r>
              <a:rPr lang="en-US" sz="1100" dirty="0">
                <a:solidFill>
                  <a:prstClr val="black"/>
                </a:solidFill>
                <a:latin typeface="Arial"/>
              </a:rPr>
              <a:t>-ID: FQDN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NA-ID: Node of attachment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AN-ID: Access network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SS-ID: Subscription service identifier</a:t>
            </a:r>
          </a:p>
          <a:p>
            <a:pPr lvl="0"/>
            <a:r>
              <a:rPr lang="en-US" sz="1100" dirty="0">
                <a:solidFill>
                  <a:prstClr val="black"/>
                </a:solidFill>
                <a:latin typeface="Arial"/>
              </a:rPr>
              <a:t>AR-ID: Access router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770706" y="1942900"/>
            <a:ext cx="1058093" cy="33990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969214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957083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3799630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0+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821179" y="5181600"/>
            <a:ext cx="402717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Session statistics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SSRecord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4713249"/>
            <a:ext cx="4027171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Service-Flow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ServiceFlow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679123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957083"/>
            <a:ext cx="441959" cy="159411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28800" y="4258406"/>
            <a:ext cx="401955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err="1">
                <a:latin typeface="+mn-lt"/>
              </a:rPr>
              <a:t>Datapath</a:t>
            </a:r>
            <a:endParaRPr lang="en-US" b="1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+mn-lt"/>
              </a:rPr>
              <a:t>Datapath</a:t>
            </a:r>
            <a:r>
              <a:rPr lang="en-US" dirty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197870" y="1981419"/>
            <a:ext cx="630929" cy="201745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56707" y="1942899"/>
            <a:ext cx="756852" cy="25227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96921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95178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2563" y="472442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20623" y="200298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1828800" y="3799630"/>
            <a:ext cx="401955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Security association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Session-Key</a:t>
            </a:r>
          </a:p>
        </p:txBody>
      </p:sp>
      <p:sp>
        <p:nvSpPr>
          <p:cNvPr id="58" name="Freeform 57"/>
          <p:cNvSpPr/>
          <p:nvPr/>
        </p:nvSpPr>
        <p:spPr bwMode="auto">
          <a:xfrm>
            <a:off x="926121" y="1951781"/>
            <a:ext cx="879227" cy="299006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Diamond 58"/>
          <p:cNvSpPr/>
          <p:nvPr/>
        </p:nvSpPr>
        <p:spPr bwMode="auto">
          <a:xfrm>
            <a:off x="838200" y="195099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CF7D689-B5E9-4F7A-B8F8-820C8275772F}"/>
              </a:ext>
            </a:extLst>
          </p:cNvPr>
          <p:cNvSpPr/>
          <p:nvPr/>
        </p:nvSpPr>
        <p:spPr bwMode="auto">
          <a:xfrm>
            <a:off x="1828800" y="3342430"/>
            <a:ext cx="401955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latin typeface="+mn-lt"/>
              </a:rPr>
              <a:t>Access link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>
                <a:latin typeface="+mn-lt"/>
              </a:rPr>
              <a:t>Link-ID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6097276-AEEA-4A80-A1F5-D6AA3666BD34}"/>
              </a:ext>
            </a:extLst>
          </p:cNvPr>
          <p:cNvSpPr txBox="1"/>
          <p:nvPr/>
        </p:nvSpPr>
        <p:spPr>
          <a:xfrm>
            <a:off x="1494612" y="512973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1B31390-BE6C-4C30-A284-44C116740D2B}"/>
              </a:ext>
            </a:extLst>
          </p:cNvPr>
          <p:cNvSpPr txBox="1"/>
          <p:nvPr/>
        </p:nvSpPr>
        <p:spPr>
          <a:xfrm>
            <a:off x="1565873" y="3762166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AB48F4-C9DC-4D22-927C-DFF8253D3292}"/>
              </a:ext>
            </a:extLst>
          </p:cNvPr>
          <p:cNvSpPr txBox="1"/>
          <p:nvPr/>
        </p:nvSpPr>
        <p:spPr>
          <a:xfrm>
            <a:off x="1527794" y="3322599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1+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87C1200E-E60C-49E0-AC21-DC5CCCC6DC40}"/>
              </a:ext>
            </a:extLst>
          </p:cNvPr>
          <p:cNvSpPr txBox="1"/>
          <p:nvPr/>
        </p:nvSpPr>
        <p:spPr>
          <a:xfrm>
            <a:off x="1574236" y="423699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2163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B1F0-69AC-48BD-8257-16D2B582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>
                <a:latin typeface="+mn-lt"/>
              </a:rPr>
              <a:t>Network selection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48EE3A-9845-47F1-8A01-A2A97DDE6BC1}"/>
              </a:ext>
            </a:extLst>
          </p:cNvPr>
          <p:cNvSpPr/>
          <p:nvPr/>
        </p:nvSpPr>
        <p:spPr bwMode="auto">
          <a:xfrm>
            <a:off x="1828800" y="1219200"/>
            <a:ext cx="4019550" cy="100965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Provider selection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FQDN</a:t>
            </a:r>
          </a:p>
          <a:p>
            <a:r>
              <a:rPr lang="en-US" sz="900" dirty="0">
                <a:latin typeface="+mn-lt"/>
              </a:rPr>
              <a:t>{1} NA-ID: Node of attachment identifier</a:t>
            </a:r>
          </a:p>
          <a:p>
            <a:r>
              <a:rPr lang="en-US" sz="900" dirty="0">
                <a:latin typeface="+mn-lt"/>
              </a:rPr>
              <a:t>{1} AN-ID: Access network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SS-ID: Subscription service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AR-ID: Access router identifier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977AB8F-AEA7-42BA-97FA-784B7C0E7EB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1398088"/>
            <a:ext cx="40195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596760D3-BAC8-4943-9CFB-BFF2347A886A}"/>
              </a:ext>
            </a:extLst>
          </p:cNvPr>
          <p:cNvSpPr/>
          <p:nvPr/>
        </p:nvSpPr>
        <p:spPr bwMode="auto">
          <a:xfrm>
            <a:off x="3505200" y="3105150"/>
            <a:ext cx="4038600" cy="100405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TE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{1} TE-ID: </a:t>
            </a:r>
            <a:r>
              <a:rPr lang="en-US" sz="900" dirty="0">
                <a:latin typeface="+mn-lt"/>
              </a:rPr>
              <a:t>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erminal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: Terminal capabilities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sz="900" dirty="0" err="1">
                <a:latin typeface="+mn-lt"/>
              </a:rPr>
              <a:t>NAList</a:t>
            </a:r>
            <a:r>
              <a:rPr lang="en-US" sz="900" dirty="0">
                <a:latin typeface="+mn-lt"/>
              </a:rPr>
              <a:t> NADISCOVERY (</a:t>
            </a:r>
            <a:r>
              <a:rPr lang="en-US" sz="900" dirty="0" err="1">
                <a:latin typeface="+mn-lt"/>
              </a:rPr>
              <a:t>TECapabilities</a:t>
            </a:r>
            <a:r>
              <a:rPr lang="en-US" sz="900" dirty="0">
                <a:latin typeface="+mn-lt"/>
              </a:rPr>
              <a:t>, Subscription)</a:t>
            </a:r>
          </a:p>
          <a:p>
            <a:r>
              <a:rPr lang="en-US" sz="900" dirty="0" err="1">
                <a:latin typeface="+mn-lt"/>
              </a:rPr>
              <a:t>ANList</a:t>
            </a:r>
            <a:r>
              <a:rPr lang="en-US" sz="900" dirty="0">
                <a:latin typeface="+mn-lt"/>
              </a:rPr>
              <a:t> ANDETECTION (</a:t>
            </a:r>
            <a:r>
              <a:rPr lang="en-US" sz="900" dirty="0" err="1">
                <a:latin typeface="+mn-lt"/>
              </a:rPr>
              <a:t>NAList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SSList</a:t>
            </a:r>
            <a:r>
              <a:rPr lang="en-US" sz="900" dirty="0">
                <a:latin typeface="+mn-lt"/>
              </a:rPr>
              <a:t> SSDETECTION (</a:t>
            </a:r>
            <a:r>
              <a:rPr lang="en-US" sz="900" dirty="0" err="1">
                <a:latin typeface="+mn-lt"/>
              </a:rPr>
              <a:t>ANList</a:t>
            </a:r>
            <a:r>
              <a:rPr lang="en-US" sz="900" dirty="0">
                <a:latin typeface="+mn-lt"/>
              </a:rPr>
              <a:t>)</a:t>
            </a:r>
          </a:p>
          <a:p>
            <a:r>
              <a:rPr lang="en-US" sz="900" dirty="0" err="1">
                <a:latin typeface="+mn-lt"/>
              </a:rPr>
              <a:t>ARList</a:t>
            </a:r>
            <a:r>
              <a:rPr lang="en-US" sz="900" dirty="0">
                <a:latin typeface="+mn-lt"/>
              </a:rPr>
              <a:t> ARDETECTION (</a:t>
            </a:r>
            <a:r>
              <a:rPr lang="en-US" sz="900" dirty="0" err="1">
                <a:latin typeface="+mn-lt"/>
              </a:rPr>
              <a:t>ANList</a:t>
            </a:r>
            <a:r>
              <a:rPr lang="en-US" sz="900" dirty="0">
                <a:latin typeface="+mn-lt"/>
              </a:rPr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862038B-212A-45EC-B1F7-8EABEDD54D9F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280805"/>
            <a:ext cx="40260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B96BDCB-E79D-4586-8E7A-D8A358372B0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357505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21BCB5C5-91C3-4E94-8C60-78BD65ADF448}"/>
              </a:ext>
            </a:extLst>
          </p:cNvPr>
          <p:cNvSpPr/>
          <p:nvPr/>
        </p:nvSpPr>
        <p:spPr bwMode="auto">
          <a:xfrm>
            <a:off x="3505200" y="4165601"/>
            <a:ext cx="4038600" cy="6223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NA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NA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node of attachment identifier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AN-ID: Access network identifier to which NA belongs to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NACapabilities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NAQUERY (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TECap</a:t>
            </a:r>
            <a:r>
              <a:rPr lang="en-US" sz="900" dirty="0" err="1">
                <a:latin typeface="+mn-lt"/>
              </a:rPr>
              <a:t>abilities</a:t>
            </a:r>
            <a:r>
              <a:rPr lang="en-US" sz="900" dirty="0">
                <a:latin typeface="+mn-lt"/>
              </a:rPr>
              <a:t>)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74B9E1C-887E-4942-B990-EBA93A246A22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368258"/>
            <a:ext cx="40260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F78285F-8B92-4398-A241-F5BAA39CDEFC}"/>
              </a:ext>
            </a:extLst>
          </p:cNvPr>
          <p:cNvCxnSpPr>
            <a:cxnSpLocks/>
          </p:cNvCxnSpPr>
          <p:nvPr/>
        </p:nvCxnSpPr>
        <p:spPr bwMode="auto">
          <a:xfrm>
            <a:off x="3505200" y="46355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04432B8-7ACB-4BC6-AA4C-CB6F8D6560BC}"/>
              </a:ext>
            </a:extLst>
          </p:cNvPr>
          <p:cNvSpPr txBox="1"/>
          <p:nvPr/>
        </p:nvSpPr>
        <p:spPr>
          <a:xfrm>
            <a:off x="3195803" y="22098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19" name="Freeform 39">
            <a:extLst>
              <a:ext uri="{FF2B5EF4-FFF2-40B4-BE49-F238E27FC236}">
                <a16:creationId xmlns:a16="http://schemas.microsoft.com/office/drawing/2014/main" id="{FEE2357C-CF72-4E13-94BF-E4BDC947ED01}"/>
              </a:ext>
            </a:extLst>
          </p:cNvPr>
          <p:cNvSpPr/>
          <p:nvPr/>
        </p:nvSpPr>
        <p:spPr bwMode="auto">
          <a:xfrm>
            <a:off x="3124199" y="2222500"/>
            <a:ext cx="392927" cy="190500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0" name="Freeform 39">
            <a:extLst>
              <a:ext uri="{FF2B5EF4-FFF2-40B4-BE49-F238E27FC236}">
                <a16:creationId xmlns:a16="http://schemas.microsoft.com/office/drawing/2014/main" id="{92DB0C7A-FB30-4DFB-8443-A4C977D39A8A}"/>
              </a:ext>
            </a:extLst>
          </p:cNvPr>
          <p:cNvSpPr/>
          <p:nvPr/>
        </p:nvSpPr>
        <p:spPr bwMode="auto">
          <a:xfrm>
            <a:off x="2895600" y="2222500"/>
            <a:ext cx="609600" cy="98394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" name="Diamond 16">
            <a:extLst>
              <a:ext uri="{FF2B5EF4-FFF2-40B4-BE49-F238E27FC236}">
                <a16:creationId xmlns:a16="http://schemas.microsoft.com/office/drawing/2014/main" id="{56FBF4F8-E9C5-4383-BC63-3A3B77B3E011}"/>
              </a:ext>
            </a:extLst>
          </p:cNvPr>
          <p:cNvSpPr/>
          <p:nvPr/>
        </p:nvSpPr>
        <p:spPr bwMode="auto">
          <a:xfrm>
            <a:off x="3043403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8" name="Diamond 17">
            <a:extLst>
              <a:ext uri="{FF2B5EF4-FFF2-40B4-BE49-F238E27FC236}">
                <a16:creationId xmlns:a16="http://schemas.microsoft.com/office/drawing/2014/main" id="{259A3042-5EBC-45A0-A3CE-30AC565912E1}"/>
              </a:ext>
            </a:extLst>
          </p:cNvPr>
          <p:cNvSpPr/>
          <p:nvPr/>
        </p:nvSpPr>
        <p:spPr bwMode="auto">
          <a:xfrm>
            <a:off x="2812505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7100-11CE-449C-98B9-19B73671298D}"/>
              </a:ext>
            </a:extLst>
          </p:cNvPr>
          <p:cNvSpPr txBox="1"/>
          <p:nvPr/>
        </p:nvSpPr>
        <p:spPr>
          <a:xfrm>
            <a:off x="3195803" y="3002290"/>
            <a:ext cx="2632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22176D0-E944-4283-8AE5-BFB258B5B906}"/>
              </a:ext>
            </a:extLst>
          </p:cNvPr>
          <p:cNvSpPr/>
          <p:nvPr/>
        </p:nvSpPr>
        <p:spPr bwMode="auto">
          <a:xfrm>
            <a:off x="3508512" y="2286000"/>
            <a:ext cx="4035287" cy="76365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Subscription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Subscription-ID: NAI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{0+} </a:t>
            </a:r>
            <a:r>
              <a:rPr lang="en-US" sz="900" dirty="0" err="1">
                <a:latin typeface="+mn-lt"/>
              </a:rPr>
              <a:t>AccessPolicy</a:t>
            </a:r>
            <a:r>
              <a:rPr lang="en-US" sz="900" dirty="0">
                <a:latin typeface="+mn-lt"/>
              </a:rPr>
              <a:t>: </a:t>
            </a:r>
            <a:r>
              <a:rPr lang="en-US" sz="900" dirty="0" err="1">
                <a:latin typeface="+mn-lt"/>
              </a:rPr>
              <a:t>Weigthed</a:t>
            </a:r>
            <a:r>
              <a:rPr lang="en-US" sz="900" dirty="0">
                <a:latin typeface="+mn-lt"/>
              </a:rPr>
              <a:t> list of AN-IDs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6F02ACD-3AF0-406B-B885-FF2CB5C44D9C}"/>
              </a:ext>
            </a:extLst>
          </p:cNvPr>
          <p:cNvCxnSpPr>
            <a:cxnSpLocks/>
          </p:cNvCxnSpPr>
          <p:nvPr/>
        </p:nvCxnSpPr>
        <p:spPr bwMode="auto">
          <a:xfrm>
            <a:off x="3508513" y="2481368"/>
            <a:ext cx="40226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DC66A3E5-DDBE-4190-9533-84735140834E}"/>
              </a:ext>
            </a:extLst>
          </p:cNvPr>
          <p:cNvSpPr txBox="1"/>
          <p:nvPr/>
        </p:nvSpPr>
        <p:spPr>
          <a:xfrm>
            <a:off x="3189055" y="4064000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25" name="Freeform 39">
            <a:extLst>
              <a:ext uri="{FF2B5EF4-FFF2-40B4-BE49-F238E27FC236}">
                <a16:creationId xmlns:a16="http://schemas.microsoft.com/office/drawing/2014/main" id="{9A271506-5424-4879-9D79-E9CD8ED85F94}"/>
              </a:ext>
            </a:extLst>
          </p:cNvPr>
          <p:cNvSpPr/>
          <p:nvPr/>
        </p:nvSpPr>
        <p:spPr bwMode="auto">
          <a:xfrm>
            <a:off x="2667001" y="2399184"/>
            <a:ext cx="838200" cy="1875081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71928E16-F64A-498C-892C-CD0CC9535D70}"/>
              </a:ext>
            </a:extLst>
          </p:cNvPr>
          <p:cNvSpPr/>
          <p:nvPr/>
        </p:nvSpPr>
        <p:spPr bwMode="auto">
          <a:xfrm>
            <a:off x="2586204" y="2235062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2FC581B-02AC-4A21-BB42-AE1BE34A0BDA}"/>
              </a:ext>
            </a:extLst>
          </p:cNvPr>
          <p:cNvSpPr/>
          <p:nvPr/>
        </p:nvSpPr>
        <p:spPr bwMode="auto">
          <a:xfrm>
            <a:off x="3505200" y="4838158"/>
            <a:ext cx="4038600" cy="102924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>
                <a:latin typeface="+mn-lt"/>
              </a:rPr>
              <a:t>AN</a:t>
            </a:r>
            <a:endParaRPr lang="en-US" sz="1100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{1} AN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-ID: Unique </a:t>
            </a:r>
            <a:r>
              <a:rPr lang="en-US" sz="900" dirty="0">
                <a:latin typeface="+mn-lt"/>
              </a:rPr>
              <a:t>access network identifier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ServiceProvider</a:t>
            </a:r>
            <a:r>
              <a:rPr lang="en-US" sz="900" dirty="0">
                <a:latin typeface="+mn-lt"/>
              </a:rPr>
              <a:t>-ID: List of supported service providers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SS-ID: List of subscription services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</a:t>
            </a:r>
            <a:r>
              <a:rPr lang="en-US" sz="900" dirty="0" err="1">
                <a:latin typeface="+mn-lt"/>
              </a:rPr>
              <a:t>IPProvider</a:t>
            </a:r>
            <a:r>
              <a:rPr lang="en-US" sz="900" dirty="0">
                <a:latin typeface="+mn-lt"/>
              </a:rPr>
              <a:t>-ID: List of connected IP providers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>
                <a:latin typeface="+mn-lt"/>
              </a:rPr>
              <a:t>{1+} AR-ID: List of connected access routers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ANCapabilities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ANQUERY {AN-ID}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900" dirty="0">
              <a:latin typeface="+mn-lt"/>
            </a:endParaRPr>
          </a:p>
          <a:p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5A7E66B-D317-4AD1-A22B-B038DCADB069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040815"/>
            <a:ext cx="40260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156DE4B-968D-4BE0-AE7C-2CFA699537CE}"/>
              </a:ext>
            </a:extLst>
          </p:cNvPr>
          <p:cNvCxnSpPr>
            <a:cxnSpLocks/>
          </p:cNvCxnSpPr>
          <p:nvPr/>
        </p:nvCxnSpPr>
        <p:spPr bwMode="auto">
          <a:xfrm>
            <a:off x="3505200" y="5715000"/>
            <a:ext cx="403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3E892FF5-1E75-4A0C-80A0-DAF18812C84B}"/>
              </a:ext>
            </a:extLst>
          </p:cNvPr>
          <p:cNvSpPr txBox="1"/>
          <p:nvPr/>
        </p:nvSpPr>
        <p:spPr>
          <a:xfrm>
            <a:off x="3189055" y="4736557"/>
            <a:ext cx="34496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+mn-lt"/>
              </a:rPr>
              <a:t>1+</a:t>
            </a:r>
          </a:p>
        </p:txBody>
      </p:sp>
      <p:sp>
        <p:nvSpPr>
          <p:cNvPr id="31" name="Freeform 39">
            <a:extLst>
              <a:ext uri="{FF2B5EF4-FFF2-40B4-BE49-F238E27FC236}">
                <a16:creationId xmlns:a16="http://schemas.microsoft.com/office/drawing/2014/main" id="{7E86C98A-ED70-4123-9AB7-E4369D9314D0}"/>
              </a:ext>
            </a:extLst>
          </p:cNvPr>
          <p:cNvSpPr/>
          <p:nvPr/>
        </p:nvSpPr>
        <p:spPr bwMode="auto">
          <a:xfrm>
            <a:off x="2438400" y="2381251"/>
            <a:ext cx="1062204" cy="255823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A7D235B2-C443-4830-919D-1D53027E9D14}"/>
              </a:ext>
            </a:extLst>
          </p:cNvPr>
          <p:cNvSpPr/>
          <p:nvPr/>
        </p:nvSpPr>
        <p:spPr bwMode="auto">
          <a:xfrm>
            <a:off x="2364498" y="2235061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2742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2441</TotalTime>
  <Words>2265</Words>
  <Application>Microsoft Office PowerPoint</Application>
  <PresentationFormat>On-screen Show (4:3)</PresentationFormat>
  <Paragraphs>435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ＭＳ Ｐゴシック</vt:lpstr>
      <vt:lpstr>Arial</vt:lpstr>
      <vt:lpstr>Mangal</vt:lpstr>
      <vt:lpstr>Times</vt:lpstr>
      <vt:lpstr>Times New Roman</vt:lpstr>
      <vt:lpstr>Template</vt:lpstr>
      <vt:lpstr>PowerPoint Presentation</vt:lpstr>
      <vt:lpstr>P802.1CF User Service Information Model</vt:lpstr>
      <vt:lpstr>Information Model</vt:lpstr>
      <vt:lpstr>Information model notation</vt:lpstr>
      <vt:lpstr>Two perspectives of information model</vt:lpstr>
      <vt:lpstr>User Service Information Model</vt:lpstr>
      <vt:lpstr>Creating the user session information model</vt:lpstr>
      <vt:lpstr>User Service Information Model</vt:lpstr>
      <vt:lpstr>Network selection</vt:lpstr>
      <vt:lpstr>Access Link</vt:lpstr>
      <vt:lpstr>Security  Association</vt:lpstr>
      <vt:lpstr>Data path</vt:lpstr>
      <vt:lpstr>Service flow</vt:lpstr>
      <vt:lpstr>Accounting and monitoring</vt:lpstr>
      <vt:lpstr>User Service Information Model</vt:lpstr>
      <vt:lpstr>Going forward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Riegel, Maximilian (Nokia - DE/Munich)</cp:lastModifiedBy>
  <cp:revision>407</cp:revision>
  <cp:lastPrinted>1998-02-10T13:28:06Z</cp:lastPrinted>
  <dcterms:created xsi:type="dcterms:W3CDTF">2011-12-30T17:06:23Z</dcterms:created>
  <dcterms:modified xsi:type="dcterms:W3CDTF">2017-10-31T13:42:19Z</dcterms:modified>
</cp:coreProperties>
</file>