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327" r:id="rId3"/>
    <p:sldId id="329" r:id="rId4"/>
    <p:sldId id="335" r:id="rId5"/>
    <p:sldId id="337" r:id="rId6"/>
    <p:sldId id="350" r:id="rId7"/>
    <p:sldId id="351" r:id="rId8"/>
    <p:sldId id="349" r:id="rId9"/>
    <p:sldId id="344" r:id="rId10"/>
    <p:sldId id="342" r:id="rId11"/>
    <p:sldId id="341" r:id="rId12"/>
    <p:sldId id="345" r:id="rId13"/>
    <p:sldId id="348" r:id="rId14"/>
    <p:sldId id="347" r:id="rId15"/>
    <p:sldId id="336" r:id="rId16"/>
    <p:sldId id="35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47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8" autoAdjust="0"/>
    <p:restoredTop sz="95126" autoAdjust="0"/>
  </p:normalViewPr>
  <p:slideViewPr>
    <p:cSldViewPr>
      <p:cViewPr>
        <p:scale>
          <a:sx n="100" d="100"/>
          <a:sy n="100" d="100"/>
        </p:scale>
        <p:origin x="570" y="-360"/>
      </p:cViewPr>
      <p:guideLst>
        <p:guide orient="horz" pos="192"/>
        <p:guide pos="4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>
                <a:effectLst/>
                <a:latin typeface="+mj-lt"/>
              </a:rPr>
              <a:t>omniran-17-0081-01-CF00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6070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2017-10-30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#1 provides initial proposal of user service information model</a:t>
            </a: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Access Link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401955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40195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2044033"/>
            <a:ext cx="4038600" cy="1842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configuration attributes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219689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1877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3969145"/>
            <a:ext cx="4038600" cy="19744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configuration attributes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 REASSOCIATE (Link-ID)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171803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1181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195580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1955801"/>
            <a:ext cx="392927" cy="2032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1955801"/>
            <a:ext cx="609600" cy="21208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38671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>
                <a:latin typeface="+mn-lt"/>
              </a:rPr>
              <a:t>Security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Association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838201"/>
            <a:ext cx="4022696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identifier</a:t>
            </a:r>
          </a:p>
          <a:p>
            <a:r>
              <a:rPr lang="en-US" sz="900" dirty="0">
                <a:latin typeface="+mn-lt"/>
              </a:rPr>
              <a:t>{1} AN-ID: Access network identifier used for authenticator identifier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02870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860838"/>
            <a:ext cx="4038600" cy="1449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TE-ID: Unique terminal identifier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methods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r>
              <a:rPr lang="en-US" sz="900" dirty="0">
                <a:latin typeface="+mn-lt"/>
              </a:rPr>
              <a:t>Subscription-ID IDENTIFY (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SupportedEncryptionMode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,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048587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741420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2" y="1910227"/>
            <a:ext cx="4035287" cy="8930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ServiceProfile</a:t>
            </a:r>
            <a:r>
              <a:rPr lang="en-US" sz="9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105595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2" y="4363705"/>
            <a:ext cx="4035287" cy="8893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AN-ID: Unique AN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51454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01852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295898"/>
            <a:ext cx="4035287" cy="1181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483647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35931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85166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85265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852653"/>
            <a:ext cx="609600" cy="111549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42748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857596"/>
            <a:ext cx="831305" cy="262296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870955"/>
            <a:ext cx="1059904" cy="35392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23648" y="277368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112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>
            <a:extLst>
              <a:ext uri="{FF2B5EF4-FFF2-40B4-BE49-F238E27FC236}">
                <a16:creationId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391820"/>
            <a:ext cx="1286087" cy="4151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657225"/>
            <a:ext cx="4022696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DataPathConfiguration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847724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211233"/>
            <a:ext cx="4038600" cy="1025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>
                <a:latin typeface="+mn-lt"/>
              </a:rPr>
              <a:t>{1} R1Config: R1 Session configuration parameters</a:t>
            </a:r>
          </a:p>
          <a:p>
            <a:r>
              <a:rPr lang="en-US" sz="900" dirty="0">
                <a:latin typeface="+mn-lt"/>
              </a:rPr>
              <a:t>{1} R6Config: R6 Session configuration parameters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BRconfig</a:t>
            </a:r>
            <a:r>
              <a:rPr lang="en-US" sz="900" dirty="0">
                <a:latin typeface="+mn-lt"/>
              </a:rPr>
              <a:t>: Bridging service definition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NACONFIG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-ID, R1Config, R6Config, </a:t>
            </a:r>
            <a:r>
              <a:rPr lang="en-US" sz="900" dirty="0" err="1">
                <a:latin typeface="+mn-lt"/>
              </a:rPr>
              <a:t>BRConfig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NARELEASE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398982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946062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2" y="1420641"/>
            <a:ext cx="4035287" cy="7328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DPESTABLISH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DPRELOCATE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NA1-ID, NA2-ID)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DPRELEASE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606484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2" y="3292148"/>
            <a:ext cx="4035287" cy="10087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BRConfig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-ID, R6Config, R3Config, </a:t>
            </a:r>
            <a:r>
              <a:rPr lang="en-US" sz="900" dirty="0" err="1">
                <a:latin typeface="+mn-lt"/>
              </a:rPr>
              <a:t>BRConfig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479897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030295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437738"/>
            <a:ext cx="4035287" cy="8868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 DPREQUEST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-ID,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TE-ID)</a:t>
            </a:r>
          </a:p>
          <a:p>
            <a:r>
              <a:rPr lang="en-US" sz="900" dirty="0">
                <a:latin typeface="+mn-lt"/>
              </a:rPr>
              <a:t>void DPTERMINATE (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615962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29325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3620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363067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363067"/>
            <a:ext cx="609600" cy="96103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203263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368010"/>
            <a:ext cx="831305" cy="202289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381370"/>
            <a:ext cx="1059904" cy="30858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60234" y="2124075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3530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2" y="4363867"/>
            <a:ext cx="4035287" cy="10138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4971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2672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743075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5095875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37939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83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39">
            <a:extLst>
              <a:ext uri="{FF2B5EF4-FFF2-40B4-BE49-F238E27FC236}">
                <a16:creationId xmlns:a16="http://schemas.microsoft.com/office/drawing/2014/main" id="{A718DF4C-3E45-49AC-8F2F-E4E94717A268}"/>
              </a:ext>
            </a:extLst>
          </p:cNvPr>
          <p:cNvSpPr/>
          <p:nvPr/>
        </p:nvSpPr>
        <p:spPr bwMode="auto">
          <a:xfrm>
            <a:off x="2000250" y="1544442"/>
            <a:ext cx="1516876" cy="392290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Freeform 39">
            <a:extLst>
              <a:ext uri="{FF2B5EF4-FFF2-40B4-BE49-F238E27FC236}">
                <a16:creationId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553745"/>
            <a:ext cx="1286087" cy="337068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298" y="274638"/>
            <a:ext cx="3068501" cy="573086"/>
          </a:xfrm>
        </p:spPr>
        <p:txBody>
          <a:bodyPr/>
          <a:lstStyle/>
          <a:p>
            <a:r>
              <a:rPr lang="en-US" dirty="0"/>
              <a:t>Service flow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819150"/>
            <a:ext cx="4022696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009649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697621"/>
            <a:ext cx="4038600" cy="741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NA-ID: Unique NA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885369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153387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2" y="1620665"/>
            <a:ext cx="4035287" cy="10184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ANC-ID: Unique ANC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SFPROVISION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PolicyRules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SFREAUTHORIZE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SFADDITION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SFDELETE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806509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2" y="3492277"/>
            <a:ext cx="4035287" cy="736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BH-ID: Unique BH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680026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962504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352013"/>
            <a:ext cx="4035287" cy="7439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SS-ID: Unique SS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ServiceProvider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FQDN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flow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530237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52399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524992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524992"/>
            <a:ext cx="609600" cy="127535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40339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529934"/>
            <a:ext cx="831305" cy="207051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543295"/>
            <a:ext cx="1059904" cy="2847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41986" y="261046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6732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2" y="4287666"/>
            <a:ext cx="40352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AR-ID: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47351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1910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943100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4619625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54132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5D8E7B2-BBDB-40D2-870C-96308B436A75}"/>
              </a:ext>
            </a:extLst>
          </p:cNvPr>
          <p:cNvSpPr/>
          <p:nvPr/>
        </p:nvSpPr>
        <p:spPr bwMode="auto">
          <a:xfrm>
            <a:off x="3508513" y="4821216"/>
            <a:ext cx="40352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TE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TE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4DC4E18-BDBA-424F-98EF-28CBA636A761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00706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665593F-0024-4C61-A89E-A4EC4D14C89C}"/>
              </a:ext>
            </a:extLst>
          </p:cNvPr>
          <p:cNvSpPr txBox="1"/>
          <p:nvPr/>
        </p:nvSpPr>
        <p:spPr>
          <a:xfrm>
            <a:off x="3195804" y="47245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E4FA8C-721C-4467-AA0A-B1620F4EFC0D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43650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0CF21B31-FA61-4D76-B6C2-C2438A2CFA60}"/>
              </a:ext>
            </a:extLst>
          </p:cNvPr>
          <p:cNvSpPr/>
          <p:nvPr/>
        </p:nvSpPr>
        <p:spPr bwMode="auto">
          <a:xfrm>
            <a:off x="1918823" y="154444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0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monitoring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16875" y="1657351"/>
            <a:ext cx="4022696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SSRecord</a:t>
            </a:r>
            <a:r>
              <a:rPr lang="en-US" sz="900" dirty="0">
                <a:latin typeface="+mn-lt"/>
              </a:rPr>
              <a:t>-ID: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16875" y="1847850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493275" y="3573309"/>
            <a:ext cx="4038600" cy="7415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493276" y="3751532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496587" y="2781300"/>
            <a:ext cx="4035287" cy="7281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NAI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  <a:p>
            <a:r>
              <a:rPr lang="en-US" sz="900" dirty="0" err="1">
                <a:latin typeface="+mn-lt"/>
              </a:rPr>
              <a:t>SSParms</a:t>
            </a:r>
            <a:r>
              <a:rPr lang="en-US" sz="900" dirty="0">
                <a:latin typeface="+mn-lt"/>
              </a:rPr>
              <a:t> SSREQUEST (Session-ID,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SSINDICATION (Session-ID, </a:t>
            </a:r>
            <a:r>
              <a:rPr lang="en-US" sz="900" dirty="0" err="1">
                <a:latin typeface="+mn-lt"/>
              </a:rPr>
              <a:t>SSParams</a:t>
            </a:r>
            <a:r>
              <a:rPr lang="en-US" sz="900" dirty="0">
                <a:latin typeface="+mn-lt"/>
              </a:rPr>
              <a:t>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2957618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496587" y="4375135"/>
            <a:ext cx="4035287" cy="730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SSCONFIG (Session-ID,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4553359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493275" y="3099923"/>
            <a:ext cx="4035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496588" y="5171038"/>
            <a:ext cx="4035287" cy="6201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AccountingConfig</a:t>
            </a:r>
            <a:r>
              <a:rPr lang="en-US" sz="900" dirty="0">
                <a:latin typeface="+mn-lt"/>
              </a:rPr>
              <a:t>: Accounting configuration specification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496589" y="5349262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495676" y="3893820"/>
            <a:ext cx="40352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83878" y="26708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12274" y="267180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83675" y="2671803"/>
            <a:ext cx="609600" cy="100484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31478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00580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14294" y="42862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55075" y="2676746"/>
            <a:ext cx="831305" cy="18000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78918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26476" y="2690105"/>
            <a:ext cx="1059904" cy="25867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48620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54573" y="348615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20202" y="50863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4695825"/>
            <a:ext cx="40385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8158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261"/>
          </a:xfrm>
        </p:spPr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762000"/>
            <a:ext cx="7086600" cy="335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service (session)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083533"/>
            <a:ext cx="1058093" cy="4608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109848"/>
            <a:ext cx="293077" cy="1641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09771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097717"/>
            <a:ext cx="441959" cy="12226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122052"/>
            <a:ext cx="630929" cy="19888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083533"/>
            <a:ext cx="756852" cy="3084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1098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1035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72678" y="10506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092415"/>
            <a:ext cx="879227" cy="38282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4826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29013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21012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3958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9F6979-9C7C-4D7A-A144-4343939AA515}"/>
              </a:ext>
            </a:extLst>
          </p:cNvPr>
          <p:cNvSpPr/>
          <p:nvPr/>
        </p:nvSpPr>
        <p:spPr bwMode="auto">
          <a:xfrm>
            <a:off x="1828800" y="1148783"/>
            <a:ext cx="4022696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3428692-F85A-49FD-87CD-E1C3C1756108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27671"/>
            <a:ext cx="40107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1DB662A4-08E3-4ED0-A150-8CE103BB62F6}"/>
              </a:ext>
            </a:extLst>
          </p:cNvPr>
          <p:cNvSpPr/>
          <p:nvPr/>
        </p:nvSpPr>
        <p:spPr bwMode="auto">
          <a:xfrm>
            <a:off x="1828800" y="2206058"/>
            <a:ext cx="4022696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1AED4D6-093E-4819-A58D-2BCE92A950CE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84946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483267E8-FA8E-45EC-8F51-4D632BE8B5E5}"/>
              </a:ext>
            </a:extLst>
          </p:cNvPr>
          <p:cNvSpPr/>
          <p:nvPr/>
        </p:nvSpPr>
        <p:spPr bwMode="auto">
          <a:xfrm>
            <a:off x="1828800" y="2997866"/>
            <a:ext cx="4022696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identifier</a:t>
            </a:r>
          </a:p>
          <a:p>
            <a:r>
              <a:rPr lang="en-US" sz="900" dirty="0">
                <a:latin typeface="+mn-lt"/>
              </a:rPr>
              <a:t>{1} AN-ID: Access network identifier used for authenticator identifier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56BC2B-D522-458F-9945-7AFF6482CFF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188365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D8EAD811-21BD-4949-A3B3-F29FCD044F72}"/>
              </a:ext>
            </a:extLst>
          </p:cNvPr>
          <p:cNvSpPr/>
          <p:nvPr/>
        </p:nvSpPr>
        <p:spPr bwMode="auto">
          <a:xfrm>
            <a:off x="1828800" y="4066473"/>
            <a:ext cx="4022696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DataPathConfiguration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D45CC02-106A-4A7F-8C33-D9558815BB29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56972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62B16B90-28B1-498F-BEBF-28874FE0E9FB}"/>
              </a:ext>
            </a:extLst>
          </p:cNvPr>
          <p:cNvSpPr/>
          <p:nvPr/>
        </p:nvSpPr>
        <p:spPr bwMode="auto">
          <a:xfrm>
            <a:off x="1828800" y="4828473"/>
            <a:ext cx="4022696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BA6BB0C-B559-4317-BFBE-C211659799C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5018972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B6957778-B338-4BE0-9401-9678BE4E0662}"/>
              </a:ext>
            </a:extLst>
          </p:cNvPr>
          <p:cNvSpPr/>
          <p:nvPr/>
        </p:nvSpPr>
        <p:spPr bwMode="auto">
          <a:xfrm>
            <a:off x="1816875" y="5587433"/>
            <a:ext cx="4022696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SSRecord</a:t>
            </a:r>
            <a:r>
              <a:rPr lang="en-US" sz="900" dirty="0">
                <a:latin typeface="+mn-lt"/>
              </a:rPr>
              <a:t>-ID: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A35311A-6D4A-4DDC-B544-C317DDB58488}"/>
              </a:ext>
            </a:extLst>
          </p:cNvPr>
          <p:cNvCxnSpPr>
            <a:cxnSpLocks/>
          </p:cNvCxnSpPr>
          <p:nvPr/>
        </p:nvCxnSpPr>
        <p:spPr bwMode="auto">
          <a:xfrm>
            <a:off x="1816875" y="5777932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FB5F-551D-47F9-819E-EC2F1A09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0146C-1099-4ED7-888C-9C62843B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User session information model is completely specified</a:t>
            </a:r>
          </a:p>
          <a:p>
            <a:pPr lvl="1"/>
            <a:r>
              <a:rPr lang="en-US" dirty="0"/>
              <a:t>Requires adjustments to the function specific attributes in some of the 7.x sections</a:t>
            </a:r>
          </a:p>
          <a:p>
            <a:r>
              <a:rPr lang="en-US" dirty="0"/>
              <a:t>Information model has to be carefully reviewed regarding the completeness and origin of information elements</a:t>
            </a:r>
          </a:p>
          <a:p>
            <a:pPr lvl="1"/>
            <a:r>
              <a:rPr lang="en-US" dirty="0"/>
              <a:t>Information description should be kept  as generic as possible.</a:t>
            </a:r>
          </a:p>
          <a:p>
            <a:pPr lvl="1"/>
            <a:r>
              <a:rPr lang="en-US" dirty="0"/>
              <a:t>Some of the descriptions may be too condensed.</a:t>
            </a:r>
          </a:p>
          <a:p>
            <a:r>
              <a:rPr lang="en-US" dirty="0"/>
              <a:t>The information model would allow to establish as well a infrastructure information model by pulling together the descriptions of the functional entities</a:t>
            </a:r>
          </a:p>
          <a:p>
            <a:r>
              <a:rPr lang="en-US" dirty="0"/>
              <a:t>Draft text for chapter 8.1 describing the user session model will be delivered for Orlando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/>
              <a:t>2017-10-30</a:t>
            </a:r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Infrastructure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Service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25146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21" y="19050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 service (session)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182107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SP-ID:FQDN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27432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Network access policies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NDS-policy-ID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1379441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175488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174871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287300"/>
            <a:ext cx="1058093" cy="487203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66239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2831" y="175698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12651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 service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988204"/>
            <a:ext cx="662178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Accounting record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AccountingRecord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5519853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0603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266469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38365" y="1774179"/>
            <a:ext cx="469597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0624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2127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819400" y="228600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User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User-ID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5767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325819"/>
            <a:ext cx="630929" cy="254357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287300"/>
            <a:ext cx="756852" cy="35060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553103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93164" y="271291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59484" y="499485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5045558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IP Provider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2526323" y="497936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6623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42831" y="22419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296182"/>
            <a:ext cx="879227" cy="448153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205196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Link-ID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434882" y="4066191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Freeform 34">
            <a:extLst>
              <a:ext uri="{FF2B5EF4-FFF2-40B4-BE49-F238E27FC236}">
                <a16:creationId xmlns:a16="http://schemas.microsoft.com/office/drawing/2014/main" id="{BC9F8D12-C97B-4D43-9E4F-C6527771B3B2}"/>
              </a:ext>
            </a:extLst>
          </p:cNvPr>
          <p:cNvSpPr/>
          <p:nvPr/>
        </p:nvSpPr>
        <p:spPr bwMode="auto">
          <a:xfrm>
            <a:off x="2142305" y="1748719"/>
            <a:ext cx="673577" cy="11949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571CCA6E-1EAE-4A01-A0D1-2019CC55CB37}"/>
              </a:ext>
            </a:extLst>
          </p:cNvPr>
          <p:cNvSpPr/>
          <p:nvPr/>
        </p:nvSpPr>
        <p:spPr bwMode="auto">
          <a:xfrm>
            <a:off x="2066238" y="176573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93633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B88481D5-A070-4BDE-AEF9-B795C87C1C19}"/>
              </a:ext>
            </a:extLst>
          </p:cNvPr>
          <p:cNvSpPr/>
          <p:nvPr/>
        </p:nvSpPr>
        <p:spPr bwMode="auto">
          <a:xfrm>
            <a:off x="2459833" y="497328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62493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185365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5553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A024C-4615-48A5-A218-5A21A8BB4226}"/>
              </a:ext>
            </a:extLst>
          </p:cNvPr>
          <p:cNvSpPr txBox="1"/>
          <p:nvPr/>
        </p:nvSpPr>
        <p:spPr>
          <a:xfrm rot="2129392">
            <a:off x="5377079" y="1719191"/>
            <a:ext cx="3605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+mn-lt"/>
              </a:rPr>
              <a:t>Unmodified from omniran-17-0064-04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+mn-lt"/>
              </a:rPr>
              <a:t>Requires revision!</a:t>
            </a:r>
          </a:p>
        </p:txBody>
      </p:sp>
    </p:spTree>
    <p:extLst>
      <p:ext uri="{BB962C8B-B14F-4D97-AF65-F5344CB8AC3E}">
        <p14:creationId xmlns:p14="http://schemas.microsoft.com/office/powerpoint/2010/main" val="67660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93F7-2596-43A6-974B-3DAF17F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user session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FACB-F565-4ADB-B3F6-560006BEC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is strictly aligned to the sections</a:t>
            </a:r>
          </a:p>
          <a:p>
            <a:pPr lvl="1"/>
            <a:r>
              <a:rPr lang="en-US" dirty="0"/>
              <a:t>7.2 Access network discovery and selection</a:t>
            </a:r>
          </a:p>
          <a:p>
            <a:pPr lvl="1"/>
            <a:r>
              <a:rPr lang="en-US" dirty="0"/>
              <a:t>7.3 Association and </a:t>
            </a:r>
            <a:r>
              <a:rPr lang="en-US" dirty="0" err="1"/>
              <a:t>deassociation</a:t>
            </a:r>
            <a:endParaRPr lang="en-US" dirty="0"/>
          </a:p>
          <a:p>
            <a:pPr lvl="1"/>
            <a:r>
              <a:rPr lang="en-US" dirty="0"/>
              <a:t>7.4 Authentication and trust establishment</a:t>
            </a:r>
          </a:p>
          <a:p>
            <a:pPr lvl="1"/>
            <a:r>
              <a:rPr lang="en-US" dirty="0"/>
              <a:t>7.5 </a:t>
            </a: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1"/>
            <a:r>
              <a:rPr lang="en-US" dirty="0"/>
              <a:t>7.6 Authorization, </a:t>
            </a:r>
            <a:r>
              <a:rPr lang="en-US" dirty="0" err="1"/>
              <a:t>QoS</a:t>
            </a:r>
            <a:r>
              <a:rPr lang="en-US" dirty="0"/>
              <a:t>, and policy control</a:t>
            </a:r>
          </a:p>
          <a:p>
            <a:pPr lvl="1"/>
            <a:r>
              <a:rPr lang="en-US" dirty="0"/>
              <a:t>7.7 Accounting and monitoring</a:t>
            </a:r>
          </a:p>
          <a:p>
            <a:r>
              <a:rPr lang="en-US" dirty="0"/>
              <a:t>Top level model consists of the 6 components</a:t>
            </a:r>
          </a:p>
          <a:p>
            <a:r>
              <a:rPr lang="en-US" dirty="0"/>
              <a:t>Each of the components is further detailed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544749"/>
            <a:ext cx="7086600" cy="4123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+mn-lt"/>
              </a:rPr>
              <a:t>User session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Session-ID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035039"/>
            <a:ext cx="4019550" cy="12438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Provider selection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942900"/>
            <a:ext cx="1058093" cy="33990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9692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9570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79963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181600"/>
            <a:ext cx="402717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SSRecord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713249"/>
            <a:ext cx="402717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957083"/>
            <a:ext cx="441959" cy="15941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258406"/>
            <a:ext cx="401955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981419"/>
            <a:ext cx="630929" cy="20174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942899"/>
            <a:ext cx="756852" cy="25227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96921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244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200298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799630"/>
            <a:ext cx="401955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951781"/>
            <a:ext cx="879227" cy="29900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342430"/>
            <a:ext cx="401955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Link-ID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12973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7621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32259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2369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163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+mn-lt"/>
              </a:rPr>
              <a:t>Network selection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401955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40195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3105150"/>
            <a:ext cx="4038600" cy="10040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TE-ID: </a:t>
            </a:r>
            <a:r>
              <a:rPr lang="en-US" sz="900" dirty="0">
                <a:latin typeface="+mn-lt"/>
              </a:rPr>
              <a:t>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: Terminal capabilities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sz="900" dirty="0" err="1">
                <a:latin typeface="+mn-lt"/>
              </a:rPr>
              <a:t>NAList</a:t>
            </a:r>
            <a:r>
              <a:rPr lang="en-US" sz="900" dirty="0">
                <a:latin typeface="+mn-lt"/>
              </a:rPr>
              <a:t> NADISCOVERY (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, Subscription)</a:t>
            </a:r>
          </a:p>
          <a:p>
            <a:r>
              <a:rPr lang="en-US" sz="900" dirty="0" err="1">
                <a:latin typeface="+mn-lt"/>
              </a:rPr>
              <a:t>ANList</a:t>
            </a:r>
            <a:r>
              <a:rPr lang="en-US" sz="900" dirty="0">
                <a:latin typeface="+mn-lt"/>
              </a:rPr>
              <a:t> ANDETECTION (</a:t>
            </a:r>
            <a:r>
              <a:rPr lang="en-US" sz="900" dirty="0" err="1">
                <a:latin typeface="+mn-lt"/>
              </a:rPr>
              <a:t>NAList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SSList</a:t>
            </a:r>
            <a:r>
              <a:rPr lang="en-US" sz="900" dirty="0">
                <a:latin typeface="+mn-lt"/>
              </a:rPr>
              <a:t> SSDETECTION (</a:t>
            </a:r>
            <a:r>
              <a:rPr lang="en-US" sz="900" dirty="0" err="1">
                <a:latin typeface="+mn-lt"/>
              </a:rPr>
              <a:t>ANList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ARList</a:t>
            </a:r>
            <a:r>
              <a:rPr lang="en-US" sz="900" dirty="0">
                <a:latin typeface="+mn-lt"/>
              </a:rPr>
              <a:t> ARDETECTION (</a:t>
            </a:r>
            <a:r>
              <a:rPr lang="en-US" sz="900" dirty="0" err="1">
                <a:latin typeface="+mn-lt"/>
              </a:rPr>
              <a:t>ANList</a:t>
            </a:r>
            <a:r>
              <a:rPr lang="en-US" sz="900" dirty="0">
                <a:latin typeface="+mn-lt"/>
              </a:rPr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280805"/>
            <a:ext cx="40260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57505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4165601"/>
            <a:ext cx="4038600" cy="622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AN-ID: Access network identifier to which NA belongs to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NACapabilities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NAQUERY (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TECap</a:t>
            </a:r>
            <a:r>
              <a:rPr lang="en-US" sz="900" dirty="0" err="1">
                <a:latin typeface="+mn-lt"/>
              </a:rPr>
              <a:t>abilities</a:t>
            </a:r>
            <a:r>
              <a:rPr lang="en-US" sz="900" dirty="0">
                <a:latin typeface="+mn-lt"/>
              </a:rPr>
              <a:t>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368258"/>
            <a:ext cx="40260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6355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22098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2222500"/>
            <a:ext cx="392927" cy="1905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2222500"/>
            <a:ext cx="609600" cy="98394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30022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2176D0-E944-4283-8AE5-BFB258B5B906}"/>
              </a:ext>
            </a:extLst>
          </p:cNvPr>
          <p:cNvSpPr/>
          <p:nvPr/>
        </p:nvSpPr>
        <p:spPr bwMode="auto">
          <a:xfrm>
            <a:off x="3508512" y="2286000"/>
            <a:ext cx="4035287" cy="76365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{0+} </a:t>
            </a:r>
            <a:r>
              <a:rPr lang="en-US" sz="900" dirty="0" err="1">
                <a:latin typeface="+mn-lt"/>
              </a:rPr>
              <a:t>AccessPolicy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Weigthed</a:t>
            </a:r>
            <a:r>
              <a:rPr lang="en-US" sz="900" dirty="0">
                <a:latin typeface="+mn-lt"/>
              </a:rPr>
              <a:t> list of AN-IDs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F02ACD-3AF0-406B-B885-FF2CB5C44D9C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481368"/>
            <a:ext cx="40226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C66A3E5-DDBE-4190-9533-84735140834E}"/>
              </a:ext>
            </a:extLst>
          </p:cNvPr>
          <p:cNvSpPr txBox="1"/>
          <p:nvPr/>
        </p:nvSpPr>
        <p:spPr>
          <a:xfrm>
            <a:off x="3189055" y="40640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25" name="Freeform 39">
            <a:extLst>
              <a:ext uri="{FF2B5EF4-FFF2-40B4-BE49-F238E27FC236}">
                <a16:creationId xmlns:a16="http://schemas.microsoft.com/office/drawing/2014/main" id="{9A271506-5424-4879-9D79-E9CD8ED85F94}"/>
              </a:ext>
            </a:extLst>
          </p:cNvPr>
          <p:cNvSpPr/>
          <p:nvPr/>
        </p:nvSpPr>
        <p:spPr bwMode="auto">
          <a:xfrm>
            <a:off x="2667001" y="2399184"/>
            <a:ext cx="838200" cy="18750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71928E16-F64A-498C-892C-CD0CC9535D70}"/>
              </a:ext>
            </a:extLst>
          </p:cNvPr>
          <p:cNvSpPr/>
          <p:nvPr/>
        </p:nvSpPr>
        <p:spPr bwMode="auto">
          <a:xfrm>
            <a:off x="2586204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FC581B-02AC-4A21-BB42-AE1BE34A0BDA}"/>
              </a:ext>
            </a:extLst>
          </p:cNvPr>
          <p:cNvSpPr/>
          <p:nvPr/>
        </p:nvSpPr>
        <p:spPr bwMode="auto">
          <a:xfrm>
            <a:off x="3505200" y="4838158"/>
            <a:ext cx="4038600" cy="10292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</a:t>
            </a:r>
            <a:r>
              <a:rPr lang="en-US" sz="900" dirty="0">
                <a:latin typeface="+mn-lt"/>
              </a:rPr>
              <a:t>access network identifier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List of supported service providers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SS-ID: List of subscription services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List of connected IP providers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AR-ID: List of connected access routers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ANCapabilities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ANQUERY {AN-ID}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5A7E66B-D317-4AD1-A22B-B038DCADB06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040815"/>
            <a:ext cx="40260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156DE4B-968D-4BE0-AE7C-2CFA699537CE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7150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E892FF5-1E75-4A0C-80A0-DAF18812C84B}"/>
              </a:ext>
            </a:extLst>
          </p:cNvPr>
          <p:cNvSpPr txBox="1"/>
          <p:nvPr/>
        </p:nvSpPr>
        <p:spPr>
          <a:xfrm>
            <a:off x="3189055" y="4736557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31" name="Freeform 39">
            <a:extLst>
              <a:ext uri="{FF2B5EF4-FFF2-40B4-BE49-F238E27FC236}">
                <a16:creationId xmlns:a16="http://schemas.microsoft.com/office/drawing/2014/main" id="{7E86C98A-ED70-4123-9AB7-E4369D9314D0}"/>
              </a:ext>
            </a:extLst>
          </p:cNvPr>
          <p:cNvSpPr/>
          <p:nvPr/>
        </p:nvSpPr>
        <p:spPr bwMode="auto">
          <a:xfrm>
            <a:off x="2438400" y="2381251"/>
            <a:ext cx="1062204" cy="255823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A7D235B2-C443-4830-919D-1D53027E9D14}"/>
              </a:ext>
            </a:extLst>
          </p:cNvPr>
          <p:cNvSpPr/>
          <p:nvPr/>
        </p:nvSpPr>
        <p:spPr bwMode="auto">
          <a:xfrm>
            <a:off x="2364498" y="2235061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2441</TotalTime>
  <Words>2265</Words>
  <Application>Microsoft Office PowerPoint</Application>
  <PresentationFormat>On-screen Show (4:3)</PresentationFormat>
  <Paragraphs>435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Mangal</vt:lpstr>
      <vt:lpstr>Times</vt:lpstr>
      <vt:lpstr>Times New Roman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User Service Information Model</vt:lpstr>
      <vt:lpstr>Creating the user session information model</vt:lpstr>
      <vt:lpstr>User Service Information Model</vt:lpstr>
      <vt:lpstr>Network selection</vt:lpstr>
      <vt:lpstr>Access Link</vt:lpstr>
      <vt:lpstr>Security  Association</vt:lpstr>
      <vt:lpstr>Data path</vt:lpstr>
      <vt:lpstr>Service flow</vt:lpstr>
      <vt:lpstr>Accounting and monitoring</vt:lpstr>
      <vt:lpstr>User Service Information Model</vt:lpstr>
      <vt:lpstr>Going forward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Riegel, Maximilian (Nokia - DE/Munich)</cp:lastModifiedBy>
  <cp:revision>407</cp:revision>
  <cp:lastPrinted>1998-02-10T13:28:06Z</cp:lastPrinted>
  <dcterms:created xsi:type="dcterms:W3CDTF">2011-12-30T17:06:23Z</dcterms:created>
  <dcterms:modified xsi:type="dcterms:W3CDTF">2017-10-31T13:42:19Z</dcterms:modified>
</cp:coreProperties>
</file>