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27" r:id="rId3"/>
    <p:sldId id="329" r:id="rId4"/>
    <p:sldId id="335" r:id="rId5"/>
    <p:sldId id="337" r:id="rId6"/>
    <p:sldId id="336" r:id="rId7"/>
    <p:sldId id="339" r:id="rId8"/>
    <p:sldId id="340" r:id="rId9"/>
    <p:sldId id="342" r:id="rId10"/>
    <p:sldId id="341" r:id="rId11"/>
    <p:sldId id="34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18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80" autoAdjust="0"/>
    <p:restoredTop sz="95673" autoAdjust="0"/>
  </p:normalViewPr>
  <p:slideViewPr>
    <p:cSldViewPr>
      <p:cViewPr varScale="1">
        <p:scale>
          <a:sx n="120" d="100"/>
          <a:sy n="120" d="100"/>
        </p:scale>
        <p:origin x="486" y="114"/>
      </p:cViewPr>
      <p:guideLst>
        <p:guide orient="horz" pos="288"/>
        <p:guide pos="1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>
                <a:effectLst/>
                <a:latin typeface="+mj-lt"/>
              </a:rPr>
              <a:t>omniran-17-0081-00-CF00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57801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2017-10-10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/>
              <a:t>Security </a:t>
            </a:r>
            <a:br>
              <a:rPr lang="en-US" dirty="0"/>
            </a:br>
            <a:r>
              <a:rPr lang="en-US" dirty="0"/>
              <a:t>Association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295400" y="533400"/>
            <a:ext cx="4022696" cy="112888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>
                <a:latin typeface="+mn-lt"/>
              </a:rPr>
              <a:t>Security Association</a:t>
            </a:r>
            <a:endParaRPr lang="en-US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SessionKey: Unique session credential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EncryptionMode: Encryption configuration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TE-ID: Terminal identifier used for supplicant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AN-ID: Access network identifier used for authenticator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>
                <a:latin typeface="+mn-lt"/>
              </a:rPr>
              <a:t>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295400" y="744009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2971800" y="2733311"/>
            <a:ext cx="4026009" cy="15878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TE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TE-ID: Unique terminal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SupportedAuthMethods</a:t>
            </a:r>
            <a:r>
              <a:rPr lang="en-US" sz="1000" dirty="0">
                <a:latin typeface="+mn-lt"/>
              </a:rPr>
              <a:t>: possible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SupportedEncryptionModes</a:t>
            </a:r>
            <a:r>
              <a:rPr lang="en-US" sz="1000" dirty="0">
                <a:latin typeface="+mn-lt"/>
              </a:rPr>
              <a:t>: possible encryption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PreferredAuthMethod</a:t>
            </a:r>
            <a:r>
              <a:rPr lang="en-US" sz="1000" dirty="0">
                <a:latin typeface="+mn-lt"/>
              </a:rPr>
              <a:t>: preferred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PreferredEncryptionMode</a:t>
            </a:r>
            <a:r>
              <a:rPr lang="en-US" sz="1000" dirty="0">
                <a:latin typeface="+mn-lt"/>
              </a:rPr>
              <a:t>: preferred encryption mode</a:t>
            </a:r>
          </a:p>
          <a:p>
            <a:r>
              <a:rPr lang="en-US" sz="1000" dirty="0">
                <a:latin typeface="+mn-lt"/>
              </a:rPr>
              <a:t>Subscription-ID IDENTIFY (</a:t>
            </a:r>
            <a:r>
              <a:rPr lang="en-US" sz="1000" dirty="0" err="1">
                <a:latin typeface="+mn-lt"/>
              </a:rPr>
              <a:t>ANCredential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SupportedEncryptionMode</a:t>
            </a:r>
            <a:br>
              <a:rPr lang="en-US" sz="1000" dirty="0">
                <a:latin typeface="+mn-lt"/>
              </a:rPr>
            </a:br>
            <a:r>
              <a:rPr lang="en-US" sz="1000" dirty="0">
                <a:latin typeface="+mn-lt"/>
              </a:rPr>
              <a:t>	, </a:t>
            </a:r>
            <a:r>
              <a:rPr lang="en-US" sz="1000" dirty="0" err="1">
                <a:latin typeface="+mn-lt"/>
              </a:rPr>
              <a:t>PreferredEncryptionMode</a:t>
            </a:r>
            <a:r>
              <a:rPr lang="en-US" sz="10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SubscriptionCredential</a:t>
            </a:r>
            <a:r>
              <a:rPr lang="en-US" sz="1000" dirty="0">
                <a:latin typeface="+mn-lt"/>
              </a:rPr>
              <a:t> AUTHENTICATE (</a:t>
            </a:r>
            <a:r>
              <a:rPr lang="en-US" sz="1000" dirty="0" err="1">
                <a:latin typeface="+mn-lt"/>
              </a:rPr>
              <a:t>SupportedAuthMethods</a:t>
            </a:r>
            <a:r>
              <a:rPr lang="en-US" sz="10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PreferredAuthMethod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SSCredential</a:t>
            </a:r>
            <a:r>
              <a:rPr lang="en-US" sz="10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2971801" y="2943920"/>
            <a:ext cx="40260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2971801" y="3700058"/>
            <a:ext cx="40260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2975113" y="1706499"/>
            <a:ext cx="4022696" cy="9867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SubscriptionCredential</a:t>
            </a:r>
            <a:r>
              <a:rPr lang="en-US" sz="1000" dirty="0">
                <a:latin typeface="+mn-lt"/>
              </a:rPr>
              <a:t>: Subscription credential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User-ID: Username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ServiceProvider</a:t>
            </a:r>
            <a:r>
              <a:rPr lang="en-US" sz="10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ServiceProfile</a:t>
            </a:r>
            <a:r>
              <a:rPr lang="en-US" sz="10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2975113" y="1917108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2975113" y="4367253"/>
            <a:ext cx="4022696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AN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AN-ID: Unique AN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ANCredential</a:t>
            </a:r>
            <a:r>
              <a:rPr lang="en-US" sz="1000" dirty="0">
                <a:latin typeface="+mn-lt"/>
              </a:rPr>
              <a:t>: Authenticator credential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SupportedEncryptionModes</a:t>
            </a:r>
            <a:r>
              <a:rPr lang="en-US" sz="1000" dirty="0">
                <a:latin typeface="+mn-lt"/>
              </a:rPr>
              <a:t>: possible encryption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PreferredEncryptionMode</a:t>
            </a:r>
            <a:r>
              <a:rPr lang="en-US" sz="10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resultMsg</a:t>
            </a:r>
            <a:r>
              <a:rPr lang="en-US" sz="1000" dirty="0">
                <a:latin typeface="+mn-lt"/>
              </a:rPr>
              <a:t> TEAUTHENTICATE (TE-ID, </a:t>
            </a:r>
            <a:r>
              <a:rPr lang="en-US" sz="1000" dirty="0" err="1">
                <a:latin typeface="+mn-lt"/>
              </a:rPr>
              <a:t>queryMsg</a:t>
            </a:r>
            <a:r>
              <a:rPr lang="en-US" sz="1000" dirty="0">
                <a:latin typeface="+mn-lt"/>
              </a:rPr>
              <a:t>)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2975113" y="4577862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2975113" y="518160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2975113" y="5397940"/>
            <a:ext cx="4022697" cy="12877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SS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SS-ID: Unique SS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SSCredential</a:t>
            </a:r>
            <a:r>
              <a:rPr lang="en-US" sz="1000" dirty="0">
                <a:latin typeface="+mn-lt"/>
              </a:rPr>
              <a:t>: Subscription service credential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SupportedAuthMethods</a:t>
            </a:r>
            <a:r>
              <a:rPr lang="en-US" sz="1000" dirty="0">
                <a:latin typeface="+mn-lt"/>
              </a:rPr>
              <a:t>: possible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PreferredAuthMethod</a:t>
            </a:r>
            <a:r>
              <a:rPr lang="en-US" sz="1000" dirty="0">
                <a:latin typeface="+mn-lt"/>
              </a:rPr>
              <a:t>: preferred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AuthResult</a:t>
            </a:r>
            <a:r>
              <a:rPr lang="en-US" sz="1000" dirty="0">
                <a:latin typeface="+mn-lt"/>
              </a:rPr>
              <a:t> ACCESSREQ (TE-ID, Subscription-ID)</a:t>
            </a:r>
          </a:p>
          <a:p>
            <a:r>
              <a:rPr lang="en-US" sz="1000" dirty="0" err="1">
                <a:latin typeface="+mn-lt"/>
              </a:rPr>
              <a:t>SessionKey</a:t>
            </a:r>
            <a:r>
              <a:rPr lang="en-US" sz="1000" dirty="0">
                <a:latin typeface="+mn-lt"/>
              </a:rPr>
              <a:t> AUTHENTICATE (</a:t>
            </a:r>
            <a:r>
              <a:rPr lang="en-US" sz="1000" dirty="0" err="1">
                <a:latin typeface="+mn-lt"/>
              </a:rPr>
              <a:t>SupportedAuthMethods</a:t>
            </a:r>
            <a:r>
              <a:rPr lang="en-US" sz="1000" dirty="0">
                <a:latin typeface="+mn-lt"/>
              </a:rPr>
              <a:t>,</a:t>
            </a:r>
          </a:p>
          <a:p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PreferredAuthMethod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SubscriptionCredential</a:t>
            </a:r>
            <a:r>
              <a:rPr lang="en-US" sz="10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2975114" y="5608549"/>
            <a:ext cx="40226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2975114" y="6214173"/>
            <a:ext cx="40226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2662403" y="162507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2590799" y="1648926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362200" y="1648926"/>
            <a:ext cx="609600" cy="122126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2510003" y="166148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279105" y="166148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2692819" y="427074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133600" y="1661489"/>
            <a:ext cx="831305" cy="283820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057443" y="166148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1905001" y="1674848"/>
            <a:ext cx="1059904" cy="385658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1827145" y="166148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2690248" y="26404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2698727" y="531325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526AC-4C03-48A9-90D6-54E8EB39B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D5231-B2BB-4793-BDB7-9F9862554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examples provide first impressions how the user service information model may look like.</a:t>
            </a:r>
          </a:p>
          <a:p>
            <a:r>
              <a:rPr lang="en-US" dirty="0"/>
              <a:t>Model structure, attributes and functions reflect the textual descriptions of chapter 7</a:t>
            </a:r>
          </a:p>
          <a:p>
            <a:pPr lvl="1"/>
            <a:r>
              <a:rPr lang="en-US" dirty="0"/>
              <a:t>Attribute descriptions might be revised according to the insights from information modeling</a:t>
            </a:r>
          </a:p>
          <a:p>
            <a:r>
              <a:rPr lang="en-US" dirty="0"/>
              <a:t>Complete model could be established along the same lines for the next conference call.</a:t>
            </a:r>
          </a:p>
          <a:p>
            <a:r>
              <a:rPr lang="en-US" dirty="0"/>
              <a:t>Does the approach make sense?</a:t>
            </a:r>
          </a:p>
        </p:txBody>
      </p:sp>
    </p:spTree>
    <p:extLst>
      <p:ext uri="{BB962C8B-B14F-4D97-AF65-F5344CB8AC3E}">
        <p14:creationId xmlns:p14="http://schemas.microsoft.com/office/powerpoint/2010/main" val="78034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/>
              <a:t>2017-10-10</a:t>
            </a:r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Infrastructure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Service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9" y="25146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21" y="19050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 service (session)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Session-ID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182107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SP-ID:FQDN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27432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Network access policies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NDS-policy-ID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1379441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175488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174871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287300"/>
            <a:ext cx="1058093" cy="487203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66239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2831" y="175698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12651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988204"/>
            <a:ext cx="662178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Accounting record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AccountingRecord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5519853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0603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266469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38365" y="1774179"/>
            <a:ext cx="469597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0624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2127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819400" y="22860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User-ID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5767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325819"/>
            <a:ext cx="630929" cy="254357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287300"/>
            <a:ext cx="756852" cy="35060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553103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93164" y="271291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59484" y="499485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819400" y="504555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IP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2526323" y="497936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6623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42831" y="22419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296182"/>
            <a:ext cx="879227" cy="448153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2051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Link-ID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434882" y="4066191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Freeform 34">
            <a:extLst>
              <a:ext uri="{FF2B5EF4-FFF2-40B4-BE49-F238E27FC236}">
                <a16:creationId xmlns:a16="http://schemas.microsoft.com/office/drawing/2014/main" id="{BC9F8D12-C97B-4D43-9E4F-C6527771B3B2}"/>
              </a:ext>
            </a:extLst>
          </p:cNvPr>
          <p:cNvSpPr/>
          <p:nvPr/>
        </p:nvSpPr>
        <p:spPr bwMode="auto">
          <a:xfrm>
            <a:off x="2142305" y="1748719"/>
            <a:ext cx="673577" cy="11949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571CCA6E-1EAE-4A01-A0D1-2019CC55CB37}"/>
              </a:ext>
            </a:extLst>
          </p:cNvPr>
          <p:cNvSpPr/>
          <p:nvPr/>
        </p:nvSpPr>
        <p:spPr bwMode="auto">
          <a:xfrm>
            <a:off x="2066238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93633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B88481D5-A070-4BDE-AEF9-B795C87C1C19}"/>
              </a:ext>
            </a:extLst>
          </p:cNvPr>
          <p:cNvSpPr/>
          <p:nvPr/>
        </p:nvSpPr>
        <p:spPr bwMode="auto">
          <a:xfrm>
            <a:off x="2459833" y="497328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624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185365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5553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BA024C-4615-48A5-A218-5A21A8BB4226}"/>
              </a:ext>
            </a:extLst>
          </p:cNvPr>
          <p:cNvSpPr txBox="1"/>
          <p:nvPr/>
        </p:nvSpPr>
        <p:spPr>
          <a:xfrm rot="2129392">
            <a:off x="5377079" y="1719191"/>
            <a:ext cx="3605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+mn-lt"/>
              </a:rPr>
              <a:t>Unmodified from omniran-17-0064-04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+mn-lt"/>
              </a:rPr>
              <a:t>Requires revision!</a:t>
            </a:r>
          </a:p>
        </p:txBody>
      </p: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A968-E412-4102-BB56-24D72701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FDM appear in the </a:t>
            </a:r>
            <a:br>
              <a:rPr lang="en-US" dirty="0"/>
            </a:br>
            <a:r>
              <a:rPr lang="en-US" dirty="0"/>
              <a:t>User Service Information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2C3A6-68A6-4169-B6A1-047DF7B35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FDM describes the kind of information and the procedures for detecting and mitigating faulty behavior of the network.</a:t>
            </a:r>
          </a:p>
          <a:p>
            <a:r>
              <a:rPr lang="en-US" dirty="0"/>
              <a:t>The section does not expose any relationship to individual user sessions.</a:t>
            </a:r>
          </a:p>
          <a:p>
            <a:r>
              <a:rPr lang="en-US" dirty="0"/>
              <a:t>It seems, the FDM functions are better addressed in the Infrastructure Information model.</a:t>
            </a:r>
          </a:p>
        </p:txBody>
      </p:sp>
    </p:spTree>
    <p:extLst>
      <p:ext uri="{BB962C8B-B14F-4D97-AF65-F5344CB8AC3E}">
        <p14:creationId xmlns:p14="http://schemas.microsoft.com/office/powerpoint/2010/main" val="1949316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Access Link – Option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300038" y="1447800"/>
            <a:ext cx="4033962" cy="2514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Link-ID: Unique link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LinkConfiguration</a:t>
            </a:r>
            <a:r>
              <a:rPr lang="en-US" sz="1000" dirty="0">
                <a:latin typeface="+mn-lt"/>
              </a:rPr>
              <a:t>: configuration values of the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SupportedLinkCapabilities</a:t>
            </a:r>
            <a:r>
              <a:rPr lang="en-US" sz="1000" dirty="0">
                <a:latin typeface="+mn-lt"/>
              </a:rPr>
              <a:t>: possible configuration attributes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SupportedSecurityCapabilities</a:t>
            </a:r>
            <a:r>
              <a:rPr lang="en-US" sz="1000" dirty="0">
                <a:latin typeface="+mn-lt"/>
              </a:rPr>
              <a:t>: possible security modes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SupportedQosCapabilities</a:t>
            </a:r>
            <a:r>
              <a:rPr lang="en-US" sz="1000" dirty="0">
                <a:latin typeface="+mn-lt"/>
              </a:rPr>
              <a:t>: possible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configurations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SupportedApplications</a:t>
            </a:r>
            <a:r>
              <a:rPr lang="en-US" sz="1000" dirty="0">
                <a:latin typeface="+mn-lt"/>
              </a:rPr>
              <a:t>: possible applications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Preferr</a:t>
            </a:r>
            <a:r>
              <a:rPr lang="en-US" sz="1000" dirty="0" err="1">
                <a:latin typeface="+mn-lt"/>
              </a:rPr>
              <a:t>edLinkProfile</a:t>
            </a:r>
            <a:r>
              <a:rPr lang="en-US" sz="1000" dirty="0">
                <a:latin typeface="+mn-lt"/>
              </a:rPr>
              <a:t>: desired link configuration attributes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PreferredSecurityProfile</a:t>
            </a:r>
            <a:r>
              <a:rPr lang="en-US" sz="1000" dirty="0">
                <a:latin typeface="+mn-lt"/>
              </a:rPr>
              <a:t>: desired security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PreferredQosProfile</a:t>
            </a:r>
            <a:r>
              <a:rPr lang="en-US" sz="1000" dirty="0">
                <a:latin typeface="+mn-lt"/>
              </a:rPr>
              <a:t>: desired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>
                <a:latin typeface="+mn-lt"/>
              </a:rPr>
              <a:t>LinkConfiguration</a:t>
            </a:r>
            <a:r>
              <a:rPr lang="de-DE" sz="1000" dirty="0">
                <a:latin typeface="+mn-lt"/>
              </a:rPr>
              <a:t> ASSOCIATE (</a:t>
            </a:r>
            <a:r>
              <a:rPr lang="de-DE" sz="1000" dirty="0" err="1">
                <a:latin typeface="+mn-lt"/>
              </a:rPr>
              <a:t>SupportedLinkCapabilities</a:t>
            </a:r>
            <a:r>
              <a:rPr lang="de-DE" sz="1000" dirty="0">
                <a:latin typeface="+mn-lt"/>
              </a:rPr>
              <a:t>, </a:t>
            </a:r>
            <a:br>
              <a:rPr lang="de-DE" sz="1000" dirty="0">
                <a:latin typeface="+mn-lt"/>
              </a:rPr>
            </a:br>
            <a:r>
              <a:rPr lang="de-DE" sz="1000" dirty="0">
                <a:latin typeface="+mn-lt"/>
              </a:rPr>
              <a:t>	</a:t>
            </a:r>
            <a:r>
              <a:rPr lang="de-DE" sz="1000" dirty="0" err="1">
                <a:latin typeface="+mn-lt"/>
              </a:rPr>
              <a:t>PreferredLinkProfile</a:t>
            </a:r>
            <a:r>
              <a:rPr lang="de-DE" sz="1000" dirty="0">
                <a:latin typeface="+mn-lt"/>
              </a:rPr>
              <a:t>, </a:t>
            </a:r>
            <a:r>
              <a:rPr lang="de-DE" sz="1000" dirty="0" err="1">
                <a:latin typeface="+mn-lt"/>
              </a:rPr>
              <a:t>SupportedSecurityCapabilities</a:t>
            </a:r>
            <a:r>
              <a:rPr lang="de-DE" sz="10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>
                <a:latin typeface="+mn-lt"/>
              </a:rPr>
              <a:t>	</a:t>
            </a:r>
            <a:r>
              <a:rPr lang="de-DE" sz="1000" dirty="0" err="1">
                <a:latin typeface="+mn-lt"/>
              </a:rPr>
              <a:t>PreferredSecurityProfile</a:t>
            </a:r>
            <a:r>
              <a:rPr lang="de-DE" sz="1000" dirty="0">
                <a:latin typeface="+mn-lt"/>
              </a:rPr>
              <a:t>, </a:t>
            </a:r>
            <a:r>
              <a:rPr lang="de-DE" sz="1000" dirty="0" err="1">
                <a:latin typeface="+mn-lt"/>
              </a:rPr>
              <a:t>SupportedQosCapabilities</a:t>
            </a:r>
            <a:r>
              <a:rPr lang="de-DE" sz="10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>
                <a:latin typeface="+mn-lt"/>
              </a:rPr>
              <a:t>	</a:t>
            </a:r>
            <a:r>
              <a:rPr lang="de-DE" sz="1000" dirty="0" err="1">
                <a:latin typeface="+mn-lt"/>
              </a:rPr>
              <a:t>PreferredQosProfile</a:t>
            </a:r>
            <a:r>
              <a:rPr lang="de-DE" sz="10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>
                <a:latin typeface="+mn-lt"/>
              </a:rPr>
              <a:t>LinkConfiguration</a:t>
            </a:r>
            <a:r>
              <a:rPr lang="de-DE" sz="1000" dirty="0">
                <a:latin typeface="+mn-lt"/>
              </a:rPr>
              <a:t> REASSOCIATE (Link-ID)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 err="1">
                <a:latin typeface="+mn-lt"/>
              </a:rPr>
              <a:t>void</a:t>
            </a:r>
            <a:r>
              <a:rPr lang="de-DE" sz="1000" dirty="0">
                <a:latin typeface="+mn-lt"/>
              </a:rPr>
              <a:t> DISASSOCIATE ()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300038" y="1642507"/>
            <a:ext cx="403396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FE4C6C-6DDE-4C3A-9A13-8560E0EBC2C7}"/>
              </a:ext>
            </a:extLst>
          </p:cNvPr>
          <p:cNvCxnSpPr>
            <a:cxnSpLocks/>
          </p:cNvCxnSpPr>
          <p:nvPr/>
        </p:nvCxnSpPr>
        <p:spPr bwMode="auto">
          <a:xfrm>
            <a:off x="1300038" y="3022165"/>
            <a:ext cx="403396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560268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Access Link – Option 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295400" y="1219200"/>
            <a:ext cx="4953000" cy="8539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Link-ID: Unique link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TE-ID: Terminal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NA-ID: NA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err="1">
                <a:latin typeface="+mn-lt"/>
              </a:rPr>
              <a:t>LinkConfiguration</a:t>
            </a:r>
            <a:r>
              <a:rPr lang="en-US" sz="10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295400" y="1426663"/>
            <a:ext cx="4953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2971800" y="2161322"/>
            <a:ext cx="4495800" cy="204034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TE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1000" dirty="0">
              <a:latin typeface="+mn-lt"/>
            </a:endParaRPr>
          </a:p>
          <a:p>
            <a:r>
              <a:rPr lang="en-US" sz="1000" dirty="0" err="1">
                <a:latin typeface="+mn-lt"/>
              </a:rPr>
              <a:t>SupportedLinkCapabilities</a:t>
            </a:r>
            <a:r>
              <a:rPr lang="en-US" sz="1000" dirty="0">
                <a:latin typeface="+mn-lt"/>
              </a:rPr>
              <a:t>: possible configuration attributes</a:t>
            </a:r>
          </a:p>
          <a:p>
            <a:r>
              <a:rPr lang="en-US" sz="1000" dirty="0" err="1">
                <a:latin typeface="+mn-lt"/>
              </a:rPr>
              <a:t>SupportedSecurityCapabilities</a:t>
            </a:r>
            <a:r>
              <a:rPr lang="en-US" sz="1000" dirty="0">
                <a:latin typeface="+mn-lt"/>
              </a:rPr>
              <a:t>: possible security modes</a:t>
            </a:r>
          </a:p>
          <a:p>
            <a:r>
              <a:rPr lang="en-US" sz="1000" dirty="0" err="1">
                <a:latin typeface="+mn-lt"/>
              </a:rPr>
              <a:t>SupportedQosCapabilities</a:t>
            </a:r>
            <a:r>
              <a:rPr lang="en-US" sz="1000" dirty="0">
                <a:latin typeface="+mn-lt"/>
              </a:rPr>
              <a:t>: possible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configurations</a:t>
            </a:r>
          </a:p>
          <a:p>
            <a:r>
              <a:rPr lang="en-US" sz="1000" dirty="0" err="1">
                <a:latin typeface="+mn-lt"/>
              </a:rPr>
              <a:t>PreferredLinkProfile</a:t>
            </a:r>
            <a:r>
              <a:rPr lang="en-US" sz="1000" dirty="0">
                <a:latin typeface="+mn-lt"/>
              </a:rPr>
              <a:t>: desired link configuration attributes</a:t>
            </a:r>
          </a:p>
          <a:p>
            <a:r>
              <a:rPr lang="en-US" sz="1000" dirty="0" err="1">
                <a:latin typeface="+mn-lt"/>
              </a:rPr>
              <a:t>PreferredSecurityProfile</a:t>
            </a:r>
            <a:r>
              <a:rPr lang="en-US" sz="1000" dirty="0">
                <a:latin typeface="+mn-lt"/>
              </a:rPr>
              <a:t>: desired security mode</a:t>
            </a:r>
          </a:p>
          <a:p>
            <a:r>
              <a:rPr lang="en-US" sz="1000" dirty="0" err="1">
                <a:latin typeface="+mn-lt"/>
              </a:rPr>
              <a:t>PreferredQosProfile</a:t>
            </a:r>
            <a:r>
              <a:rPr lang="en-US" sz="1000" dirty="0">
                <a:latin typeface="+mn-lt"/>
              </a:rPr>
              <a:t>: desired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mode</a:t>
            </a:r>
          </a:p>
          <a:p>
            <a:r>
              <a:rPr lang="en-US" sz="1000" dirty="0" err="1">
                <a:latin typeface="+mn-lt"/>
              </a:rPr>
              <a:t>LinkConfiguration</a:t>
            </a:r>
            <a:r>
              <a:rPr lang="en-US" sz="1000" dirty="0">
                <a:latin typeface="+mn-lt"/>
              </a:rPr>
              <a:t> ASSOCIATE (</a:t>
            </a:r>
            <a:r>
              <a:rPr lang="en-US" sz="1000" dirty="0" err="1">
                <a:latin typeface="+mn-lt"/>
              </a:rPr>
              <a:t>SupportedLinkCapabilities</a:t>
            </a:r>
            <a:r>
              <a:rPr lang="en-US" sz="1000" dirty="0">
                <a:latin typeface="+mn-lt"/>
              </a:rPr>
              <a:t>, </a:t>
            </a:r>
            <a:br>
              <a:rPr lang="en-US" sz="1000" dirty="0">
                <a:latin typeface="+mn-lt"/>
              </a:rPr>
            </a:br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PreferredLinkProfile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SupportedSecurityCapabilities</a:t>
            </a:r>
            <a:r>
              <a:rPr lang="en-US" sz="1000" dirty="0">
                <a:latin typeface="+mn-lt"/>
              </a:rPr>
              <a:t>,</a:t>
            </a:r>
          </a:p>
          <a:p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PreferredSecurityProfile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SupportedQosCapabilities</a:t>
            </a:r>
            <a:r>
              <a:rPr lang="en-US" sz="1000" dirty="0">
                <a:latin typeface="+mn-lt"/>
              </a:rPr>
              <a:t>,</a:t>
            </a:r>
          </a:p>
          <a:p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PreferredQosProfile</a:t>
            </a:r>
            <a:r>
              <a:rPr lang="en-US" sz="1000" dirty="0">
                <a:latin typeface="+mn-lt"/>
              </a:rPr>
              <a:t>)</a:t>
            </a:r>
          </a:p>
          <a:p>
            <a:r>
              <a:rPr lang="en-US" sz="1000" dirty="0">
                <a:latin typeface="+mn-lt"/>
              </a:rPr>
              <a:t>void DISASSOCIATE ()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2971800" y="2356028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2971800" y="3580412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2971800" y="4287760"/>
            <a:ext cx="4495800" cy="21999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NA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>
                <a:latin typeface="+mn-lt"/>
              </a:rPr>
              <a:t>NA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1000" dirty="0">
              <a:latin typeface="+mn-lt"/>
            </a:endParaRPr>
          </a:p>
          <a:p>
            <a:r>
              <a:rPr lang="en-US" sz="1000" dirty="0" err="1">
                <a:latin typeface="+mn-lt"/>
              </a:rPr>
              <a:t>SupportedLinkCapabilities</a:t>
            </a:r>
            <a:r>
              <a:rPr lang="en-US" sz="1000" dirty="0">
                <a:latin typeface="+mn-lt"/>
              </a:rPr>
              <a:t>: possible configuration attributes</a:t>
            </a:r>
          </a:p>
          <a:p>
            <a:r>
              <a:rPr lang="en-US" sz="1000" dirty="0" err="1">
                <a:latin typeface="+mn-lt"/>
              </a:rPr>
              <a:t>SupportedSecurityCapabilities</a:t>
            </a:r>
            <a:r>
              <a:rPr lang="en-US" sz="1000" dirty="0">
                <a:latin typeface="+mn-lt"/>
              </a:rPr>
              <a:t>: possible security modes</a:t>
            </a:r>
          </a:p>
          <a:p>
            <a:r>
              <a:rPr lang="en-US" sz="1000" dirty="0" err="1">
                <a:latin typeface="+mn-lt"/>
              </a:rPr>
              <a:t>SupportedQosCapabilities</a:t>
            </a:r>
            <a:r>
              <a:rPr lang="en-US" sz="1000" dirty="0">
                <a:latin typeface="+mn-lt"/>
              </a:rPr>
              <a:t>: possible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configurations</a:t>
            </a:r>
          </a:p>
          <a:p>
            <a:r>
              <a:rPr lang="en-US" sz="1000" dirty="0" err="1">
                <a:latin typeface="+mn-lt"/>
              </a:rPr>
              <a:t>PreferredLinkProfile</a:t>
            </a:r>
            <a:r>
              <a:rPr lang="en-US" sz="1000" dirty="0">
                <a:latin typeface="+mn-lt"/>
              </a:rPr>
              <a:t>: desired link configuration attributes</a:t>
            </a:r>
          </a:p>
          <a:p>
            <a:r>
              <a:rPr lang="en-US" sz="1000" dirty="0" err="1">
                <a:latin typeface="+mn-lt"/>
              </a:rPr>
              <a:t>PreferredSecurityProfile</a:t>
            </a:r>
            <a:r>
              <a:rPr lang="en-US" sz="1000" dirty="0">
                <a:latin typeface="+mn-lt"/>
              </a:rPr>
              <a:t>: desired security mode</a:t>
            </a:r>
          </a:p>
          <a:p>
            <a:r>
              <a:rPr lang="en-US" sz="1000" dirty="0" err="1">
                <a:latin typeface="+mn-lt"/>
              </a:rPr>
              <a:t>PreferredQosProfile</a:t>
            </a:r>
            <a:r>
              <a:rPr lang="en-US" sz="1000" dirty="0">
                <a:latin typeface="+mn-lt"/>
              </a:rPr>
              <a:t>: desired </a:t>
            </a:r>
            <a:r>
              <a:rPr lang="en-US" sz="1000" dirty="0" err="1">
                <a:latin typeface="+mn-lt"/>
              </a:rPr>
              <a:t>QoS</a:t>
            </a:r>
            <a:r>
              <a:rPr lang="en-US" sz="1000" dirty="0">
                <a:latin typeface="+mn-lt"/>
              </a:rPr>
              <a:t> mode</a:t>
            </a:r>
          </a:p>
          <a:p>
            <a:r>
              <a:rPr lang="en-US" sz="1000" dirty="0" err="1">
                <a:latin typeface="+mn-lt"/>
              </a:rPr>
              <a:t>LinkConfiguration</a:t>
            </a:r>
            <a:r>
              <a:rPr lang="en-US" sz="1000" dirty="0">
                <a:latin typeface="+mn-lt"/>
              </a:rPr>
              <a:t> ASSOCIATE (</a:t>
            </a:r>
            <a:r>
              <a:rPr lang="en-US" sz="1000" dirty="0" err="1">
                <a:latin typeface="+mn-lt"/>
              </a:rPr>
              <a:t>SupportedLinkCapabilities</a:t>
            </a:r>
            <a:r>
              <a:rPr lang="en-US" sz="1000" dirty="0">
                <a:latin typeface="+mn-lt"/>
              </a:rPr>
              <a:t>, </a:t>
            </a:r>
            <a:br>
              <a:rPr lang="en-US" sz="1000" dirty="0">
                <a:latin typeface="+mn-lt"/>
              </a:rPr>
            </a:br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PreferredLinkProfile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SupportedSecurityCapabilities</a:t>
            </a:r>
            <a:r>
              <a:rPr lang="en-US" sz="1000" dirty="0">
                <a:latin typeface="+mn-lt"/>
              </a:rPr>
              <a:t>,</a:t>
            </a:r>
          </a:p>
          <a:p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PreferredSecurityProfile</a:t>
            </a:r>
            <a:r>
              <a:rPr lang="en-US" sz="1000" dirty="0">
                <a:latin typeface="+mn-lt"/>
              </a:rPr>
              <a:t>, </a:t>
            </a:r>
            <a:r>
              <a:rPr lang="en-US" sz="1000" dirty="0" err="1">
                <a:latin typeface="+mn-lt"/>
              </a:rPr>
              <a:t>SupportedQosCapabilities</a:t>
            </a:r>
            <a:r>
              <a:rPr lang="en-US" sz="1000" dirty="0">
                <a:latin typeface="+mn-lt"/>
              </a:rPr>
              <a:t>,</a:t>
            </a:r>
          </a:p>
          <a:p>
            <a:r>
              <a:rPr lang="en-US" sz="1000" dirty="0">
                <a:latin typeface="+mn-lt"/>
              </a:rPr>
              <a:t>	</a:t>
            </a:r>
            <a:r>
              <a:rPr lang="en-US" sz="1000" dirty="0" err="1">
                <a:latin typeface="+mn-lt"/>
              </a:rPr>
              <a:t>PreferredQosProfile</a:t>
            </a:r>
            <a:r>
              <a:rPr lang="en-US" sz="1000" dirty="0">
                <a:latin typeface="+mn-lt"/>
              </a:rPr>
              <a:t>)</a:t>
            </a:r>
          </a:p>
          <a:p>
            <a:r>
              <a:rPr lang="en-US" sz="1000" dirty="0" err="1">
                <a:latin typeface="+mn-lt"/>
              </a:rPr>
              <a:t>LinkConfiguration</a:t>
            </a:r>
            <a:r>
              <a:rPr lang="en-US" sz="1000" dirty="0">
                <a:latin typeface="+mn-lt"/>
              </a:rPr>
              <a:t> REASSOCIATE (Link-ID)</a:t>
            </a:r>
          </a:p>
          <a:p>
            <a:r>
              <a:rPr lang="en-US" sz="1000" dirty="0">
                <a:latin typeface="+mn-lt"/>
              </a:rPr>
              <a:t>void DISASSOCIATE ()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2971800" y="4490418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2971800" y="5565316"/>
            <a:ext cx="4495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2662403" y="207309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2590799" y="2073089"/>
            <a:ext cx="392927" cy="2255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362200" y="2073090"/>
            <a:ext cx="609600" cy="23372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2510003" y="208565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279105" y="208565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2662403" y="418576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2091</TotalTime>
  <Words>969</Words>
  <Application>Microsoft Office PowerPoint</Application>
  <PresentationFormat>On-screen Show (4:3)</PresentationFormat>
  <Paragraphs>221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Mangal</vt:lpstr>
      <vt:lpstr>Times</vt:lpstr>
      <vt:lpstr>Times New Roman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User Service Information Model</vt:lpstr>
      <vt:lpstr>Should FDM appear in the  User Service Information Model?</vt:lpstr>
      <vt:lpstr>Access Link – Option 1</vt:lpstr>
      <vt:lpstr>Access Link – Option 2</vt:lpstr>
      <vt:lpstr>Security  Association</vt:lpstr>
      <vt:lpstr>Outlook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Riegel, Maximilian (Nokia - DE/Munich)</cp:lastModifiedBy>
  <cp:revision>369</cp:revision>
  <cp:lastPrinted>1998-02-10T13:28:06Z</cp:lastPrinted>
  <dcterms:created xsi:type="dcterms:W3CDTF">2011-12-30T17:06:23Z</dcterms:created>
  <dcterms:modified xsi:type="dcterms:W3CDTF">2017-10-10T12:52:03Z</dcterms:modified>
</cp:coreProperties>
</file>